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5"/>
  </p:notesMasterIdLst>
  <p:handoutMasterIdLst>
    <p:handoutMasterId r:id="rId36"/>
  </p:handoutMasterIdLst>
  <p:sldIdLst>
    <p:sldId id="256" r:id="rId5"/>
    <p:sldId id="291" r:id="rId6"/>
    <p:sldId id="290" r:id="rId7"/>
    <p:sldId id="296" r:id="rId8"/>
    <p:sldId id="292" r:id="rId9"/>
    <p:sldId id="293" r:id="rId10"/>
    <p:sldId id="294" r:id="rId11"/>
    <p:sldId id="299" r:id="rId12"/>
    <p:sldId id="373" r:id="rId13"/>
    <p:sldId id="295" r:id="rId14"/>
    <p:sldId id="297" r:id="rId15"/>
    <p:sldId id="376" r:id="rId16"/>
    <p:sldId id="377" r:id="rId17"/>
    <p:sldId id="298" r:id="rId18"/>
    <p:sldId id="374" r:id="rId19"/>
    <p:sldId id="375" r:id="rId20"/>
    <p:sldId id="379" r:id="rId21"/>
    <p:sldId id="382" r:id="rId22"/>
    <p:sldId id="383" r:id="rId23"/>
    <p:sldId id="385" r:id="rId24"/>
    <p:sldId id="384" r:id="rId25"/>
    <p:sldId id="386" r:id="rId26"/>
    <p:sldId id="387" r:id="rId27"/>
    <p:sldId id="389" r:id="rId28"/>
    <p:sldId id="388" r:id="rId29"/>
    <p:sldId id="381" r:id="rId30"/>
    <p:sldId id="378" r:id="rId31"/>
    <p:sldId id="390" r:id="rId32"/>
    <p:sldId id="391" r:id="rId33"/>
    <p:sldId id="392" r:id="rId3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4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1" autoAdjust="0"/>
    <p:restoredTop sz="94625" autoAdjust="0"/>
  </p:normalViewPr>
  <p:slideViewPr>
    <p:cSldViewPr>
      <p:cViewPr varScale="1">
        <p:scale>
          <a:sx n="72" d="100"/>
          <a:sy n="72" d="100"/>
        </p:scale>
        <p:origin x="1704"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2CC795C6-5D9F-4D7F-83FB-D65A15D22EB6}" type="datetimeFigureOut">
              <a:rPr lang="en-GB" smtClean="0"/>
              <a:t>28/09/2018</a:t>
            </a:fld>
            <a:endParaRPr lang="en-GB"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2FA9E779-0614-428E-B7C8-91427E4BF8E5}" type="slidenum">
              <a:rPr lang="en-GB" smtClean="0"/>
              <a:t>‹#›</a:t>
            </a:fld>
            <a:endParaRPr lang="en-GB" dirty="0"/>
          </a:p>
        </p:txBody>
      </p:sp>
    </p:spTree>
    <p:extLst>
      <p:ext uri="{BB962C8B-B14F-4D97-AF65-F5344CB8AC3E}">
        <p14:creationId xmlns:p14="http://schemas.microsoft.com/office/powerpoint/2010/main" val="9312274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F4DA9401-BD43-4830-8B3C-4761DA81811B}" type="datetimeFigureOut">
              <a:rPr lang="en-GB" smtClean="0"/>
              <a:t>28/09/2018</a:t>
            </a:fld>
            <a:endParaRPr lang="en-GB"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778ABE5D-E9EF-4925-8524-B89037D5BD26}" type="slidenum">
              <a:rPr lang="en-GB" smtClean="0"/>
              <a:t>‹#›</a:t>
            </a:fld>
            <a:endParaRPr lang="en-GB" dirty="0"/>
          </a:p>
        </p:txBody>
      </p:sp>
    </p:spTree>
    <p:extLst>
      <p:ext uri="{BB962C8B-B14F-4D97-AF65-F5344CB8AC3E}">
        <p14:creationId xmlns:p14="http://schemas.microsoft.com/office/powerpoint/2010/main" val="2203183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F5535DF-1171-4E18-BBF6-4ADC1ED1D10D}" type="datetimeFigureOut">
              <a:rPr lang="en-GB" smtClean="0"/>
              <a:t>28/09/2018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58C2EF0-7C03-47F3-A6A5-D52670B5511E}" type="slidenum">
              <a:rPr lang="en-GB" smtClean="0"/>
              <a:t>‹#›</a:t>
            </a:fld>
            <a:endParaRPr lang="en-GB" dirty="0"/>
          </a:p>
        </p:txBody>
      </p:sp>
    </p:spTree>
    <p:extLst>
      <p:ext uri="{BB962C8B-B14F-4D97-AF65-F5344CB8AC3E}">
        <p14:creationId xmlns:p14="http://schemas.microsoft.com/office/powerpoint/2010/main" val="3402519644"/>
      </p:ext>
    </p:extLst>
  </p:cSld>
  <p:clrMapOvr>
    <a:masterClrMapping/>
  </p:clrMapOvr>
  <mc:AlternateContent xmlns:mc="http://schemas.openxmlformats.org/markup-compatibility/2006" xmlns:p14="http://schemas.microsoft.com/office/powerpoint/2010/main">
    <mc:Choice Requires="p14">
      <p:transition spd="slow" p14:dur="1500" advTm="5000"/>
    </mc:Choice>
    <mc:Fallback xmlns="">
      <p:transition spd="slow" advTm="5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5535DF-1171-4E18-BBF6-4ADC1ED1D10D}" type="datetimeFigureOut">
              <a:rPr lang="en-GB" smtClean="0"/>
              <a:t>28/09/2018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58C2EF0-7C03-47F3-A6A5-D52670B5511E}" type="slidenum">
              <a:rPr lang="en-GB" smtClean="0"/>
              <a:t>‹#›</a:t>
            </a:fld>
            <a:endParaRPr lang="en-GB" dirty="0"/>
          </a:p>
        </p:txBody>
      </p:sp>
    </p:spTree>
    <p:extLst>
      <p:ext uri="{BB962C8B-B14F-4D97-AF65-F5344CB8AC3E}">
        <p14:creationId xmlns:p14="http://schemas.microsoft.com/office/powerpoint/2010/main" val="3570848828"/>
      </p:ext>
    </p:extLst>
  </p:cSld>
  <p:clrMapOvr>
    <a:masterClrMapping/>
  </p:clrMapOvr>
  <mc:AlternateContent xmlns:mc="http://schemas.openxmlformats.org/markup-compatibility/2006" xmlns:p14="http://schemas.microsoft.com/office/powerpoint/2010/main">
    <mc:Choice Requires="p14">
      <p:transition spd="slow" p14:dur="1500" advTm="5000"/>
    </mc:Choice>
    <mc:Fallback xmlns="">
      <p:transition spd="slow" advTm="5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5535DF-1171-4E18-BBF6-4ADC1ED1D10D}" type="datetimeFigureOut">
              <a:rPr lang="en-GB" smtClean="0"/>
              <a:t>28/09/2018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58C2EF0-7C03-47F3-A6A5-D52670B5511E}" type="slidenum">
              <a:rPr lang="en-GB" smtClean="0"/>
              <a:t>‹#›</a:t>
            </a:fld>
            <a:endParaRPr lang="en-GB" dirty="0"/>
          </a:p>
        </p:txBody>
      </p:sp>
    </p:spTree>
    <p:extLst>
      <p:ext uri="{BB962C8B-B14F-4D97-AF65-F5344CB8AC3E}">
        <p14:creationId xmlns:p14="http://schemas.microsoft.com/office/powerpoint/2010/main" val="3472368265"/>
      </p:ext>
    </p:extLst>
  </p:cSld>
  <p:clrMapOvr>
    <a:masterClrMapping/>
  </p:clrMapOvr>
  <mc:AlternateContent xmlns:mc="http://schemas.openxmlformats.org/markup-compatibility/2006" xmlns:p14="http://schemas.microsoft.com/office/powerpoint/2010/main">
    <mc:Choice Requires="p14">
      <p:transition spd="slow" p14:dur="1500" advTm="5000"/>
    </mc:Choice>
    <mc:Fallback xmlns="">
      <p:transition spd="slow" advTm="5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5535DF-1171-4E18-BBF6-4ADC1ED1D10D}" type="datetimeFigureOut">
              <a:rPr lang="en-GB" smtClean="0"/>
              <a:t>28/09/2018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58C2EF0-7C03-47F3-A6A5-D52670B5511E}" type="slidenum">
              <a:rPr lang="en-GB" smtClean="0"/>
              <a:t>‹#›</a:t>
            </a:fld>
            <a:endParaRPr lang="en-GB" dirty="0"/>
          </a:p>
        </p:txBody>
      </p:sp>
    </p:spTree>
    <p:extLst>
      <p:ext uri="{BB962C8B-B14F-4D97-AF65-F5344CB8AC3E}">
        <p14:creationId xmlns:p14="http://schemas.microsoft.com/office/powerpoint/2010/main" val="840816458"/>
      </p:ext>
    </p:extLst>
  </p:cSld>
  <p:clrMapOvr>
    <a:masterClrMapping/>
  </p:clrMapOvr>
  <mc:AlternateContent xmlns:mc="http://schemas.openxmlformats.org/markup-compatibility/2006" xmlns:p14="http://schemas.microsoft.com/office/powerpoint/2010/main">
    <mc:Choice Requires="p14">
      <p:transition spd="slow" p14:dur="1500" advTm="5000"/>
    </mc:Choice>
    <mc:Fallback xmlns="">
      <p:transition spd="slow" advTm="5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5535DF-1171-4E18-BBF6-4ADC1ED1D10D}" type="datetimeFigureOut">
              <a:rPr lang="en-GB" smtClean="0"/>
              <a:t>28/09/2018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58C2EF0-7C03-47F3-A6A5-D52670B5511E}" type="slidenum">
              <a:rPr lang="en-GB" smtClean="0"/>
              <a:t>‹#›</a:t>
            </a:fld>
            <a:endParaRPr lang="en-GB" dirty="0"/>
          </a:p>
        </p:txBody>
      </p:sp>
    </p:spTree>
    <p:extLst>
      <p:ext uri="{BB962C8B-B14F-4D97-AF65-F5344CB8AC3E}">
        <p14:creationId xmlns:p14="http://schemas.microsoft.com/office/powerpoint/2010/main" val="599615064"/>
      </p:ext>
    </p:extLst>
  </p:cSld>
  <p:clrMapOvr>
    <a:masterClrMapping/>
  </p:clrMapOvr>
  <mc:AlternateContent xmlns:mc="http://schemas.openxmlformats.org/markup-compatibility/2006" xmlns:p14="http://schemas.microsoft.com/office/powerpoint/2010/main">
    <mc:Choice Requires="p14">
      <p:transition spd="slow" p14:dur="1500" advTm="5000"/>
    </mc:Choice>
    <mc:Fallback xmlns="">
      <p:transition spd="slow" advTm="5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F5535DF-1171-4E18-BBF6-4ADC1ED1D10D}" type="datetimeFigureOut">
              <a:rPr lang="en-GB" smtClean="0"/>
              <a:t>28/09/2018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58C2EF0-7C03-47F3-A6A5-D52670B5511E}" type="slidenum">
              <a:rPr lang="en-GB" smtClean="0"/>
              <a:t>‹#›</a:t>
            </a:fld>
            <a:endParaRPr lang="en-GB" dirty="0"/>
          </a:p>
        </p:txBody>
      </p:sp>
    </p:spTree>
    <p:extLst>
      <p:ext uri="{BB962C8B-B14F-4D97-AF65-F5344CB8AC3E}">
        <p14:creationId xmlns:p14="http://schemas.microsoft.com/office/powerpoint/2010/main" val="1916151696"/>
      </p:ext>
    </p:extLst>
  </p:cSld>
  <p:clrMapOvr>
    <a:masterClrMapping/>
  </p:clrMapOvr>
  <mc:AlternateContent xmlns:mc="http://schemas.openxmlformats.org/markup-compatibility/2006" xmlns:p14="http://schemas.microsoft.com/office/powerpoint/2010/main">
    <mc:Choice Requires="p14">
      <p:transition spd="slow" p14:dur="1500" advTm="5000"/>
    </mc:Choice>
    <mc:Fallback xmlns="">
      <p:transition spd="slow" advTm="5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F5535DF-1171-4E18-BBF6-4ADC1ED1D10D}" type="datetimeFigureOut">
              <a:rPr lang="en-GB" smtClean="0"/>
              <a:t>28/09/2018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58C2EF0-7C03-47F3-A6A5-D52670B5511E}" type="slidenum">
              <a:rPr lang="en-GB" smtClean="0"/>
              <a:t>‹#›</a:t>
            </a:fld>
            <a:endParaRPr lang="en-GB" dirty="0"/>
          </a:p>
        </p:txBody>
      </p:sp>
    </p:spTree>
    <p:extLst>
      <p:ext uri="{BB962C8B-B14F-4D97-AF65-F5344CB8AC3E}">
        <p14:creationId xmlns:p14="http://schemas.microsoft.com/office/powerpoint/2010/main" val="857530414"/>
      </p:ext>
    </p:extLst>
  </p:cSld>
  <p:clrMapOvr>
    <a:masterClrMapping/>
  </p:clrMapOvr>
  <mc:AlternateContent xmlns:mc="http://schemas.openxmlformats.org/markup-compatibility/2006" xmlns:p14="http://schemas.microsoft.com/office/powerpoint/2010/main">
    <mc:Choice Requires="p14">
      <p:transition spd="slow" p14:dur="1500" advTm="5000"/>
    </mc:Choice>
    <mc:Fallback xmlns="">
      <p:transition spd="slow" advTm="5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F5535DF-1171-4E18-BBF6-4ADC1ED1D10D}" type="datetimeFigureOut">
              <a:rPr lang="en-GB" smtClean="0"/>
              <a:t>28/09/2018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58C2EF0-7C03-47F3-A6A5-D52670B5511E}" type="slidenum">
              <a:rPr lang="en-GB" smtClean="0"/>
              <a:t>‹#›</a:t>
            </a:fld>
            <a:endParaRPr lang="en-GB" dirty="0"/>
          </a:p>
        </p:txBody>
      </p:sp>
    </p:spTree>
    <p:extLst>
      <p:ext uri="{BB962C8B-B14F-4D97-AF65-F5344CB8AC3E}">
        <p14:creationId xmlns:p14="http://schemas.microsoft.com/office/powerpoint/2010/main" val="3970644249"/>
      </p:ext>
    </p:extLst>
  </p:cSld>
  <p:clrMapOvr>
    <a:masterClrMapping/>
  </p:clrMapOvr>
  <mc:AlternateContent xmlns:mc="http://schemas.openxmlformats.org/markup-compatibility/2006" xmlns:p14="http://schemas.microsoft.com/office/powerpoint/2010/main">
    <mc:Choice Requires="p14">
      <p:transition spd="slow" p14:dur="1500" advTm="5000"/>
    </mc:Choice>
    <mc:Fallback xmlns="">
      <p:transition spd="slow" advTm="5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5535DF-1171-4E18-BBF6-4ADC1ED1D10D}" type="datetimeFigureOut">
              <a:rPr lang="en-GB" smtClean="0"/>
              <a:t>28/09/2018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58C2EF0-7C03-47F3-A6A5-D52670B5511E}" type="slidenum">
              <a:rPr lang="en-GB" smtClean="0"/>
              <a:t>‹#›</a:t>
            </a:fld>
            <a:endParaRPr lang="en-GB" dirty="0"/>
          </a:p>
        </p:txBody>
      </p:sp>
    </p:spTree>
    <p:extLst>
      <p:ext uri="{BB962C8B-B14F-4D97-AF65-F5344CB8AC3E}">
        <p14:creationId xmlns:p14="http://schemas.microsoft.com/office/powerpoint/2010/main" val="2252127754"/>
      </p:ext>
    </p:extLst>
  </p:cSld>
  <p:clrMapOvr>
    <a:masterClrMapping/>
  </p:clrMapOvr>
  <mc:AlternateContent xmlns:mc="http://schemas.openxmlformats.org/markup-compatibility/2006" xmlns:p14="http://schemas.microsoft.com/office/powerpoint/2010/main">
    <mc:Choice Requires="p14">
      <p:transition spd="slow" p14:dur="1500" advTm="5000"/>
    </mc:Choice>
    <mc:Fallback xmlns="">
      <p:transition spd="slow" advTm="5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F5535DF-1171-4E18-BBF6-4ADC1ED1D10D}" type="datetimeFigureOut">
              <a:rPr lang="en-GB" smtClean="0"/>
              <a:t>28/09/2018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58C2EF0-7C03-47F3-A6A5-D52670B5511E}" type="slidenum">
              <a:rPr lang="en-GB" smtClean="0"/>
              <a:t>‹#›</a:t>
            </a:fld>
            <a:endParaRPr lang="en-GB" dirty="0"/>
          </a:p>
        </p:txBody>
      </p:sp>
    </p:spTree>
    <p:extLst>
      <p:ext uri="{BB962C8B-B14F-4D97-AF65-F5344CB8AC3E}">
        <p14:creationId xmlns:p14="http://schemas.microsoft.com/office/powerpoint/2010/main" val="20655752"/>
      </p:ext>
    </p:extLst>
  </p:cSld>
  <p:clrMapOvr>
    <a:masterClrMapping/>
  </p:clrMapOvr>
  <mc:AlternateContent xmlns:mc="http://schemas.openxmlformats.org/markup-compatibility/2006" xmlns:p14="http://schemas.microsoft.com/office/powerpoint/2010/main">
    <mc:Choice Requires="p14">
      <p:transition spd="slow" p14:dur="1500" advTm="5000"/>
    </mc:Choice>
    <mc:Fallback xmlns="">
      <p:transition spd="slow" advTm="5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F5535DF-1171-4E18-BBF6-4ADC1ED1D10D}" type="datetimeFigureOut">
              <a:rPr lang="en-GB" smtClean="0"/>
              <a:t>28/09/2018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58C2EF0-7C03-47F3-A6A5-D52670B5511E}" type="slidenum">
              <a:rPr lang="en-GB" smtClean="0"/>
              <a:t>‹#›</a:t>
            </a:fld>
            <a:endParaRPr lang="en-GB" dirty="0"/>
          </a:p>
        </p:txBody>
      </p:sp>
    </p:spTree>
    <p:extLst>
      <p:ext uri="{BB962C8B-B14F-4D97-AF65-F5344CB8AC3E}">
        <p14:creationId xmlns:p14="http://schemas.microsoft.com/office/powerpoint/2010/main" val="2217725224"/>
      </p:ext>
    </p:extLst>
  </p:cSld>
  <p:clrMapOvr>
    <a:masterClrMapping/>
  </p:clrMapOvr>
  <mc:AlternateContent xmlns:mc="http://schemas.openxmlformats.org/markup-compatibility/2006" xmlns:p14="http://schemas.microsoft.com/office/powerpoint/2010/main">
    <mc:Choice Requires="p14">
      <p:transition spd="slow" p14:dur="1500" advTm="5000"/>
    </mc:Choice>
    <mc:Fallback xmlns="">
      <p:transition spd="slow" advTm="5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5535DF-1171-4E18-BBF6-4ADC1ED1D10D}" type="datetimeFigureOut">
              <a:rPr lang="en-GB" smtClean="0"/>
              <a:t>28/09/2018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8C2EF0-7C03-47F3-A6A5-D52670B5511E}" type="slidenum">
              <a:rPr lang="en-GB" smtClean="0"/>
              <a:t>‹#›</a:t>
            </a:fld>
            <a:endParaRPr lang="en-GB" dirty="0"/>
          </a:p>
        </p:txBody>
      </p:sp>
    </p:spTree>
    <p:extLst>
      <p:ext uri="{BB962C8B-B14F-4D97-AF65-F5344CB8AC3E}">
        <p14:creationId xmlns:p14="http://schemas.microsoft.com/office/powerpoint/2010/main" val="1748138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advTm="5000"/>
    </mc:Choice>
    <mc:Fallback xmlns="">
      <p:transition spd="slow" advTm="5000"/>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15.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slideLayout" Target="../slideLayouts/slideLayout1.xml"/><Relationship Id="rId1" Type="http://schemas.openxmlformats.org/officeDocument/2006/relationships/tags" Target="../tags/tag13.xml"/><Relationship Id="rId6" Type="http://schemas.openxmlformats.org/officeDocument/2006/relationships/image" Target="../media/image32.jpeg"/><Relationship Id="rId5" Type="http://schemas.openxmlformats.org/officeDocument/2006/relationships/image" Target="../media/image31.jpeg"/><Relationship Id="rId4" Type="http://schemas.openxmlformats.org/officeDocument/2006/relationships/image" Target="../media/image30.jpeg"/></Relationships>
</file>

<file path=ppt/slides/_rels/slide16.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6.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8.xml"/></Relationships>
</file>

<file path=ppt/slides/_rels/slide21.xml.rels><?xml version="1.0" encoding="UTF-8" standalone="yes"?>
<Relationships xmlns="http://schemas.openxmlformats.org/package/2006/relationships"><Relationship Id="rId3" Type="http://schemas.openxmlformats.org/officeDocument/2006/relationships/hyperlink" Target="https://www.housingdiversitynetwork.co.uk/join-us/registration" TargetMode="External"/><Relationship Id="rId2" Type="http://schemas.openxmlformats.org/officeDocument/2006/relationships/slideLayout" Target="../slideLayouts/slideLayout1.xml"/><Relationship Id="rId1" Type="http://schemas.openxmlformats.org/officeDocument/2006/relationships/tags" Target="../tags/tag19.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0.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1.xml"/></Relationships>
</file>

<file path=ppt/slides/_rels/slide24.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slideLayout" Target="../slideLayouts/slideLayout1.xml"/><Relationship Id="rId1" Type="http://schemas.openxmlformats.org/officeDocument/2006/relationships/tags" Target="../tags/tag2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3.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4.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5.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6.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7.xml"/></Relationships>
</file>

<file path=ppt/slides/_rels/slide3.xml.rels><?xml version="1.0" encoding="UTF-8" standalone="yes"?>
<Relationships xmlns="http://schemas.openxmlformats.org/package/2006/relationships"><Relationship Id="rId8" Type="http://schemas.openxmlformats.org/officeDocument/2006/relationships/hyperlink" Target="https://www.wulvern.org.uk/" TargetMode="External"/><Relationship Id="rId13" Type="http://schemas.openxmlformats.org/officeDocument/2006/relationships/hyperlink" Target="http://www.lqgroup.org.uk/" TargetMode="External"/><Relationship Id="rId18" Type="http://schemas.openxmlformats.org/officeDocument/2006/relationships/image" Target="../media/image12.png"/><Relationship Id="rId26" Type="http://schemas.openxmlformats.org/officeDocument/2006/relationships/image" Target="../media/image16.png"/><Relationship Id="rId39" Type="http://schemas.openxmlformats.org/officeDocument/2006/relationships/image" Target="../media/image24.png"/><Relationship Id="rId3" Type="http://schemas.openxmlformats.org/officeDocument/2006/relationships/image" Target="../media/image3.png"/><Relationship Id="rId21" Type="http://schemas.openxmlformats.org/officeDocument/2006/relationships/hyperlink" Target="http://www.gentoogroup.com/for-customers/" TargetMode="External"/><Relationship Id="rId34" Type="http://schemas.openxmlformats.org/officeDocument/2006/relationships/image" Target="../media/image21.png"/><Relationship Id="rId42" Type="http://schemas.openxmlformats.org/officeDocument/2006/relationships/image" Target="../media/image27.png"/><Relationship Id="rId7" Type="http://schemas.openxmlformats.org/officeDocument/2006/relationships/image" Target="../media/image6.png"/><Relationship Id="rId12" Type="http://schemas.openxmlformats.org/officeDocument/2006/relationships/image" Target="../media/image9.png"/><Relationship Id="rId17" Type="http://schemas.openxmlformats.org/officeDocument/2006/relationships/hyperlink" Target="http://www.knightstone.co.uk/" TargetMode="External"/><Relationship Id="rId25" Type="http://schemas.openxmlformats.org/officeDocument/2006/relationships/hyperlink" Target="http://www.amicushorizon.org.uk/" TargetMode="External"/><Relationship Id="rId33" Type="http://schemas.openxmlformats.org/officeDocument/2006/relationships/image" Target="../media/image20.png"/><Relationship Id="rId38" Type="http://schemas.openxmlformats.org/officeDocument/2006/relationships/hyperlink" Target="http://www.togetherhousing.co.uk/" TargetMode="External"/><Relationship Id="rId2" Type="http://schemas.openxmlformats.org/officeDocument/2006/relationships/slideLayout" Target="../slideLayouts/slideLayout1.xml"/><Relationship Id="rId16" Type="http://schemas.openxmlformats.org/officeDocument/2006/relationships/image" Target="../media/image11.png"/><Relationship Id="rId20" Type="http://schemas.openxmlformats.org/officeDocument/2006/relationships/image" Target="../media/image13.png"/><Relationship Id="rId29" Type="http://schemas.openxmlformats.org/officeDocument/2006/relationships/hyperlink" Target="http://www.thrivehomes.org.uk/" TargetMode="External"/><Relationship Id="rId41" Type="http://schemas.openxmlformats.org/officeDocument/2006/relationships/image" Target="../media/image26.svg"/><Relationship Id="rId1" Type="http://schemas.openxmlformats.org/officeDocument/2006/relationships/tags" Target="../tags/tag3.xml"/><Relationship Id="rId6" Type="http://schemas.openxmlformats.org/officeDocument/2006/relationships/image" Target="../media/image5.jpeg"/><Relationship Id="rId11" Type="http://schemas.openxmlformats.org/officeDocument/2006/relationships/hyperlink" Target="http://www.greatplaces.org.uk/" TargetMode="External"/><Relationship Id="rId24" Type="http://schemas.openxmlformats.org/officeDocument/2006/relationships/image" Target="../media/image15.png"/><Relationship Id="rId32" Type="http://schemas.openxmlformats.org/officeDocument/2006/relationships/image" Target="../media/image19.png"/><Relationship Id="rId37" Type="http://schemas.openxmlformats.org/officeDocument/2006/relationships/image" Target="../media/image23.png"/><Relationship Id="rId40" Type="http://schemas.openxmlformats.org/officeDocument/2006/relationships/image" Target="../media/image25.png"/><Relationship Id="rId5" Type="http://schemas.openxmlformats.org/officeDocument/2006/relationships/image" Target="../media/image4.gif"/><Relationship Id="rId15" Type="http://schemas.openxmlformats.org/officeDocument/2006/relationships/hyperlink" Target="https://www.nhhg.org.uk/" TargetMode="External"/><Relationship Id="rId23" Type="http://schemas.openxmlformats.org/officeDocument/2006/relationships/hyperlink" Target="http://www.asra.org.uk/" TargetMode="External"/><Relationship Id="rId28" Type="http://schemas.openxmlformats.org/officeDocument/2006/relationships/image" Target="../media/image17.png"/><Relationship Id="rId36" Type="http://schemas.openxmlformats.org/officeDocument/2006/relationships/hyperlink" Target="https://www.thirteengroup.co.uk/" TargetMode="External"/><Relationship Id="rId10" Type="http://schemas.openxmlformats.org/officeDocument/2006/relationships/image" Target="../media/image8.png"/><Relationship Id="rId19" Type="http://schemas.openxmlformats.org/officeDocument/2006/relationships/hyperlink" Target="https://www.networkhomes.org.uk/" TargetMode="External"/><Relationship Id="rId31" Type="http://schemas.openxmlformats.org/officeDocument/2006/relationships/hyperlink" Target="http://www.swan.org.uk/" TargetMode="External"/><Relationship Id="rId4" Type="http://schemas.openxmlformats.org/officeDocument/2006/relationships/hyperlink" Target="http://www.a2dominion.co.uk/" TargetMode="External"/><Relationship Id="rId9" Type="http://schemas.openxmlformats.org/officeDocument/2006/relationships/image" Target="../media/image7.gif"/><Relationship Id="rId14" Type="http://schemas.openxmlformats.org/officeDocument/2006/relationships/image" Target="../media/image10.jpeg"/><Relationship Id="rId22" Type="http://schemas.openxmlformats.org/officeDocument/2006/relationships/image" Target="../media/image14.jpeg"/><Relationship Id="rId27" Type="http://schemas.openxmlformats.org/officeDocument/2006/relationships/hyperlink" Target="http://www.orbit.org.uk/" TargetMode="External"/><Relationship Id="rId30" Type="http://schemas.openxmlformats.org/officeDocument/2006/relationships/image" Target="../media/image18.png"/><Relationship Id="rId35" Type="http://schemas.openxmlformats.org/officeDocument/2006/relationships/image" Target="../media/image22.svg"/><Relationship Id="rId43" Type="http://schemas.openxmlformats.org/officeDocument/2006/relationships/image" Target="../media/image28.png"/></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8.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2">
            <a:extLst>
              <a:ext uri="{FF2B5EF4-FFF2-40B4-BE49-F238E27FC236}">
                <a16:creationId xmlns:a16="http://schemas.microsoft.com/office/drawing/2014/main" id="{0ED7D287-2703-4850-9886-96DB60D80028}"/>
              </a:ext>
            </a:extLst>
          </p:cNvPr>
          <p:cNvSpPr>
            <a:spLocks/>
          </p:cNvSpPr>
          <p:nvPr/>
        </p:nvSpPr>
        <p:spPr bwMode="auto">
          <a:xfrm>
            <a:off x="-2" y="4725144"/>
            <a:ext cx="9144000" cy="1504780"/>
          </a:xfrm>
          <a:custGeom>
            <a:avLst/>
            <a:gdLst>
              <a:gd name="T0" fmla="*/ 0 w 9930840"/>
              <a:gd name="T1" fmla="*/ 1091954 h 1091954"/>
              <a:gd name="T2" fmla="*/ 0 w 9930840"/>
              <a:gd name="T3" fmla="*/ 114711 h 1091954"/>
              <a:gd name="T4" fmla="*/ 4538858 w 9930840"/>
              <a:gd name="T5" fmla="*/ 795615 h 1091954"/>
              <a:gd name="T6" fmla="*/ 9930840 w 9930840"/>
              <a:gd name="T7" fmla="*/ 391346 h 1091954"/>
              <a:gd name="T8" fmla="*/ 9930840 w 9930840"/>
              <a:gd name="T9" fmla="*/ 1091954 h 1091954"/>
              <a:gd name="T10" fmla="*/ 0 w 9930840"/>
              <a:gd name="T11" fmla="*/ 1091954 h 1091954"/>
            </a:gdLst>
            <a:ahLst/>
            <a:cxnLst>
              <a:cxn ang="0">
                <a:pos x="T0" y="T1"/>
              </a:cxn>
              <a:cxn ang="0">
                <a:pos x="T2" y="T3"/>
              </a:cxn>
              <a:cxn ang="0">
                <a:pos x="T4" y="T5"/>
              </a:cxn>
              <a:cxn ang="0">
                <a:pos x="T6" y="T7"/>
              </a:cxn>
              <a:cxn ang="0">
                <a:pos x="T8" y="T9"/>
              </a:cxn>
              <a:cxn ang="0">
                <a:pos x="T10" y="T11"/>
              </a:cxn>
            </a:cxnLst>
            <a:rect l="0" t="0" r="r" b="b"/>
            <a:pathLst>
              <a:path w="9930840" h="1091954">
                <a:moveTo>
                  <a:pt x="0" y="1091954"/>
                </a:moveTo>
                <a:cubicBezTo>
                  <a:pt x="0" y="114711"/>
                  <a:pt x="0" y="114711"/>
                  <a:pt x="0" y="114711"/>
                </a:cubicBezTo>
                <a:cubicBezTo>
                  <a:pt x="843790" y="0"/>
                  <a:pt x="2883718" y="749509"/>
                  <a:pt x="4538858" y="795615"/>
                </a:cubicBezTo>
                <a:cubicBezTo>
                  <a:pt x="6193998" y="841721"/>
                  <a:pt x="9032176" y="341956"/>
                  <a:pt x="9930840" y="391346"/>
                </a:cubicBezTo>
                <a:cubicBezTo>
                  <a:pt x="9930840" y="1091954"/>
                  <a:pt x="9930840" y="1091954"/>
                  <a:pt x="9930840" y="1091954"/>
                </a:cubicBezTo>
                <a:lnTo>
                  <a:pt x="0" y="1091954"/>
                </a:lnTo>
                <a:close/>
              </a:path>
            </a:pathLst>
          </a:custGeom>
          <a:solidFill>
            <a:srgbClr val="CCDC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8" name="Freeform 3">
            <a:extLst>
              <a:ext uri="{FF2B5EF4-FFF2-40B4-BE49-F238E27FC236}">
                <a16:creationId xmlns:a16="http://schemas.microsoft.com/office/drawing/2014/main" id="{C500FB8D-4B62-4DBD-97B8-8620ADE53B0F}"/>
              </a:ext>
            </a:extLst>
          </p:cNvPr>
          <p:cNvSpPr>
            <a:spLocks/>
          </p:cNvSpPr>
          <p:nvPr/>
        </p:nvSpPr>
        <p:spPr bwMode="auto">
          <a:xfrm>
            <a:off x="-926" y="5211138"/>
            <a:ext cx="9144925" cy="1646861"/>
          </a:xfrm>
          <a:custGeom>
            <a:avLst/>
            <a:gdLst>
              <a:gd name="T0" fmla="*/ 0 w 9930840"/>
              <a:gd name="T1" fmla="*/ 1657036 h 1657036"/>
              <a:gd name="T2" fmla="*/ 0 w 9930840"/>
              <a:gd name="T3" fmla="*/ 179247 h 1657036"/>
              <a:gd name="T4" fmla="*/ 4751801 w 9930840"/>
              <a:gd name="T5" fmla="*/ 1133059 h 1657036"/>
              <a:gd name="T6" fmla="*/ 9930840 w 9930840"/>
              <a:gd name="T7" fmla="*/ 597575 h 1657036"/>
              <a:gd name="T8" fmla="*/ 9930840 w 9930840"/>
              <a:gd name="T9" fmla="*/ 1657036 h 1657036"/>
              <a:gd name="T10" fmla="*/ 0 w 9930840"/>
              <a:gd name="T11" fmla="*/ 1657036 h 1657036"/>
              <a:gd name="connsiteX0" fmla="*/ 0 w 9930840"/>
              <a:gd name="connsiteY0" fmla="*/ 1496716 h 1496716"/>
              <a:gd name="connsiteX1" fmla="*/ 0 w 9930840"/>
              <a:gd name="connsiteY1" fmla="*/ 18927 h 1496716"/>
              <a:gd name="connsiteX2" fmla="*/ 4751801 w 9930840"/>
              <a:gd name="connsiteY2" fmla="*/ 972739 h 1496716"/>
              <a:gd name="connsiteX3" fmla="*/ 9930840 w 9930840"/>
              <a:gd name="connsiteY3" fmla="*/ 437255 h 1496716"/>
              <a:gd name="connsiteX4" fmla="*/ 9930840 w 9930840"/>
              <a:gd name="connsiteY4" fmla="*/ 1496716 h 1496716"/>
              <a:gd name="connsiteX5" fmla="*/ 0 w 9930840"/>
              <a:gd name="connsiteY5" fmla="*/ 1496716 h 1496716"/>
              <a:gd name="connsiteX0" fmla="*/ 0 w 9930840"/>
              <a:gd name="connsiteY0" fmla="*/ 1377129 h 1377129"/>
              <a:gd name="connsiteX1" fmla="*/ 10454 w 9930840"/>
              <a:gd name="connsiteY1" fmla="*/ 22256 h 1377129"/>
              <a:gd name="connsiteX2" fmla="*/ 4751801 w 9930840"/>
              <a:gd name="connsiteY2" fmla="*/ 853152 h 1377129"/>
              <a:gd name="connsiteX3" fmla="*/ 9930840 w 9930840"/>
              <a:gd name="connsiteY3" fmla="*/ 317668 h 1377129"/>
              <a:gd name="connsiteX4" fmla="*/ 9930840 w 9930840"/>
              <a:gd name="connsiteY4" fmla="*/ 1377129 h 1377129"/>
              <a:gd name="connsiteX5" fmla="*/ 0 w 9930840"/>
              <a:gd name="connsiteY5" fmla="*/ 1377129 h 1377129"/>
              <a:gd name="connsiteX0" fmla="*/ 1005 w 9931845"/>
              <a:gd name="connsiteY0" fmla="*/ 1320327 h 1320327"/>
              <a:gd name="connsiteX1" fmla="*/ 1006 w 9931845"/>
              <a:gd name="connsiteY1" fmla="*/ 23297 h 1320327"/>
              <a:gd name="connsiteX2" fmla="*/ 4752806 w 9931845"/>
              <a:gd name="connsiteY2" fmla="*/ 796350 h 1320327"/>
              <a:gd name="connsiteX3" fmla="*/ 9931845 w 9931845"/>
              <a:gd name="connsiteY3" fmla="*/ 260866 h 1320327"/>
              <a:gd name="connsiteX4" fmla="*/ 9931845 w 9931845"/>
              <a:gd name="connsiteY4" fmla="*/ 1320327 h 1320327"/>
              <a:gd name="connsiteX5" fmla="*/ 1005 w 9931845"/>
              <a:gd name="connsiteY5" fmla="*/ 1320327 h 1320327"/>
              <a:gd name="connsiteX0" fmla="*/ 1005 w 9931845"/>
              <a:gd name="connsiteY0" fmla="*/ 1320537 h 1320537"/>
              <a:gd name="connsiteX1" fmla="*/ 1006 w 9931845"/>
              <a:gd name="connsiteY1" fmla="*/ 23507 h 1320537"/>
              <a:gd name="connsiteX2" fmla="*/ 4752806 w 9931845"/>
              <a:gd name="connsiteY2" fmla="*/ 796560 h 1320537"/>
              <a:gd name="connsiteX3" fmla="*/ 9921392 w 9931845"/>
              <a:gd name="connsiteY3" fmla="*/ 318918 h 1320537"/>
              <a:gd name="connsiteX4" fmla="*/ 9931845 w 9931845"/>
              <a:gd name="connsiteY4" fmla="*/ 1320537 h 1320537"/>
              <a:gd name="connsiteX5" fmla="*/ 1005 w 9931845"/>
              <a:gd name="connsiteY5" fmla="*/ 1320537 h 132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31845" h="1320537">
                <a:moveTo>
                  <a:pt x="1005" y="1320537"/>
                </a:moveTo>
                <a:cubicBezTo>
                  <a:pt x="4490" y="868913"/>
                  <a:pt x="-2479" y="475131"/>
                  <a:pt x="1006" y="23507"/>
                </a:cubicBezTo>
                <a:cubicBezTo>
                  <a:pt x="715373" y="-155740"/>
                  <a:pt x="3099408" y="747325"/>
                  <a:pt x="4752806" y="796560"/>
                </a:cubicBezTo>
                <a:cubicBezTo>
                  <a:pt x="6406204" y="845795"/>
                  <a:pt x="9058219" y="231589"/>
                  <a:pt x="9921392" y="318918"/>
                </a:cubicBezTo>
                <a:lnTo>
                  <a:pt x="9931845" y="1320537"/>
                </a:lnTo>
                <a:lnTo>
                  <a:pt x="1005" y="1320537"/>
                </a:lnTo>
                <a:close/>
              </a:path>
            </a:pathLst>
          </a:custGeom>
          <a:solidFill>
            <a:srgbClr val="97D7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2" name="Title 1"/>
          <p:cNvSpPr>
            <a:spLocks noGrp="1"/>
          </p:cNvSpPr>
          <p:nvPr>
            <p:ph type="ctrTitle"/>
          </p:nvPr>
        </p:nvSpPr>
        <p:spPr>
          <a:xfrm>
            <a:off x="1691680" y="1274344"/>
            <a:ext cx="6119564" cy="1595659"/>
          </a:xfrm>
        </p:spPr>
        <p:txBody>
          <a:bodyPr>
            <a:normAutofit/>
          </a:bodyPr>
          <a:lstStyle/>
          <a:p>
            <a:br>
              <a:rPr lang="en-US" sz="4200" dirty="0">
                <a:latin typeface="Gill Sans MT" panose="020B0502020104020203" pitchFamily="34" charset="0"/>
              </a:rPr>
            </a:br>
            <a:endParaRPr lang="en-GB" sz="4200" dirty="0">
              <a:latin typeface="Gill Sans MT" panose="020B0502020104020203" pitchFamily="34" charset="0"/>
            </a:endParaRPr>
          </a:p>
        </p:txBody>
      </p:sp>
      <p:pic>
        <p:nvPicPr>
          <p:cNvPr id="9" name="Picture 5" descr="C:\Users\julie\AppData\Local\Microsoft\Windows\INetCacheContent.Word\Winner logo[4143322].jpg">
            <a:extLst>
              <a:ext uri="{FF2B5EF4-FFF2-40B4-BE49-F238E27FC236}">
                <a16:creationId xmlns:a16="http://schemas.microsoft.com/office/drawing/2014/main" id="{A93446E6-F5CD-4613-A31E-131BF1E4DAD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6210" y="813900"/>
            <a:ext cx="4967705" cy="733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a:extLst>
              <a:ext uri="{FF2B5EF4-FFF2-40B4-BE49-F238E27FC236}">
                <a16:creationId xmlns:a16="http://schemas.microsoft.com/office/drawing/2014/main" id="{4C85DB50-5556-4B6E-A373-C4CAFACE0E5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0085" y="672174"/>
            <a:ext cx="2339243" cy="1058058"/>
          </a:xfrm>
          <a:prstGeom prst="rect">
            <a:avLst/>
          </a:prstGeom>
        </p:spPr>
      </p:pic>
      <p:sp>
        <p:nvSpPr>
          <p:cNvPr id="10" name="Freeform 4">
            <a:extLst>
              <a:ext uri="{FF2B5EF4-FFF2-40B4-BE49-F238E27FC236}">
                <a16:creationId xmlns:a16="http://schemas.microsoft.com/office/drawing/2014/main" id="{4BDA077B-E48B-4E7E-AC6B-87E5939B0097}"/>
              </a:ext>
            </a:extLst>
          </p:cNvPr>
          <p:cNvSpPr>
            <a:spLocks/>
          </p:cNvSpPr>
          <p:nvPr/>
        </p:nvSpPr>
        <p:spPr bwMode="auto">
          <a:xfrm>
            <a:off x="0" y="5763319"/>
            <a:ext cx="9144000" cy="1094681"/>
          </a:xfrm>
          <a:custGeom>
            <a:avLst/>
            <a:gdLst>
              <a:gd name="T0" fmla="*/ 0 w 9930840"/>
              <a:gd name="T1" fmla="*/ 1642185 h 1642185"/>
              <a:gd name="T2" fmla="*/ 0 w 9930840"/>
              <a:gd name="T3" fmla="*/ 177093 h 1642185"/>
              <a:gd name="T4" fmla="*/ 4664118 w 9930840"/>
              <a:gd name="T5" fmla="*/ 1034884 h 1642185"/>
              <a:gd name="T6" fmla="*/ 9930840 w 9930840"/>
              <a:gd name="T7" fmla="*/ 591827 h 1642185"/>
              <a:gd name="T8" fmla="*/ 9930840 w 9930840"/>
              <a:gd name="T9" fmla="*/ 1642185 h 1642185"/>
              <a:gd name="T10" fmla="*/ 0 w 9930840"/>
              <a:gd name="T11" fmla="*/ 1642185 h 1642185"/>
            </a:gdLst>
            <a:ahLst/>
            <a:cxnLst>
              <a:cxn ang="0">
                <a:pos x="T0" y="T1"/>
              </a:cxn>
              <a:cxn ang="0">
                <a:pos x="T2" y="T3"/>
              </a:cxn>
              <a:cxn ang="0">
                <a:pos x="T4" y="T5"/>
              </a:cxn>
              <a:cxn ang="0">
                <a:pos x="T6" y="T7"/>
              </a:cxn>
              <a:cxn ang="0">
                <a:pos x="T8" y="T9"/>
              </a:cxn>
              <a:cxn ang="0">
                <a:pos x="T10" y="T11"/>
              </a:cxn>
            </a:cxnLst>
            <a:rect l="0" t="0" r="r" b="b"/>
            <a:pathLst>
              <a:path w="9930840" h="1642185">
                <a:moveTo>
                  <a:pt x="0" y="1642185"/>
                </a:moveTo>
                <a:cubicBezTo>
                  <a:pt x="0" y="177093"/>
                  <a:pt x="0" y="177093"/>
                  <a:pt x="0" y="177093"/>
                </a:cubicBezTo>
                <a:cubicBezTo>
                  <a:pt x="726492" y="0"/>
                  <a:pt x="3008978" y="965762"/>
                  <a:pt x="4664118" y="1034884"/>
                </a:cubicBezTo>
                <a:cubicBezTo>
                  <a:pt x="6319258" y="1104006"/>
                  <a:pt x="9053053" y="490610"/>
                  <a:pt x="9930840" y="591827"/>
                </a:cubicBezTo>
                <a:cubicBezTo>
                  <a:pt x="9930840" y="1642185"/>
                  <a:pt x="9930840" y="1642185"/>
                  <a:pt x="9930840" y="1642185"/>
                </a:cubicBezTo>
                <a:lnTo>
                  <a:pt x="0" y="1642185"/>
                </a:lnTo>
                <a:close/>
              </a:path>
            </a:pathLst>
          </a:custGeom>
          <a:solidFill>
            <a:srgbClr val="00A499">
              <a:alpha val="80000"/>
            </a:srgbClr>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5" name="TextBox 4">
            <a:extLst>
              <a:ext uri="{FF2B5EF4-FFF2-40B4-BE49-F238E27FC236}">
                <a16:creationId xmlns:a16="http://schemas.microsoft.com/office/drawing/2014/main" id="{78541F4E-5796-42CB-A16A-872B685AF622}"/>
              </a:ext>
            </a:extLst>
          </p:cNvPr>
          <p:cNvSpPr txBox="1"/>
          <p:nvPr/>
        </p:nvSpPr>
        <p:spPr>
          <a:xfrm>
            <a:off x="2555312" y="2681864"/>
            <a:ext cx="4320944" cy="1395208"/>
          </a:xfrm>
          <a:prstGeom prst="rect">
            <a:avLst/>
          </a:prstGeom>
          <a:noFill/>
        </p:spPr>
        <p:txBody>
          <a:bodyPr wrap="square" rtlCol="0">
            <a:spAutoFit/>
          </a:bodyPr>
          <a:lstStyle/>
          <a:p>
            <a:endParaRPr lang="en-GB" dirty="0"/>
          </a:p>
        </p:txBody>
      </p:sp>
      <p:sp>
        <p:nvSpPr>
          <p:cNvPr id="11" name="Rectangle 9">
            <a:extLst>
              <a:ext uri="{FF2B5EF4-FFF2-40B4-BE49-F238E27FC236}">
                <a16:creationId xmlns:a16="http://schemas.microsoft.com/office/drawing/2014/main" id="{584598F5-F44B-4DE4-80AD-BBC3CA194D22}"/>
              </a:ext>
            </a:extLst>
          </p:cNvPr>
          <p:cNvSpPr>
            <a:spLocks noChangeArrowheads="1"/>
          </p:cNvSpPr>
          <p:nvPr/>
        </p:nvSpPr>
        <p:spPr bwMode="auto">
          <a:xfrm>
            <a:off x="360085" y="2618157"/>
            <a:ext cx="8351838" cy="2232025"/>
          </a:xfrm>
          <a:prstGeom prst="rect">
            <a:avLst/>
          </a:prstGeom>
          <a:noFill/>
          <a:ln w="9525">
            <a:noFill/>
            <a:miter lim="800000"/>
            <a:headEnd/>
            <a:tailEnd/>
          </a:ln>
        </p:spPr>
        <p:txBody>
          <a:bodyPr anchor="ctr"/>
          <a:lstStyle/>
          <a:p>
            <a:r>
              <a:rPr lang="en-GB" sz="3600" b="1" dirty="0">
                <a:latin typeface="Gill Sans MT" panose="020B0502020104020203" pitchFamily="34" charset="0"/>
              </a:rPr>
              <a:t>HDN Mentoring 2018 - 2019</a:t>
            </a:r>
          </a:p>
          <a:p>
            <a:r>
              <a:rPr lang="en-GB" sz="3600" dirty="0">
                <a:latin typeface="Gill Sans MT" panose="020B0502020104020203" pitchFamily="34" charset="0"/>
              </a:rPr>
              <a:t>Briefing</a:t>
            </a:r>
          </a:p>
          <a:p>
            <a:endParaRPr lang="en-GB" sz="3600" dirty="0"/>
          </a:p>
        </p:txBody>
      </p:sp>
    </p:spTree>
    <p:custDataLst>
      <p:tags r:id="rId1"/>
    </p:custDataLst>
    <p:extLst>
      <p:ext uri="{BB962C8B-B14F-4D97-AF65-F5344CB8AC3E}">
        <p14:creationId xmlns:p14="http://schemas.microsoft.com/office/powerpoint/2010/main" val="2340462311"/>
      </p:ext>
    </p:extLst>
  </p:cSld>
  <p:clrMapOvr>
    <a:masterClrMapping/>
  </p:clrMapOvr>
  <mc:AlternateContent xmlns:mc="http://schemas.openxmlformats.org/markup-compatibility/2006" xmlns:p14="http://schemas.microsoft.com/office/powerpoint/2010/main">
    <mc:Choice Requires="p14">
      <p:transition spd="slow" p14:dur="3400" advTm="5000">
        <p14:reveal/>
      </p:transition>
    </mc:Choice>
    <mc:Fallback xmlns="">
      <p:transition spd="slow" advTm="5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2">
            <a:extLst>
              <a:ext uri="{FF2B5EF4-FFF2-40B4-BE49-F238E27FC236}">
                <a16:creationId xmlns:a16="http://schemas.microsoft.com/office/drawing/2014/main" id="{0ED7D287-2703-4850-9886-96DB60D80028}"/>
              </a:ext>
            </a:extLst>
          </p:cNvPr>
          <p:cNvSpPr>
            <a:spLocks/>
          </p:cNvSpPr>
          <p:nvPr/>
        </p:nvSpPr>
        <p:spPr bwMode="auto">
          <a:xfrm>
            <a:off x="-2" y="4653136"/>
            <a:ext cx="9144000" cy="1576788"/>
          </a:xfrm>
          <a:custGeom>
            <a:avLst/>
            <a:gdLst>
              <a:gd name="T0" fmla="*/ 0 w 9930840"/>
              <a:gd name="T1" fmla="*/ 1091954 h 1091954"/>
              <a:gd name="T2" fmla="*/ 0 w 9930840"/>
              <a:gd name="T3" fmla="*/ 114711 h 1091954"/>
              <a:gd name="T4" fmla="*/ 4538858 w 9930840"/>
              <a:gd name="T5" fmla="*/ 795615 h 1091954"/>
              <a:gd name="T6" fmla="*/ 9930840 w 9930840"/>
              <a:gd name="T7" fmla="*/ 391346 h 1091954"/>
              <a:gd name="T8" fmla="*/ 9930840 w 9930840"/>
              <a:gd name="T9" fmla="*/ 1091954 h 1091954"/>
              <a:gd name="T10" fmla="*/ 0 w 9930840"/>
              <a:gd name="T11" fmla="*/ 1091954 h 1091954"/>
            </a:gdLst>
            <a:ahLst/>
            <a:cxnLst>
              <a:cxn ang="0">
                <a:pos x="T0" y="T1"/>
              </a:cxn>
              <a:cxn ang="0">
                <a:pos x="T2" y="T3"/>
              </a:cxn>
              <a:cxn ang="0">
                <a:pos x="T4" y="T5"/>
              </a:cxn>
              <a:cxn ang="0">
                <a:pos x="T6" y="T7"/>
              </a:cxn>
              <a:cxn ang="0">
                <a:pos x="T8" y="T9"/>
              </a:cxn>
              <a:cxn ang="0">
                <a:pos x="T10" y="T11"/>
              </a:cxn>
            </a:cxnLst>
            <a:rect l="0" t="0" r="r" b="b"/>
            <a:pathLst>
              <a:path w="9930840" h="1091954">
                <a:moveTo>
                  <a:pt x="0" y="1091954"/>
                </a:moveTo>
                <a:cubicBezTo>
                  <a:pt x="0" y="114711"/>
                  <a:pt x="0" y="114711"/>
                  <a:pt x="0" y="114711"/>
                </a:cubicBezTo>
                <a:cubicBezTo>
                  <a:pt x="843790" y="0"/>
                  <a:pt x="2883718" y="749509"/>
                  <a:pt x="4538858" y="795615"/>
                </a:cubicBezTo>
                <a:cubicBezTo>
                  <a:pt x="6193998" y="841721"/>
                  <a:pt x="9032176" y="341956"/>
                  <a:pt x="9930840" y="391346"/>
                </a:cubicBezTo>
                <a:cubicBezTo>
                  <a:pt x="9930840" y="1091954"/>
                  <a:pt x="9930840" y="1091954"/>
                  <a:pt x="9930840" y="1091954"/>
                </a:cubicBezTo>
                <a:lnTo>
                  <a:pt x="0" y="1091954"/>
                </a:lnTo>
                <a:close/>
              </a:path>
            </a:pathLst>
          </a:custGeom>
          <a:solidFill>
            <a:srgbClr val="CCDC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8" name="Freeform 3">
            <a:extLst>
              <a:ext uri="{FF2B5EF4-FFF2-40B4-BE49-F238E27FC236}">
                <a16:creationId xmlns:a16="http://schemas.microsoft.com/office/drawing/2014/main" id="{C500FB8D-4B62-4DBD-97B8-8620ADE53B0F}"/>
              </a:ext>
            </a:extLst>
          </p:cNvPr>
          <p:cNvSpPr>
            <a:spLocks/>
          </p:cNvSpPr>
          <p:nvPr/>
        </p:nvSpPr>
        <p:spPr bwMode="auto">
          <a:xfrm>
            <a:off x="-926" y="5157192"/>
            <a:ext cx="9144925" cy="1700808"/>
          </a:xfrm>
          <a:custGeom>
            <a:avLst/>
            <a:gdLst>
              <a:gd name="T0" fmla="*/ 0 w 9930840"/>
              <a:gd name="T1" fmla="*/ 1657036 h 1657036"/>
              <a:gd name="T2" fmla="*/ 0 w 9930840"/>
              <a:gd name="T3" fmla="*/ 179247 h 1657036"/>
              <a:gd name="T4" fmla="*/ 4751801 w 9930840"/>
              <a:gd name="T5" fmla="*/ 1133059 h 1657036"/>
              <a:gd name="T6" fmla="*/ 9930840 w 9930840"/>
              <a:gd name="T7" fmla="*/ 597575 h 1657036"/>
              <a:gd name="T8" fmla="*/ 9930840 w 9930840"/>
              <a:gd name="T9" fmla="*/ 1657036 h 1657036"/>
              <a:gd name="T10" fmla="*/ 0 w 9930840"/>
              <a:gd name="T11" fmla="*/ 1657036 h 1657036"/>
              <a:gd name="connsiteX0" fmla="*/ 0 w 9930840"/>
              <a:gd name="connsiteY0" fmla="*/ 1496716 h 1496716"/>
              <a:gd name="connsiteX1" fmla="*/ 0 w 9930840"/>
              <a:gd name="connsiteY1" fmla="*/ 18927 h 1496716"/>
              <a:gd name="connsiteX2" fmla="*/ 4751801 w 9930840"/>
              <a:gd name="connsiteY2" fmla="*/ 972739 h 1496716"/>
              <a:gd name="connsiteX3" fmla="*/ 9930840 w 9930840"/>
              <a:gd name="connsiteY3" fmla="*/ 437255 h 1496716"/>
              <a:gd name="connsiteX4" fmla="*/ 9930840 w 9930840"/>
              <a:gd name="connsiteY4" fmla="*/ 1496716 h 1496716"/>
              <a:gd name="connsiteX5" fmla="*/ 0 w 9930840"/>
              <a:gd name="connsiteY5" fmla="*/ 1496716 h 1496716"/>
              <a:gd name="connsiteX0" fmla="*/ 0 w 9930840"/>
              <a:gd name="connsiteY0" fmla="*/ 1377129 h 1377129"/>
              <a:gd name="connsiteX1" fmla="*/ 10454 w 9930840"/>
              <a:gd name="connsiteY1" fmla="*/ 22256 h 1377129"/>
              <a:gd name="connsiteX2" fmla="*/ 4751801 w 9930840"/>
              <a:gd name="connsiteY2" fmla="*/ 853152 h 1377129"/>
              <a:gd name="connsiteX3" fmla="*/ 9930840 w 9930840"/>
              <a:gd name="connsiteY3" fmla="*/ 317668 h 1377129"/>
              <a:gd name="connsiteX4" fmla="*/ 9930840 w 9930840"/>
              <a:gd name="connsiteY4" fmla="*/ 1377129 h 1377129"/>
              <a:gd name="connsiteX5" fmla="*/ 0 w 9930840"/>
              <a:gd name="connsiteY5" fmla="*/ 1377129 h 1377129"/>
              <a:gd name="connsiteX0" fmla="*/ 1005 w 9931845"/>
              <a:gd name="connsiteY0" fmla="*/ 1320327 h 1320327"/>
              <a:gd name="connsiteX1" fmla="*/ 1006 w 9931845"/>
              <a:gd name="connsiteY1" fmla="*/ 23297 h 1320327"/>
              <a:gd name="connsiteX2" fmla="*/ 4752806 w 9931845"/>
              <a:gd name="connsiteY2" fmla="*/ 796350 h 1320327"/>
              <a:gd name="connsiteX3" fmla="*/ 9931845 w 9931845"/>
              <a:gd name="connsiteY3" fmla="*/ 260866 h 1320327"/>
              <a:gd name="connsiteX4" fmla="*/ 9931845 w 9931845"/>
              <a:gd name="connsiteY4" fmla="*/ 1320327 h 1320327"/>
              <a:gd name="connsiteX5" fmla="*/ 1005 w 9931845"/>
              <a:gd name="connsiteY5" fmla="*/ 1320327 h 1320327"/>
              <a:gd name="connsiteX0" fmla="*/ 1005 w 9931845"/>
              <a:gd name="connsiteY0" fmla="*/ 1320537 h 1320537"/>
              <a:gd name="connsiteX1" fmla="*/ 1006 w 9931845"/>
              <a:gd name="connsiteY1" fmla="*/ 23507 h 1320537"/>
              <a:gd name="connsiteX2" fmla="*/ 4752806 w 9931845"/>
              <a:gd name="connsiteY2" fmla="*/ 796560 h 1320537"/>
              <a:gd name="connsiteX3" fmla="*/ 9921392 w 9931845"/>
              <a:gd name="connsiteY3" fmla="*/ 318918 h 1320537"/>
              <a:gd name="connsiteX4" fmla="*/ 9931845 w 9931845"/>
              <a:gd name="connsiteY4" fmla="*/ 1320537 h 1320537"/>
              <a:gd name="connsiteX5" fmla="*/ 1005 w 9931845"/>
              <a:gd name="connsiteY5" fmla="*/ 1320537 h 132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31845" h="1320537">
                <a:moveTo>
                  <a:pt x="1005" y="1320537"/>
                </a:moveTo>
                <a:cubicBezTo>
                  <a:pt x="4490" y="868913"/>
                  <a:pt x="-2479" y="475131"/>
                  <a:pt x="1006" y="23507"/>
                </a:cubicBezTo>
                <a:cubicBezTo>
                  <a:pt x="715373" y="-155740"/>
                  <a:pt x="3099408" y="747325"/>
                  <a:pt x="4752806" y="796560"/>
                </a:cubicBezTo>
                <a:cubicBezTo>
                  <a:pt x="6406204" y="845795"/>
                  <a:pt x="9058219" y="231589"/>
                  <a:pt x="9921392" y="318918"/>
                </a:cubicBezTo>
                <a:lnTo>
                  <a:pt x="9931845" y="1320537"/>
                </a:lnTo>
                <a:lnTo>
                  <a:pt x="1005" y="1320537"/>
                </a:lnTo>
                <a:close/>
              </a:path>
            </a:pathLst>
          </a:custGeom>
          <a:solidFill>
            <a:srgbClr val="97D7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10" name="Freeform 4">
            <a:extLst>
              <a:ext uri="{FF2B5EF4-FFF2-40B4-BE49-F238E27FC236}">
                <a16:creationId xmlns:a16="http://schemas.microsoft.com/office/drawing/2014/main" id="{4BDA077B-E48B-4E7E-AC6B-87E5939B0097}"/>
              </a:ext>
            </a:extLst>
          </p:cNvPr>
          <p:cNvSpPr>
            <a:spLocks/>
          </p:cNvSpPr>
          <p:nvPr/>
        </p:nvSpPr>
        <p:spPr bwMode="auto">
          <a:xfrm>
            <a:off x="-926" y="5661248"/>
            <a:ext cx="9144000" cy="1196752"/>
          </a:xfrm>
          <a:custGeom>
            <a:avLst/>
            <a:gdLst>
              <a:gd name="T0" fmla="*/ 0 w 9930840"/>
              <a:gd name="T1" fmla="*/ 1642185 h 1642185"/>
              <a:gd name="T2" fmla="*/ 0 w 9930840"/>
              <a:gd name="T3" fmla="*/ 177093 h 1642185"/>
              <a:gd name="T4" fmla="*/ 4664118 w 9930840"/>
              <a:gd name="T5" fmla="*/ 1034884 h 1642185"/>
              <a:gd name="T6" fmla="*/ 9930840 w 9930840"/>
              <a:gd name="T7" fmla="*/ 591827 h 1642185"/>
              <a:gd name="T8" fmla="*/ 9930840 w 9930840"/>
              <a:gd name="T9" fmla="*/ 1642185 h 1642185"/>
              <a:gd name="T10" fmla="*/ 0 w 9930840"/>
              <a:gd name="T11" fmla="*/ 1642185 h 1642185"/>
            </a:gdLst>
            <a:ahLst/>
            <a:cxnLst>
              <a:cxn ang="0">
                <a:pos x="T0" y="T1"/>
              </a:cxn>
              <a:cxn ang="0">
                <a:pos x="T2" y="T3"/>
              </a:cxn>
              <a:cxn ang="0">
                <a:pos x="T4" y="T5"/>
              </a:cxn>
              <a:cxn ang="0">
                <a:pos x="T6" y="T7"/>
              </a:cxn>
              <a:cxn ang="0">
                <a:pos x="T8" y="T9"/>
              </a:cxn>
              <a:cxn ang="0">
                <a:pos x="T10" y="T11"/>
              </a:cxn>
            </a:cxnLst>
            <a:rect l="0" t="0" r="r" b="b"/>
            <a:pathLst>
              <a:path w="9930840" h="1642185">
                <a:moveTo>
                  <a:pt x="0" y="1642185"/>
                </a:moveTo>
                <a:cubicBezTo>
                  <a:pt x="0" y="177093"/>
                  <a:pt x="0" y="177093"/>
                  <a:pt x="0" y="177093"/>
                </a:cubicBezTo>
                <a:cubicBezTo>
                  <a:pt x="726492" y="0"/>
                  <a:pt x="3008978" y="965762"/>
                  <a:pt x="4664118" y="1034884"/>
                </a:cubicBezTo>
                <a:cubicBezTo>
                  <a:pt x="6319258" y="1104006"/>
                  <a:pt x="9053053" y="490610"/>
                  <a:pt x="9930840" y="591827"/>
                </a:cubicBezTo>
                <a:cubicBezTo>
                  <a:pt x="9930840" y="1642185"/>
                  <a:pt x="9930840" y="1642185"/>
                  <a:pt x="9930840" y="1642185"/>
                </a:cubicBezTo>
                <a:lnTo>
                  <a:pt x="0" y="1642185"/>
                </a:lnTo>
                <a:close/>
              </a:path>
            </a:pathLst>
          </a:custGeom>
          <a:solidFill>
            <a:srgbClr val="00A499">
              <a:alpha val="80000"/>
            </a:srgbClr>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dirty="0">
              <a:latin typeface="Gill Sans MT" panose="020B0502020104020203" pitchFamily="34" charset="0"/>
            </a:endParaRPr>
          </a:p>
        </p:txBody>
      </p:sp>
      <p:sp>
        <p:nvSpPr>
          <p:cNvPr id="5" name="Rectangle 4">
            <a:extLst>
              <a:ext uri="{FF2B5EF4-FFF2-40B4-BE49-F238E27FC236}">
                <a16:creationId xmlns:a16="http://schemas.microsoft.com/office/drawing/2014/main" id="{EC204887-C032-40ED-8044-D96E6B1D897A}"/>
              </a:ext>
            </a:extLst>
          </p:cNvPr>
          <p:cNvSpPr/>
          <p:nvPr/>
        </p:nvSpPr>
        <p:spPr>
          <a:xfrm>
            <a:off x="1006678" y="626149"/>
            <a:ext cx="7128792" cy="1015663"/>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noProof="0" dirty="0">
                <a:ln>
                  <a:noFill/>
                </a:ln>
                <a:solidFill>
                  <a:srgbClr val="669900"/>
                </a:solidFill>
                <a:effectLst/>
                <a:uLnTx/>
                <a:uFillTx/>
                <a:latin typeface="Gill Sans MT" panose="020B0502020104020203" pitchFamily="34" charset="0"/>
                <a:ea typeface="+mj-ea"/>
                <a:cs typeface="+mj-cs"/>
              </a:rPr>
              <a:t>Mentoring roles &amp; expectations</a:t>
            </a:r>
            <a:br>
              <a:rPr kumimoji="0" lang="en-GB" sz="4000" b="1" i="0" u="none" strike="noStrike" kern="0" cap="none" spc="0" normalizeH="0" baseline="0" noProof="0" dirty="0">
                <a:ln>
                  <a:noFill/>
                </a:ln>
                <a:solidFill>
                  <a:srgbClr val="669900"/>
                </a:solidFill>
                <a:effectLst/>
                <a:uLnTx/>
                <a:uFillTx/>
                <a:latin typeface="Gill Sans MT" panose="020B0502020104020203" pitchFamily="34" charset="0"/>
                <a:ea typeface="+mj-ea"/>
                <a:cs typeface="+mj-cs"/>
              </a:rPr>
            </a:br>
            <a:r>
              <a:rPr kumimoji="0" lang="en-GB" sz="2400" b="1" i="0" u="none" strike="noStrike" kern="0" cap="none" spc="0" normalizeH="0" baseline="0" noProof="0" dirty="0">
                <a:ln>
                  <a:noFill/>
                </a:ln>
                <a:solidFill>
                  <a:srgbClr val="669900"/>
                </a:solidFill>
                <a:effectLst/>
                <a:uLnTx/>
                <a:uFillTx/>
                <a:latin typeface="Gill Sans MT" panose="020B0502020104020203" pitchFamily="34" charset="0"/>
                <a:ea typeface="+mj-ea"/>
                <a:cs typeface="+mj-cs"/>
              </a:rPr>
              <a:t>Exercise – what makes a good mentee/mentor?</a:t>
            </a:r>
            <a:endParaRPr kumimoji="0" lang="en-US" sz="1800" b="0" i="0" u="none" strike="noStrike" kern="0" cap="none" spc="0" normalizeH="0" baseline="0" noProof="0" dirty="0">
              <a:ln>
                <a:noFill/>
              </a:ln>
              <a:solidFill>
                <a:sysClr val="windowText" lastClr="000000"/>
              </a:solidFill>
              <a:effectLst/>
              <a:uLnTx/>
              <a:uFillTx/>
            </a:endParaRPr>
          </a:p>
        </p:txBody>
      </p:sp>
    </p:spTree>
    <p:custDataLst>
      <p:tags r:id="rId1"/>
    </p:custDataLst>
    <p:extLst>
      <p:ext uri="{BB962C8B-B14F-4D97-AF65-F5344CB8AC3E}">
        <p14:creationId xmlns:p14="http://schemas.microsoft.com/office/powerpoint/2010/main" val="1771575651"/>
      </p:ext>
    </p:extLst>
  </p:cSld>
  <p:clrMapOvr>
    <a:masterClrMapping/>
  </p:clrMapOvr>
  <mc:AlternateContent xmlns:mc="http://schemas.openxmlformats.org/markup-compatibility/2006" xmlns:p14="http://schemas.microsoft.com/office/powerpoint/2010/main">
    <mc:Choice Requires="p14">
      <p:transition spd="slow" p14:dur="3400" advTm="5000">
        <p14:reveal/>
      </p:transition>
    </mc:Choice>
    <mc:Fallback xmlns="">
      <p:transition spd="slow" advTm="5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2">
            <a:extLst>
              <a:ext uri="{FF2B5EF4-FFF2-40B4-BE49-F238E27FC236}">
                <a16:creationId xmlns:a16="http://schemas.microsoft.com/office/drawing/2014/main" id="{0ED7D287-2703-4850-9886-96DB60D80028}"/>
              </a:ext>
            </a:extLst>
          </p:cNvPr>
          <p:cNvSpPr>
            <a:spLocks/>
          </p:cNvSpPr>
          <p:nvPr/>
        </p:nvSpPr>
        <p:spPr bwMode="auto">
          <a:xfrm>
            <a:off x="-2" y="4653136"/>
            <a:ext cx="9144000" cy="1576788"/>
          </a:xfrm>
          <a:custGeom>
            <a:avLst/>
            <a:gdLst>
              <a:gd name="T0" fmla="*/ 0 w 9930840"/>
              <a:gd name="T1" fmla="*/ 1091954 h 1091954"/>
              <a:gd name="T2" fmla="*/ 0 w 9930840"/>
              <a:gd name="T3" fmla="*/ 114711 h 1091954"/>
              <a:gd name="T4" fmla="*/ 4538858 w 9930840"/>
              <a:gd name="T5" fmla="*/ 795615 h 1091954"/>
              <a:gd name="T6" fmla="*/ 9930840 w 9930840"/>
              <a:gd name="T7" fmla="*/ 391346 h 1091954"/>
              <a:gd name="T8" fmla="*/ 9930840 w 9930840"/>
              <a:gd name="T9" fmla="*/ 1091954 h 1091954"/>
              <a:gd name="T10" fmla="*/ 0 w 9930840"/>
              <a:gd name="T11" fmla="*/ 1091954 h 1091954"/>
            </a:gdLst>
            <a:ahLst/>
            <a:cxnLst>
              <a:cxn ang="0">
                <a:pos x="T0" y="T1"/>
              </a:cxn>
              <a:cxn ang="0">
                <a:pos x="T2" y="T3"/>
              </a:cxn>
              <a:cxn ang="0">
                <a:pos x="T4" y="T5"/>
              </a:cxn>
              <a:cxn ang="0">
                <a:pos x="T6" y="T7"/>
              </a:cxn>
              <a:cxn ang="0">
                <a:pos x="T8" y="T9"/>
              </a:cxn>
              <a:cxn ang="0">
                <a:pos x="T10" y="T11"/>
              </a:cxn>
            </a:cxnLst>
            <a:rect l="0" t="0" r="r" b="b"/>
            <a:pathLst>
              <a:path w="9930840" h="1091954">
                <a:moveTo>
                  <a:pt x="0" y="1091954"/>
                </a:moveTo>
                <a:cubicBezTo>
                  <a:pt x="0" y="114711"/>
                  <a:pt x="0" y="114711"/>
                  <a:pt x="0" y="114711"/>
                </a:cubicBezTo>
                <a:cubicBezTo>
                  <a:pt x="843790" y="0"/>
                  <a:pt x="2883718" y="749509"/>
                  <a:pt x="4538858" y="795615"/>
                </a:cubicBezTo>
                <a:cubicBezTo>
                  <a:pt x="6193998" y="841721"/>
                  <a:pt x="9032176" y="341956"/>
                  <a:pt x="9930840" y="391346"/>
                </a:cubicBezTo>
                <a:cubicBezTo>
                  <a:pt x="9930840" y="1091954"/>
                  <a:pt x="9930840" y="1091954"/>
                  <a:pt x="9930840" y="1091954"/>
                </a:cubicBezTo>
                <a:lnTo>
                  <a:pt x="0" y="1091954"/>
                </a:lnTo>
                <a:close/>
              </a:path>
            </a:pathLst>
          </a:custGeom>
          <a:solidFill>
            <a:srgbClr val="CCDC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8" name="Freeform 3">
            <a:extLst>
              <a:ext uri="{FF2B5EF4-FFF2-40B4-BE49-F238E27FC236}">
                <a16:creationId xmlns:a16="http://schemas.microsoft.com/office/drawing/2014/main" id="{C500FB8D-4B62-4DBD-97B8-8620ADE53B0F}"/>
              </a:ext>
            </a:extLst>
          </p:cNvPr>
          <p:cNvSpPr>
            <a:spLocks/>
          </p:cNvSpPr>
          <p:nvPr/>
        </p:nvSpPr>
        <p:spPr bwMode="auto">
          <a:xfrm>
            <a:off x="-926" y="5157192"/>
            <a:ext cx="9144925" cy="1700808"/>
          </a:xfrm>
          <a:custGeom>
            <a:avLst/>
            <a:gdLst>
              <a:gd name="T0" fmla="*/ 0 w 9930840"/>
              <a:gd name="T1" fmla="*/ 1657036 h 1657036"/>
              <a:gd name="T2" fmla="*/ 0 w 9930840"/>
              <a:gd name="T3" fmla="*/ 179247 h 1657036"/>
              <a:gd name="T4" fmla="*/ 4751801 w 9930840"/>
              <a:gd name="T5" fmla="*/ 1133059 h 1657036"/>
              <a:gd name="T6" fmla="*/ 9930840 w 9930840"/>
              <a:gd name="T7" fmla="*/ 597575 h 1657036"/>
              <a:gd name="T8" fmla="*/ 9930840 w 9930840"/>
              <a:gd name="T9" fmla="*/ 1657036 h 1657036"/>
              <a:gd name="T10" fmla="*/ 0 w 9930840"/>
              <a:gd name="T11" fmla="*/ 1657036 h 1657036"/>
              <a:gd name="connsiteX0" fmla="*/ 0 w 9930840"/>
              <a:gd name="connsiteY0" fmla="*/ 1496716 h 1496716"/>
              <a:gd name="connsiteX1" fmla="*/ 0 w 9930840"/>
              <a:gd name="connsiteY1" fmla="*/ 18927 h 1496716"/>
              <a:gd name="connsiteX2" fmla="*/ 4751801 w 9930840"/>
              <a:gd name="connsiteY2" fmla="*/ 972739 h 1496716"/>
              <a:gd name="connsiteX3" fmla="*/ 9930840 w 9930840"/>
              <a:gd name="connsiteY3" fmla="*/ 437255 h 1496716"/>
              <a:gd name="connsiteX4" fmla="*/ 9930840 w 9930840"/>
              <a:gd name="connsiteY4" fmla="*/ 1496716 h 1496716"/>
              <a:gd name="connsiteX5" fmla="*/ 0 w 9930840"/>
              <a:gd name="connsiteY5" fmla="*/ 1496716 h 1496716"/>
              <a:gd name="connsiteX0" fmla="*/ 0 w 9930840"/>
              <a:gd name="connsiteY0" fmla="*/ 1377129 h 1377129"/>
              <a:gd name="connsiteX1" fmla="*/ 10454 w 9930840"/>
              <a:gd name="connsiteY1" fmla="*/ 22256 h 1377129"/>
              <a:gd name="connsiteX2" fmla="*/ 4751801 w 9930840"/>
              <a:gd name="connsiteY2" fmla="*/ 853152 h 1377129"/>
              <a:gd name="connsiteX3" fmla="*/ 9930840 w 9930840"/>
              <a:gd name="connsiteY3" fmla="*/ 317668 h 1377129"/>
              <a:gd name="connsiteX4" fmla="*/ 9930840 w 9930840"/>
              <a:gd name="connsiteY4" fmla="*/ 1377129 h 1377129"/>
              <a:gd name="connsiteX5" fmla="*/ 0 w 9930840"/>
              <a:gd name="connsiteY5" fmla="*/ 1377129 h 1377129"/>
              <a:gd name="connsiteX0" fmla="*/ 1005 w 9931845"/>
              <a:gd name="connsiteY0" fmla="*/ 1320327 h 1320327"/>
              <a:gd name="connsiteX1" fmla="*/ 1006 w 9931845"/>
              <a:gd name="connsiteY1" fmla="*/ 23297 h 1320327"/>
              <a:gd name="connsiteX2" fmla="*/ 4752806 w 9931845"/>
              <a:gd name="connsiteY2" fmla="*/ 796350 h 1320327"/>
              <a:gd name="connsiteX3" fmla="*/ 9931845 w 9931845"/>
              <a:gd name="connsiteY3" fmla="*/ 260866 h 1320327"/>
              <a:gd name="connsiteX4" fmla="*/ 9931845 w 9931845"/>
              <a:gd name="connsiteY4" fmla="*/ 1320327 h 1320327"/>
              <a:gd name="connsiteX5" fmla="*/ 1005 w 9931845"/>
              <a:gd name="connsiteY5" fmla="*/ 1320327 h 1320327"/>
              <a:gd name="connsiteX0" fmla="*/ 1005 w 9931845"/>
              <a:gd name="connsiteY0" fmla="*/ 1320537 h 1320537"/>
              <a:gd name="connsiteX1" fmla="*/ 1006 w 9931845"/>
              <a:gd name="connsiteY1" fmla="*/ 23507 h 1320537"/>
              <a:gd name="connsiteX2" fmla="*/ 4752806 w 9931845"/>
              <a:gd name="connsiteY2" fmla="*/ 796560 h 1320537"/>
              <a:gd name="connsiteX3" fmla="*/ 9921392 w 9931845"/>
              <a:gd name="connsiteY3" fmla="*/ 318918 h 1320537"/>
              <a:gd name="connsiteX4" fmla="*/ 9931845 w 9931845"/>
              <a:gd name="connsiteY4" fmla="*/ 1320537 h 1320537"/>
              <a:gd name="connsiteX5" fmla="*/ 1005 w 9931845"/>
              <a:gd name="connsiteY5" fmla="*/ 1320537 h 132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31845" h="1320537">
                <a:moveTo>
                  <a:pt x="1005" y="1320537"/>
                </a:moveTo>
                <a:cubicBezTo>
                  <a:pt x="4490" y="868913"/>
                  <a:pt x="-2479" y="475131"/>
                  <a:pt x="1006" y="23507"/>
                </a:cubicBezTo>
                <a:cubicBezTo>
                  <a:pt x="715373" y="-155740"/>
                  <a:pt x="3099408" y="747325"/>
                  <a:pt x="4752806" y="796560"/>
                </a:cubicBezTo>
                <a:cubicBezTo>
                  <a:pt x="6406204" y="845795"/>
                  <a:pt x="9058219" y="231589"/>
                  <a:pt x="9921392" y="318918"/>
                </a:cubicBezTo>
                <a:lnTo>
                  <a:pt x="9931845" y="1320537"/>
                </a:lnTo>
                <a:lnTo>
                  <a:pt x="1005" y="1320537"/>
                </a:lnTo>
                <a:close/>
              </a:path>
            </a:pathLst>
          </a:custGeom>
          <a:solidFill>
            <a:srgbClr val="97D7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10" name="Freeform 4">
            <a:extLst>
              <a:ext uri="{FF2B5EF4-FFF2-40B4-BE49-F238E27FC236}">
                <a16:creationId xmlns:a16="http://schemas.microsoft.com/office/drawing/2014/main" id="{4BDA077B-E48B-4E7E-AC6B-87E5939B0097}"/>
              </a:ext>
            </a:extLst>
          </p:cNvPr>
          <p:cNvSpPr>
            <a:spLocks/>
          </p:cNvSpPr>
          <p:nvPr/>
        </p:nvSpPr>
        <p:spPr bwMode="auto">
          <a:xfrm>
            <a:off x="-926" y="5661248"/>
            <a:ext cx="9144000" cy="1196752"/>
          </a:xfrm>
          <a:custGeom>
            <a:avLst/>
            <a:gdLst>
              <a:gd name="T0" fmla="*/ 0 w 9930840"/>
              <a:gd name="T1" fmla="*/ 1642185 h 1642185"/>
              <a:gd name="T2" fmla="*/ 0 w 9930840"/>
              <a:gd name="T3" fmla="*/ 177093 h 1642185"/>
              <a:gd name="T4" fmla="*/ 4664118 w 9930840"/>
              <a:gd name="T5" fmla="*/ 1034884 h 1642185"/>
              <a:gd name="T6" fmla="*/ 9930840 w 9930840"/>
              <a:gd name="T7" fmla="*/ 591827 h 1642185"/>
              <a:gd name="T8" fmla="*/ 9930840 w 9930840"/>
              <a:gd name="T9" fmla="*/ 1642185 h 1642185"/>
              <a:gd name="T10" fmla="*/ 0 w 9930840"/>
              <a:gd name="T11" fmla="*/ 1642185 h 1642185"/>
            </a:gdLst>
            <a:ahLst/>
            <a:cxnLst>
              <a:cxn ang="0">
                <a:pos x="T0" y="T1"/>
              </a:cxn>
              <a:cxn ang="0">
                <a:pos x="T2" y="T3"/>
              </a:cxn>
              <a:cxn ang="0">
                <a:pos x="T4" y="T5"/>
              </a:cxn>
              <a:cxn ang="0">
                <a:pos x="T6" y="T7"/>
              </a:cxn>
              <a:cxn ang="0">
                <a:pos x="T8" y="T9"/>
              </a:cxn>
              <a:cxn ang="0">
                <a:pos x="T10" y="T11"/>
              </a:cxn>
            </a:cxnLst>
            <a:rect l="0" t="0" r="r" b="b"/>
            <a:pathLst>
              <a:path w="9930840" h="1642185">
                <a:moveTo>
                  <a:pt x="0" y="1642185"/>
                </a:moveTo>
                <a:cubicBezTo>
                  <a:pt x="0" y="177093"/>
                  <a:pt x="0" y="177093"/>
                  <a:pt x="0" y="177093"/>
                </a:cubicBezTo>
                <a:cubicBezTo>
                  <a:pt x="726492" y="0"/>
                  <a:pt x="3008978" y="965762"/>
                  <a:pt x="4664118" y="1034884"/>
                </a:cubicBezTo>
                <a:cubicBezTo>
                  <a:pt x="6319258" y="1104006"/>
                  <a:pt x="9053053" y="490610"/>
                  <a:pt x="9930840" y="591827"/>
                </a:cubicBezTo>
                <a:cubicBezTo>
                  <a:pt x="9930840" y="1642185"/>
                  <a:pt x="9930840" y="1642185"/>
                  <a:pt x="9930840" y="1642185"/>
                </a:cubicBezTo>
                <a:lnTo>
                  <a:pt x="0" y="1642185"/>
                </a:lnTo>
                <a:close/>
              </a:path>
            </a:pathLst>
          </a:custGeom>
          <a:solidFill>
            <a:srgbClr val="00A499">
              <a:alpha val="80000"/>
            </a:srgbClr>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dirty="0">
              <a:latin typeface="Gill Sans MT" panose="020B0502020104020203" pitchFamily="34" charset="0"/>
            </a:endParaRPr>
          </a:p>
        </p:txBody>
      </p:sp>
      <p:sp>
        <p:nvSpPr>
          <p:cNvPr id="3" name="Rectangle 2">
            <a:extLst>
              <a:ext uri="{FF2B5EF4-FFF2-40B4-BE49-F238E27FC236}">
                <a16:creationId xmlns:a16="http://schemas.microsoft.com/office/drawing/2014/main" id="{8FC3DCDF-5BBD-49F1-B324-A3FFDFA5E5E5}"/>
              </a:ext>
            </a:extLst>
          </p:cNvPr>
          <p:cNvSpPr/>
          <p:nvPr/>
        </p:nvSpPr>
        <p:spPr>
          <a:xfrm>
            <a:off x="270482" y="482879"/>
            <a:ext cx="3198953" cy="369332"/>
          </a:xfrm>
          <a:prstGeom prst="rect">
            <a:avLst/>
          </a:prstGeom>
        </p:spPr>
        <p:txBody>
          <a:bodyPr wrap="none">
            <a:spAutoFit/>
          </a:bodyPr>
          <a:lstStyle/>
          <a:p>
            <a:r>
              <a:rPr lang="en-GB" dirty="0">
                <a:solidFill>
                  <a:srgbClr val="669900"/>
                </a:solidFill>
                <a:latin typeface="Gill Sans MT" panose="020B0502020104020203" pitchFamily="34" charset="0"/>
              </a:rPr>
              <a:t>Mentoring roles &amp; expectations </a:t>
            </a:r>
          </a:p>
        </p:txBody>
      </p:sp>
      <p:sp>
        <p:nvSpPr>
          <p:cNvPr id="4" name="Rectangle 3">
            <a:extLst>
              <a:ext uri="{FF2B5EF4-FFF2-40B4-BE49-F238E27FC236}">
                <a16:creationId xmlns:a16="http://schemas.microsoft.com/office/drawing/2014/main" id="{6E91C0F6-0850-430C-B751-7C8F87BF72C0}"/>
              </a:ext>
            </a:extLst>
          </p:cNvPr>
          <p:cNvSpPr/>
          <p:nvPr/>
        </p:nvSpPr>
        <p:spPr>
          <a:xfrm>
            <a:off x="288331" y="953069"/>
            <a:ext cx="1718740" cy="369332"/>
          </a:xfrm>
          <a:prstGeom prst="rect">
            <a:avLst/>
          </a:prstGeom>
        </p:spPr>
        <p:txBody>
          <a:bodyPr wrap="none">
            <a:spAutoFit/>
          </a:bodyPr>
          <a:lstStyle/>
          <a:p>
            <a:r>
              <a:rPr lang="en-GB" altLang="en-US" b="1" dirty="0">
                <a:solidFill>
                  <a:srgbClr val="669900"/>
                </a:solidFill>
                <a:latin typeface="Gill Sans MT" panose="020B0502020104020203" pitchFamily="34" charset="0"/>
              </a:rPr>
              <a:t>A mentor is a:</a:t>
            </a:r>
            <a:endParaRPr lang="en-US" dirty="0"/>
          </a:p>
        </p:txBody>
      </p:sp>
      <p:sp>
        <p:nvSpPr>
          <p:cNvPr id="5" name="Rectangle 4">
            <a:extLst>
              <a:ext uri="{FF2B5EF4-FFF2-40B4-BE49-F238E27FC236}">
                <a16:creationId xmlns:a16="http://schemas.microsoft.com/office/drawing/2014/main" id="{507515FA-0537-40B4-867C-62892A81D56B}"/>
              </a:ext>
            </a:extLst>
          </p:cNvPr>
          <p:cNvSpPr/>
          <p:nvPr/>
        </p:nvSpPr>
        <p:spPr>
          <a:xfrm>
            <a:off x="288331" y="1339256"/>
            <a:ext cx="2664296" cy="2862322"/>
          </a:xfrm>
          <a:prstGeom prst="rect">
            <a:avLst/>
          </a:prstGeom>
        </p:spPr>
        <p:txBody>
          <a:bodyPr wrap="square">
            <a:spAutoFit/>
          </a:bodyPr>
          <a:lstStyle/>
          <a:p>
            <a:pPr>
              <a:spcBef>
                <a:spcPct val="50000"/>
              </a:spcBef>
            </a:pPr>
            <a:r>
              <a:rPr lang="en-GB" altLang="en-US" dirty="0">
                <a:latin typeface="Gill Sans MT" panose="020B0502020104020203" pitchFamily="34" charset="0"/>
              </a:rPr>
              <a:t>Role Model</a:t>
            </a:r>
          </a:p>
          <a:p>
            <a:pPr>
              <a:spcBef>
                <a:spcPct val="50000"/>
              </a:spcBef>
            </a:pPr>
            <a:r>
              <a:rPr lang="en-GB" altLang="en-US" dirty="0">
                <a:latin typeface="Gill Sans MT" panose="020B0502020104020203" pitchFamily="34" charset="0"/>
              </a:rPr>
              <a:t>Provides a good example </a:t>
            </a:r>
          </a:p>
          <a:p>
            <a:pPr>
              <a:spcBef>
                <a:spcPct val="50000"/>
              </a:spcBef>
            </a:pPr>
            <a:r>
              <a:rPr lang="en-GB" altLang="en-US" dirty="0">
                <a:latin typeface="Gill Sans MT" panose="020B0502020104020203" pitchFamily="34" charset="0"/>
              </a:rPr>
              <a:t>Demonstrates best practice</a:t>
            </a:r>
          </a:p>
          <a:p>
            <a:pPr>
              <a:spcBef>
                <a:spcPct val="50000"/>
              </a:spcBef>
            </a:pPr>
            <a:r>
              <a:rPr lang="en-GB" altLang="en-US" dirty="0">
                <a:latin typeface="Gill Sans MT" panose="020B0502020104020203" pitchFamily="34" charset="0"/>
              </a:rPr>
              <a:t>Listens to and empathises with concerns</a:t>
            </a:r>
          </a:p>
          <a:p>
            <a:pPr>
              <a:spcBef>
                <a:spcPct val="50000"/>
              </a:spcBef>
            </a:pPr>
            <a:r>
              <a:rPr lang="en-GB" altLang="en-US" dirty="0">
                <a:latin typeface="Gill Sans MT" panose="020B0502020104020203" pitchFamily="34" charset="0"/>
              </a:rPr>
              <a:t>Critical friend – tells the ‘uncomfortable’ truths</a:t>
            </a:r>
          </a:p>
        </p:txBody>
      </p:sp>
      <p:sp>
        <p:nvSpPr>
          <p:cNvPr id="6" name="Rectangle 5">
            <a:extLst>
              <a:ext uri="{FF2B5EF4-FFF2-40B4-BE49-F238E27FC236}">
                <a16:creationId xmlns:a16="http://schemas.microsoft.com/office/drawing/2014/main" id="{9C61DC2C-E7DF-467B-85DF-55ECD3DBCBF7}"/>
              </a:ext>
            </a:extLst>
          </p:cNvPr>
          <p:cNvSpPr/>
          <p:nvPr/>
        </p:nvSpPr>
        <p:spPr>
          <a:xfrm>
            <a:off x="2927982" y="1303769"/>
            <a:ext cx="3198953" cy="4524315"/>
          </a:xfrm>
          <a:prstGeom prst="rect">
            <a:avLst/>
          </a:prstGeom>
        </p:spPr>
        <p:txBody>
          <a:bodyPr wrap="square">
            <a:spAutoFit/>
          </a:bodyPr>
          <a:lstStyle/>
          <a:p>
            <a:pPr eaLnBrk="0" hangingPunct="0">
              <a:spcBef>
                <a:spcPct val="50000"/>
              </a:spcBef>
              <a:defRPr/>
            </a:pPr>
            <a:r>
              <a:rPr lang="en-GB" dirty="0">
                <a:latin typeface="Gill Sans MT" panose="020B0502020104020203" pitchFamily="34" charset="0"/>
              </a:rPr>
              <a:t>Supporter</a:t>
            </a:r>
          </a:p>
          <a:p>
            <a:pPr marL="342900" indent="-342900" eaLnBrk="0" hangingPunct="0">
              <a:spcBef>
                <a:spcPct val="50000"/>
              </a:spcBef>
              <a:buFont typeface="Arial" pitchFamily="34" charset="0"/>
              <a:buChar char="•"/>
              <a:defRPr/>
            </a:pPr>
            <a:r>
              <a:rPr lang="en-GB" dirty="0">
                <a:latin typeface="Gill Sans MT" panose="020B0502020104020203" pitchFamily="34" charset="0"/>
              </a:rPr>
              <a:t>Shares sector knowledge and business information</a:t>
            </a:r>
          </a:p>
          <a:p>
            <a:pPr marL="342900" indent="-342900" eaLnBrk="0" hangingPunct="0">
              <a:spcBef>
                <a:spcPct val="50000"/>
              </a:spcBef>
              <a:buFont typeface="Arial" pitchFamily="34" charset="0"/>
              <a:buChar char="•"/>
              <a:defRPr/>
            </a:pPr>
            <a:r>
              <a:rPr lang="en-GB" dirty="0">
                <a:latin typeface="Gill Sans MT" panose="020B0502020104020203" pitchFamily="34" charset="0"/>
              </a:rPr>
              <a:t>Encourages use of resources and contacts</a:t>
            </a:r>
          </a:p>
          <a:p>
            <a:pPr marL="342900" indent="-342900" eaLnBrk="0" hangingPunct="0">
              <a:spcBef>
                <a:spcPct val="50000"/>
              </a:spcBef>
              <a:buFont typeface="Arial" pitchFamily="34" charset="0"/>
              <a:buChar char="•"/>
              <a:defRPr/>
            </a:pPr>
            <a:r>
              <a:rPr lang="en-GB" dirty="0">
                <a:latin typeface="Gill Sans MT" panose="020B0502020104020203" pitchFamily="34" charset="0"/>
              </a:rPr>
              <a:t>Encourages stepping out of the comfort zone</a:t>
            </a:r>
          </a:p>
          <a:p>
            <a:pPr marL="342900" indent="-342900" eaLnBrk="0" hangingPunct="0">
              <a:spcBef>
                <a:spcPct val="50000"/>
              </a:spcBef>
              <a:buFont typeface="Arial" pitchFamily="34" charset="0"/>
              <a:buChar char="•"/>
              <a:defRPr/>
            </a:pPr>
            <a:r>
              <a:rPr lang="en-GB" dirty="0">
                <a:latin typeface="Gill Sans MT" panose="020B0502020104020203" pitchFamily="34" charset="0"/>
              </a:rPr>
              <a:t>Gives support when mistakes are made</a:t>
            </a:r>
          </a:p>
          <a:p>
            <a:pPr marL="342900" indent="-342900" eaLnBrk="0" hangingPunct="0">
              <a:spcBef>
                <a:spcPct val="50000"/>
              </a:spcBef>
              <a:buFont typeface="Arial" pitchFamily="34" charset="0"/>
              <a:buChar char="•"/>
              <a:defRPr/>
            </a:pPr>
            <a:r>
              <a:rPr lang="en-GB" dirty="0">
                <a:latin typeface="Gill Sans MT" panose="020B0502020104020203" pitchFamily="34" charset="0"/>
              </a:rPr>
              <a:t>Recognises and celebrates achievements</a:t>
            </a:r>
          </a:p>
          <a:p>
            <a:pPr marL="342900" indent="-342900" eaLnBrk="0" hangingPunct="0">
              <a:spcBef>
                <a:spcPct val="50000"/>
              </a:spcBef>
              <a:buFont typeface="Arial" pitchFamily="34" charset="0"/>
              <a:buChar char="•"/>
              <a:defRPr/>
            </a:pPr>
            <a:r>
              <a:rPr lang="en-GB" dirty="0">
                <a:latin typeface="Gill Sans MT" panose="020B0502020104020203" pitchFamily="34" charset="0"/>
              </a:rPr>
              <a:t>Provides regular, constructive feedback</a:t>
            </a:r>
          </a:p>
        </p:txBody>
      </p:sp>
      <p:sp>
        <p:nvSpPr>
          <p:cNvPr id="9" name="Rectangle 8">
            <a:extLst>
              <a:ext uri="{FF2B5EF4-FFF2-40B4-BE49-F238E27FC236}">
                <a16:creationId xmlns:a16="http://schemas.microsoft.com/office/drawing/2014/main" id="{4E6418E9-03B8-437D-872E-E767C95AFCA3}"/>
              </a:ext>
            </a:extLst>
          </p:cNvPr>
          <p:cNvSpPr/>
          <p:nvPr/>
        </p:nvSpPr>
        <p:spPr>
          <a:xfrm>
            <a:off x="6191372" y="1371700"/>
            <a:ext cx="2664297" cy="3776418"/>
          </a:xfrm>
          <a:prstGeom prst="rect">
            <a:avLst/>
          </a:prstGeom>
        </p:spPr>
        <p:txBody>
          <a:bodyPr wrap="square">
            <a:spAutoFit/>
          </a:bodyPr>
          <a:lstStyle/>
          <a:p>
            <a:pPr>
              <a:lnSpc>
                <a:spcPct val="90000"/>
              </a:lnSpc>
              <a:spcBef>
                <a:spcPct val="50000"/>
              </a:spcBef>
            </a:pPr>
            <a:r>
              <a:rPr lang="en-GB" altLang="en-US" dirty="0">
                <a:latin typeface="Gill Sans MT" panose="020B0502020104020203" pitchFamily="34" charset="0"/>
              </a:rPr>
              <a:t>Guide</a:t>
            </a:r>
          </a:p>
          <a:p>
            <a:pPr>
              <a:lnSpc>
                <a:spcPct val="90000"/>
              </a:lnSpc>
              <a:spcBef>
                <a:spcPct val="50000"/>
              </a:spcBef>
            </a:pPr>
            <a:r>
              <a:rPr lang="en-GB" altLang="en-US" dirty="0">
                <a:latin typeface="Gill Sans MT" panose="020B0502020104020203" pitchFamily="34" charset="0"/>
              </a:rPr>
              <a:t>Guides towards solution</a:t>
            </a:r>
          </a:p>
          <a:p>
            <a:pPr>
              <a:lnSpc>
                <a:spcPct val="90000"/>
              </a:lnSpc>
              <a:spcBef>
                <a:spcPct val="50000"/>
              </a:spcBef>
            </a:pPr>
            <a:r>
              <a:rPr lang="en-GB" altLang="en-US" dirty="0">
                <a:latin typeface="Gill Sans MT" panose="020B0502020104020203" pitchFamily="34" charset="0"/>
              </a:rPr>
              <a:t>Explores different perspectives</a:t>
            </a:r>
          </a:p>
          <a:p>
            <a:pPr>
              <a:lnSpc>
                <a:spcPct val="90000"/>
              </a:lnSpc>
              <a:spcBef>
                <a:spcPct val="50000"/>
              </a:spcBef>
            </a:pPr>
            <a:r>
              <a:rPr lang="en-GB" altLang="en-US" dirty="0">
                <a:latin typeface="Gill Sans MT" panose="020B0502020104020203" pitchFamily="34" charset="0"/>
              </a:rPr>
              <a:t>Helps to develop connections</a:t>
            </a:r>
          </a:p>
          <a:p>
            <a:pPr>
              <a:lnSpc>
                <a:spcPct val="90000"/>
              </a:lnSpc>
              <a:spcBef>
                <a:spcPct val="50000"/>
              </a:spcBef>
            </a:pPr>
            <a:r>
              <a:rPr lang="en-GB" altLang="en-US" dirty="0">
                <a:latin typeface="Gill Sans MT" panose="020B0502020104020203" pitchFamily="34" charset="0"/>
              </a:rPr>
              <a:t>Shares views on how to succeed</a:t>
            </a:r>
          </a:p>
          <a:p>
            <a:pPr>
              <a:lnSpc>
                <a:spcPct val="90000"/>
              </a:lnSpc>
              <a:spcBef>
                <a:spcPct val="50000"/>
              </a:spcBef>
            </a:pPr>
            <a:r>
              <a:rPr lang="en-GB" altLang="en-US" dirty="0">
                <a:latin typeface="Gill Sans MT" panose="020B0502020104020203" pitchFamily="34" charset="0"/>
              </a:rPr>
              <a:t>Helps identify the mentee’s personal style and behaviours to maintain or improve</a:t>
            </a:r>
          </a:p>
        </p:txBody>
      </p:sp>
    </p:spTree>
    <p:custDataLst>
      <p:tags r:id="rId1"/>
    </p:custDataLst>
    <p:extLst>
      <p:ext uri="{BB962C8B-B14F-4D97-AF65-F5344CB8AC3E}">
        <p14:creationId xmlns:p14="http://schemas.microsoft.com/office/powerpoint/2010/main" val="1204371578"/>
      </p:ext>
    </p:extLst>
  </p:cSld>
  <p:clrMapOvr>
    <a:masterClrMapping/>
  </p:clrMapOvr>
  <mc:AlternateContent xmlns:mc="http://schemas.openxmlformats.org/markup-compatibility/2006" xmlns:p14="http://schemas.microsoft.com/office/powerpoint/2010/main">
    <mc:Choice Requires="p14">
      <p:transition spd="slow" p14:dur="3400" advTm="5000">
        <p14:reveal/>
      </p:transition>
    </mc:Choice>
    <mc:Fallback xmlns="">
      <p:transition spd="slow" advTm="5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2">
            <a:extLst>
              <a:ext uri="{FF2B5EF4-FFF2-40B4-BE49-F238E27FC236}">
                <a16:creationId xmlns:a16="http://schemas.microsoft.com/office/drawing/2014/main" id="{0ED7D287-2703-4850-9886-96DB60D80028}"/>
              </a:ext>
            </a:extLst>
          </p:cNvPr>
          <p:cNvSpPr>
            <a:spLocks/>
          </p:cNvSpPr>
          <p:nvPr/>
        </p:nvSpPr>
        <p:spPr bwMode="auto">
          <a:xfrm>
            <a:off x="-2" y="4653136"/>
            <a:ext cx="9144000" cy="1576788"/>
          </a:xfrm>
          <a:custGeom>
            <a:avLst/>
            <a:gdLst>
              <a:gd name="T0" fmla="*/ 0 w 9930840"/>
              <a:gd name="T1" fmla="*/ 1091954 h 1091954"/>
              <a:gd name="T2" fmla="*/ 0 w 9930840"/>
              <a:gd name="T3" fmla="*/ 114711 h 1091954"/>
              <a:gd name="T4" fmla="*/ 4538858 w 9930840"/>
              <a:gd name="T5" fmla="*/ 795615 h 1091954"/>
              <a:gd name="T6" fmla="*/ 9930840 w 9930840"/>
              <a:gd name="T7" fmla="*/ 391346 h 1091954"/>
              <a:gd name="T8" fmla="*/ 9930840 w 9930840"/>
              <a:gd name="T9" fmla="*/ 1091954 h 1091954"/>
              <a:gd name="T10" fmla="*/ 0 w 9930840"/>
              <a:gd name="T11" fmla="*/ 1091954 h 1091954"/>
            </a:gdLst>
            <a:ahLst/>
            <a:cxnLst>
              <a:cxn ang="0">
                <a:pos x="T0" y="T1"/>
              </a:cxn>
              <a:cxn ang="0">
                <a:pos x="T2" y="T3"/>
              </a:cxn>
              <a:cxn ang="0">
                <a:pos x="T4" y="T5"/>
              </a:cxn>
              <a:cxn ang="0">
                <a:pos x="T6" y="T7"/>
              </a:cxn>
              <a:cxn ang="0">
                <a:pos x="T8" y="T9"/>
              </a:cxn>
              <a:cxn ang="0">
                <a:pos x="T10" y="T11"/>
              </a:cxn>
            </a:cxnLst>
            <a:rect l="0" t="0" r="r" b="b"/>
            <a:pathLst>
              <a:path w="9930840" h="1091954">
                <a:moveTo>
                  <a:pt x="0" y="1091954"/>
                </a:moveTo>
                <a:cubicBezTo>
                  <a:pt x="0" y="114711"/>
                  <a:pt x="0" y="114711"/>
                  <a:pt x="0" y="114711"/>
                </a:cubicBezTo>
                <a:cubicBezTo>
                  <a:pt x="843790" y="0"/>
                  <a:pt x="2883718" y="749509"/>
                  <a:pt x="4538858" y="795615"/>
                </a:cubicBezTo>
                <a:cubicBezTo>
                  <a:pt x="6193998" y="841721"/>
                  <a:pt x="9032176" y="341956"/>
                  <a:pt x="9930840" y="391346"/>
                </a:cubicBezTo>
                <a:cubicBezTo>
                  <a:pt x="9930840" y="1091954"/>
                  <a:pt x="9930840" y="1091954"/>
                  <a:pt x="9930840" y="1091954"/>
                </a:cubicBezTo>
                <a:lnTo>
                  <a:pt x="0" y="1091954"/>
                </a:lnTo>
                <a:close/>
              </a:path>
            </a:pathLst>
          </a:custGeom>
          <a:solidFill>
            <a:srgbClr val="CCDC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8" name="Freeform 3">
            <a:extLst>
              <a:ext uri="{FF2B5EF4-FFF2-40B4-BE49-F238E27FC236}">
                <a16:creationId xmlns:a16="http://schemas.microsoft.com/office/drawing/2014/main" id="{C500FB8D-4B62-4DBD-97B8-8620ADE53B0F}"/>
              </a:ext>
            </a:extLst>
          </p:cNvPr>
          <p:cNvSpPr>
            <a:spLocks/>
          </p:cNvSpPr>
          <p:nvPr/>
        </p:nvSpPr>
        <p:spPr bwMode="auto">
          <a:xfrm>
            <a:off x="-926" y="5157192"/>
            <a:ext cx="9144925" cy="1700808"/>
          </a:xfrm>
          <a:custGeom>
            <a:avLst/>
            <a:gdLst>
              <a:gd name="T0" fmla="*/ 0 w 9930840"/>
              <a:gd name="T1" fmla="*/ 1657036 h 1657036"/>
              <a:gd name="T2" fmla="*/ 0 w 9930840"/>
              <a:gd name="T3" fmla="*/ 179247 h 1657036"/>
              <a:gd name="T4" fmla="*/ 4751801 w 9930840"/>
              <a:gd name="T5" fmla="*/ 1133059 h 1657036"/>
              <a:gd name="T6" fmla="*/ 9930840 w 9930840"/>
              <a:gd name="T7" fmla="*/ 597575 h 1657036"/>
              <a:gd name="T8" fmla="*/ 9930840 w 9930840"/>
              <a:gd name="T9" fmla="*/ 1657036 h 1657036"/>
              <a:gd name="T10" fmla="*/ 0 w 9930840"/>
              <a:gd name="T11" fmla="*/ 1657036 h 1657036"/>
              <a:gd name="connsiteX0" fmla="*/ 0 w 9930840"/>
              <a:gd name="connsiteY0" fmla="*/ 1496716 h 1496716"/>
              <a:gd name="connsiteX1" fmla="*/ 0 w 9930840"/>
              <a:gd name="connsiteY1" fmla="*/ 18927 h 1496716"/>
              <a:gd name="connsiteX2" fmla="*/ 4751801 w 9930840"/>
              <a:gd name="connsiteY2" fmla="*/ 972739 h 1496716"/>
              <a:gd name="connsiteX3" fmla="*/ 9930840 w 9930840"/>
              <a:gd name="connsiteY3" fmla="*/ 437255 h 1496716"/>
              <a:gd name="connsiteX4" fmla="*/ 9930840 w 9930840"/>
              <a:gd name="connsiteY4" fmla="*/ 1496716 h 1496716"/>
              <a:gd name="connsiteX5" fmla="*/ 0 w 9930840"/>
              <a:gd name="connsiteY5" fmla="*/ 1496716 h 1496716"/>
              <a:gd name="connsiteX0" fmla="*/ 0 w 9930840"/>
              <a:gd name="connsiteY0" fmla="*/ 1377129 h 1377129"/>
              <a:gd name="connsiteX1" fmla="*/ 10454 w 9930840"/>
              <a:gd name="connsiteY1" fmla="*/ 22256 h 1377129"/>
              <a:gd name="connsiteX2" fmla="*/ 4751801 w 9930840"/>
              <a:gd name="connsiteY2" fmla="*/ 853152 h 1377129"/>
              <a:gd name="connsiteX3" fmla="*/ 9930840 w 9930840"/>
              <a:gd name="connsiteY3" fmla="*/ 317668 h 1377129"/>
              <a:gd name="connsiteX4" fmla="*/ 9930840 w 9930840"/>
              <a:gd name="connsiteY4" fmla="*/ 1377129 h 1377129"/>
              <a:gd name="connsiteX5" fmla="*/ 0 w 9930840"/>
              <a:gd name="connsiteY5" fmla="*/ 1377129 h 1377129"/>
              <a:gd name="connsiteX0" fmla="*/ 1005 w 9931845"/>
              <a:gd name="connsiteY0" fmla="*/ 1320327 h 1320327"/>
              <a:gd name="connsiteX1" fmla="*/ 1006 w 9931845"/>
              <a:gd name="connsiteY1" fmla="*/ 23297 h 1320327"/>
              <a:gd name="connsiteX2" fmla="*/ 4752806 w 9931845"/>
              <a:gd name="connsiteY2" fmla="*/ 796350 h 1320327"/>
              <a:gd name="connsiteX3" fmla="*/ 9931845 w 9931845"/>
              <a:gd name="connsiteY3" fmla="*/ 260866 h 1320327"/>
              <a:gd name="connsiteX4" fmla="*/ 9931845 w 9931845"/>
              <a:gd name="connsiteY4" fmla="*/ 1320327 h 1320327"/>
              <a:gd name="connsiteX5" fmla="*/ 1005 w 9931845"/>
              <a:gd name="connsiteY5" fmla="*/ 1320327 h 1320327"/>
              <a:gd name="connsiteX0" fmla="*/ 1005 w 9931845"/>
              <a:gd name="connsiteY0" fmla="*/ 1320537 h 1320537"/>
              <a:gd name="connsiteX1" fmla="*/ 1006 w 9931845"/>
              <a:gd name="connsiteY1" fmla="*/ 23507 h 1320537"/>
              <a:gd name="connsiteX2" fmla="*/ 4752806 w 9931845"/>
              <a:gd name="connsiteY2" fmla="*/ 796560 h 1320537"/>
              <a:gd name="connsiteX3" fmla="*/ 9921392 w 9931845"/>
              <a:gd name="connsiteY3" fmla="*/ 318918 h 1320537"/>
              <a:gd name="connsiteX4" fmla="*/ 9931845 w 9931845"/>
              <a:gd name="connsiteY4" fmla="*/ 1320537 h 1320537"/>
              <a:gd name="connsiteX5" fmla="*/ 1005 w 9931845"/>
              <a:gd name="connsiteY5" fmla="*/ 1320537 h 132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31845" h="1320537">
                <a:moveTo>
                  <a:pt x="1005" y="1320537"/>
                </a:moveTo>
                <a:cubicBezTo>
                  <a:pt x="4490" y="868913"/>
                  <a:pt x="-2479" y="475131"/>
                  <a:pt x="1006" y="23507"/>
                </a:cubicBezTo>
                <a:cubicBezTo>
                  <a:pt x="715373" y="-155740"/>
                  <a:pt x="3099408" y="747325"/>
                  <a:pt x="4752806" y="796560"/>
                </a:cubicBezTo>
                <a:cubicBezTo>
                  <a:pt x="6406204" y="845795"/>
                  <a:pt x="9058219" y="231589"/>
                  <a:pt x="9921392" y="318918"/>
                </a:cubicBezTo>
                <a:lnTo>
                  <a:pt x="9931845" y="1320537"/>
                </a:lnTo>
                <a:lnTo>
                  <a:pt x="1005" y="1320537"/>
                </a:lnTo>
                <a:close/>
              </a:path>
            </a:pathLst>
          </a:custGeom>
          <a:solidFill>
            <a:srgbClr val="97D7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10" name="Freeform 4">
            <a:extLst>
              <a:ext uri="{FF2B5EF4-FFF2-40B4-BE49-F238E27FC236}">
                <a16:creationId xmlns:a16="http://schemas.microsoft.com/office/drawing/2014/main" id="{4BDA077B-E48B-4E7E-AC6B-87E5939B0097}"/>
              </a:ext>
            </a:extLst>
          </p:cNvPr>
          <p:cNvSpPr>
            <a:spLocks/>
          </p:cNvSpPr>
          <p:nvPr/>
        </p:nvSpPr>
        <p:spPr bwMode="auto">
          <a:xfrm>
            <a:off x="-926" y="5661248"/>
            <a:ext cx="9144000" cy="1196752"/>
          </a:xfrm>
          <a:custGeom>
            <a:avLst/>
            <a:gdLst>
              <a:gd name="T0" fmla="*/ 0 w 9930840"/>
              <a:gd name="T1" fmla="*/ 1642185 h 1642185"/>
              <a:gd name="T2" fmla="*/ 0 w 9930840"/>
              <a:gd name="T3" fmla="*/ 177093 h 1642185"/>
              <a:gd name="T4" fmla="*/ 4664118 w 9930840"/>
              <a:gd name="T5" fmla="*/ 1034884 h 1642185"/>
              <a:gd name="T6" fmla="*/ 9930840 w 9930840"/>
              <a:gd name="T7" fmla="*/ 591827 h 1642185"/>
              <a:gd name="T8" fmla="*/ 9930840 w 9930840"/>
              <a:gd name="T9" fmla="*/ 1642185 h 1642185"/>
              <a:gd name="T10" fmla="*/ 0 w 9930840"/>
              <a:gd name="T11" fmla="*/ 1642185 h 1642185"/>
            </a:gdLst>
            <a:ahLst/>
            <a:cxnLst>
              <a:cxn ang="0">
                <a:pos x="T0" y="T1"/>
              </a:cxn>
              <a:cxn ang="0">
                <a:pos x="T2" y="T3"/>
              </a:cxn>
              <a:cxn ang="0">
                <a:pos x="T4" y="T5"/>
              </a:cxn>
              <a:cxn ang="0">
                <a:pos x="T6" y="T7"/>
              </a:cxn>
              <a:cxn ang="0">
                <a:pos x="T8" y="T9"/>
              </a:cxn>
              <a:cxn ang="0">
                <a:pos x="T10" y="T11"/>
              </a:cxn>
            </a:cxnLst>
            <a:rect l="0" t="0" r="r" b="b"/>
            <a:pathLst>
              <a:path w="9930840" h="1642185">
                <a:moveTo>
                  <a:pt x="0" y="1642185"/>
                </a:moveTo>
                <a:cubicBezTo>
                  <a:pt x="0" y="177093"/>
                  <a:pt x="0" y="177093"/>
                  <a:pt x="0" y="177093"/>
                </a:cubicBezTo>
                <a:cubicBezTo>
                  <a:pt x="726492" y="0"/>
                  <a:pt x="3008978" y="965762"/>
                  <a:pt x="4664118" y="1034884"/>
                </a:cubicBezTo>
                <a:cubicBezTo>
                  <a:pt x="6319258" y="1104006"/>
                  <a:pt x="9053053" y="490610"/>
                  <a:pt x="9930840" y="591827"/>
                </a:cubicBezTo>
                <a:cubicBezTo>
                  <a:pt x="9930840" y="1642185"/>
                  <a:pt x="9930840" y="1642185"/>
                  <a:pt x="9930840" y="1642185"/>
                </a:cubicBezTo>
                <a:lnTo>
                  <a:pt x="0" y="1642185"/>
                </a:lnTo>
                <a:close/>
              </a:path>
            </a:pathLst>
          </a:custGeom>
          <a:solidFill>
            <a:srgbClr val="00A499">
              <a:alpha val="80000"/>
            </a:srgbClr>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dirty="0">
              <a:latin typeface="Gill Sans MT" panose="020B0502020104020203" pitchFamily="34" charset="0"/>
            </a:endParaRPr>
          </a:p>
        </p:txBody>
      </p:sp>
      <p:sp>
        <p:nvSpPr>
          <p:cNvPr id="3" name="Rectangle 2">
            <a:extLst>
              <a:ext uri="{FF2B5EF4-FFF2-40B4-BE49-F238E27FC236}">
                <a16:creationId xmlns:a16="http://schemas.microsoft.com/office/drawing/2014/main" id="{56A2E6BC-C083-4638-A3F4-68B7BD1C371C}"/>
              </a:ext>
            </a:extLst>
          </p:cNvPr>
          <p:cNvSpPr/>
          <p:nvPr/>
        </p:nvSpPr>
        <p:spPr>
          <a:xfrm>
            <a:off x="179512" y="258744"/>
            <a:ext cx="3198953" cy="369332"/>
          </a:xfrm>
          <a:prstGeom prst="rect">
            <a:avLst/>
          </a:prstGeom>
        </p:spPr>
        <p:txBody>
          <a:bodyPr wrap="none">
            <a:spAutoFit/>
          </a:bodyPr>
          <a:lstStyle/>
          <a:p>
            <a:r>
              <a:rPr lang="en-GB" dirty="0">
                <a:solidFill>
                  <a:srgbClr val="669900"/>
                </a:solidFill>
                <a:latin typeface="Gill Sans MT" panose="020B0502020104020203" pitchFamily="34" charset="0"/>
              </a:rPr>
              <a:t>Mentoring roles &amp; expectations </a:t>
            </a:r>
          </a:p>
        </p:txBody>
      </p:sp>
      <p:sp>
        <p:nvSpPr>
          <p:cNvPr id="4" name="Rectangle 3">
            <a:extLst>
              <a:ext uri="{FF2B5EF4-FFF2-40B4-BE49-F238E27FC236}">
                <a16:creationId xmlns:a16="http://schemas.microsoft.com/office/drawing/2014/main" id="{FE70B7A3-0C41-4463-85BB-3C6D56703CC5}"/>
              </a:ext>
            </a:extLst>
          </p:cNvPr>
          <p:cNvSpPr/>
          <p:nvPr/>
        </p:nvSpPr>
        <p:spPr>
          <a:xfrm>
            <a:off x="211560" y="738215"/>
            <a:ext cx="3339119" cy="369332"/>
          </a:xfrm>
          <a:prstGeom prst="rect">
            <a:avLst/>
          </a:prstGeom>
        </p:spPr>
        <p:txBody>
          <a:bodyPr wrap="none">
            <a:spAutoFit/>
          </a:bodyPr>
          <a:lstStyle/>
          <a:p>
            <a:r>
              <a:rPr lang="en-GB" b="1" dirty="0">
                <a:solidFill>
                  <a:srgbClr val="669900"/>
                </a:solidFill>
                <a:latin typeface="Gill Sans MT" panose="020B0502020104020203" pitchFamily="34" charset="0"/>
              </a:rPr>
              <a:t>What makes a great mentor?</a:t>
            </a:r>
            <a:endParaRPr lang="en-US" dirty="0"/>
          </a:p>
        </p:txBody>
      </p:sp>
      <p:sp>
        <p:nvSpPr>
          <p:cNvPr id="5" name="Rectangle 4">
            <a:extLst>
              <a:ext uri="{FF2B5EF4-FFF2-40B4-BE49-F238E27FC236}">
                <a16:creationId xmlns:a16="http://schemas.microsoft.com/office/drawing/2014/main" id="{3FF6ECC4-A979-4D82-87E7-E7B94D5DFE82}"/>
              </a:ext>
            </a:extLst>
          </p:cNvPr>
          <p:cNvSpPr/>
          <p:nvPr/>
        </p:nvSpPr>
        <p:spPr>
          <a:xfrm>
            <a:off x="5076056" y="798398"/>
            <a:ext cx="1899879" cy="369332"/>
          </a:xfrm>
          <a:prstGeom prst="rect">
            <a:avLst/>
          </a:prstGeom>
        </p:spPr>
        <p:txBody>
          <a:bodyPr wrap="none">
            <a:spAutoFit/>
          </a:bodyPr>
          <a:lstStyle/>
          <a:p>
            <a:r>
              <a:rPr lang="en-GB" b="1" kern="0" dirty="0">
                <a:solidFill>
                  <a:srgbClr val="669900"/>
                </a:solidFill>
                <a:latin typeface="Gill Sans MT" panose="020B0502020104020203" pitchFamily="34" charset="0"/>
              </a:rPr>
              <a:t>Some Key Skills</a:t>
            </a:r>
          </a:p>
        </p:txBody>
      </p:sp>
      <p:sp>
        <p:nvSpPr>
          <p:cNvPr id="6" name="Rectangle 5">
            <a:extLst>
              <a:ext uri="{FF2B5EF4-FFF2-40B4-BE49-F238E27FC236}">
                <a16:creationId xmlns:a16="http://schemas.microsoft.com/office/drawing/2014/main" id="{004B4426-B28D-470F-8176-32227B18AE87}"/>
              </a:ext>
            </a:extLst>
          </p:cNvPr>
          <p:cNvSpPr/>
          <p:nvPr/>
        </p:nvSpPr>
        <p:spPr>
          <a:xfrm>
            <a:off x="185394" y="1130430"/>
            <a:ext cx="4572000" cy="5078313"/>
          </a:xfrm>
          <a:prstGeom prst="rect">
            <a:avLst/>
          </a:prstGeom>
        </p:spPr>
        <p:txBody>
          <a:bodyPr>
            <a:spAutoFit/>
          </a:bodyPr>
          <a:lstStyle/>
          <a:p>
            <a:r>
              <a:rPr lang="en-GB" dirty="0">
                <a:latin typeface="Gill Sans MT" panose="020B0502020104020203" pitchFamily="34" charset="0"/>
              </a:rPr>
              <a:t>Demonstrating commitment to the mentee by prioritising, preparing &amp; focusing in meetings</a:t>
            </a:r>
          </a:p>
          <a:p>
            <a:r>
              <a:rPr lang="en-GB" dirty="0">
                <a:latin typeface="Gill Sans MT" panose="020B0502020104020203" pitchFamily="34" charset="0"/>
              </a:rPr>
              <a:t>Asks questions	</a:t>
            </a:r>
          </a:p>
          <a:p>
            <a:r>
              <a:rPr lang="en-GB" dirty="0">
                <a:latin typeface="Gill Sans MT" panose="020B0502020104020203" pitchFamily="34" charset="0"/>
              </a:rPr>
              <a:t>Brings out creativity                                </a:t>
            </a:r>
          </a:p>
          <a:p>
            <a:r>
              <a:rPr lang="en-GB" dirty="0">
                <a:latin typeface="Gill Sans MT" panose="020B0502020104020203" pitchFamily="34" charset="0"/>
              </a:rPr>
              <a:t>Allows silence                                        </a:t>
            </a:r>
          </a:p>
          <a:p>
            <a:r>
              <a:rPr lang="en-GB" dirty="0">
                <a:latin typeface="Gill Sans MT" panose="020B0502020104020203" pitchFamily="34" charset="0"/>
              </a:rPr>
              <a:t>Manages time well                                  </a:t>
            </a:r>
          </a:p>
          <a:p>
            <a:r>
              <a:rPr lang="en-GB" dirty="0">
                <a:latin typeface="Gill Sans MT" panose="020B0502020104020203" pitchFamily="34" charset="0"/>
              </a:rPr>
              <a:t>Gives ideas		</a:t>
            </a:r>
          </a:p>
          <a:p>
            <a:r>
              <a:rPr lang="en-GB" dirty="0">
                <a:latin typeface="Gill Sans MT" panose="020B0502020104020203" pitchFamily="34" charset="0"/>
              </a:rPr>
              <a:t>Shows empathy	</a:t>
            </a:r>
          </a:p>
          <a:p>
            <a:r>
              <a:rPr lang="en-GB" dirty="0">
                <a:latin typeface="Gill Sans MT" panose="020B0502020104020203" pitchFamily="34" charset="0"/>
              </a:rPr>
              <a:t>Challenges perceptions </a:t>
            </a:r>
          </a:p>
          <a:p>
            <a:r>
              <a:rPr lang="en-GB" dirty="0">
                <a:latin typeface="Gill Sans MT" panose="020B0502020104020203" pitchFamily="34" charset="0"/>
              </a:rPr>
              <a:t>Creates space  		</a:t>
            </a:r>
          </a:p>
          <a:p>
            <a:r>
              <a:rPr lang="en-GB" dirty="0">
                <a:latin typeface="Gill Sans MT" panose="020B0502020104020203" pitchFamily="34" charset="0"/>
              </a:rPr>
              <a:t>Non judgemental</a:t>
            </a:r>
          </a:p>
          <a:p>
            <a:r>
              <a:rPr lang="en-GB" dirty="0">
                <a:latin typeface="Gill Sans MT" panose="020B0502020104020203" pitchFamily="34" charset="0"/>
              </a:rPr>
              <a:t>Helps me think differently </a:t>
            </a:r>
          </a:p>
          <a:p>
            <a:r>
              <a:rPr lang="en-GB" dirty="0">
                <a:latin typeface="Gill Sans MT" panose="020B0502020104020203" pitchFamily="34" charset="0"/>
              </a:rPr>
              <a:t>Makes me challenge myself</a:t>
            </a:r>
          </a:p>
          <a:p>
            <a:r>
              <a:rPr lang="en-GB" dirty="0">
                <a:latin typeface="Gill Sans MT" panose="020B0502020104020203" pitchFamily="34" charset="0"/>
              </a:rPr>
              <a:t>Gives me time to reflect</a:t>
            </a:r>
          </a:p>
          <a:p>
            <a:r>
              <a:rPr lang="en-GB" dirty="0">
                <a:latin typeface="Gill Sans MT" panose="020B0502020104020203" pitchFamily="34" charset="0"/>
              </a:rPr>
              <a:t>Uses different techniques</a:t>
            </a:r>
          </a:p>
          <a:p>
            <a:r>
              <a:rPr lang="en-GB" dirty="0">
                <a:latin typeface="Gill Sans MT" panose="020B0502020104020203" pitchFamily="34" charset="0"/>
              </a:rPr>
              <a:t>Interested</a:t>
            </a:r>
          </a:p>
          <a:p>
            <a:r>
              <a:rPr lang="en-GB" dirty="0">
                <a:latin typeface="Gill Sans MT" panose="020B0502020104020203" pitchFamily="34" charset="0"/>
              </a:rPr>
              <a:t>Adapts style/approach</a:t>
            </a:r>
          </a:p>
          <a:p>
            <a:r>
              <a:rPr lang="en-GB" dirty="0">
                <a:latin typeface="Gill Sans MT" panose="020B0502020104020203" pitchFamily="34" charset="0"/>
              </a:rPr>
              <a:t>Gives me time to reflect</a:t>
            </a:r>
          </a:p>
        </p:txBody>
      </p:sp>
      <p:sp>
        <p:nvSpPr>
          <p:cNvPr id="9" name="Rectangle 8">
            <a:extLst>
              <a:ext uri="{FF2B5EF4-FFF2-40B4-BE49-F238E27FC236}">
                <a16:creationId xmlns:a16="http://schemas.microsoft.com/office/drawing/2014/main" id="{25BB3B0C-C963-404F-8D62-2560453D881E}"/>
              </a:ext>
            </a:extLst>
          </p:cNvPr>
          <p:cNvSpPr/>
          <p:nvPr/>
        </p:nvSpPr>
        <p:spPr>
          <a:xfrm>
            <a:off x="5076056" y="1363969"/>
            <a:ext cx="3672408" cy="2585323"/>
          </a:xfrm>
          <a:prstGeom prst="rect">
            <a:avLst/>
          </a:prstGeom>
        </p:spPr>
        <p:txBody>
          <a:bodyPr wrap="square">
            <a:spAutoFit/>
          </a:bodyPr>
          <a:lstStyle/>
          <a:p>
            <a:r>
              <a:rPr lang="en-GB" kern="0" dirty="0">
                <a:latin typeface="Gill Sans MT" panose="020B0502020104020203" pitchFamily="34" charset="0"/>
              </a:rPr>
              <a:t>Open powerful questions</a:t>
            </a:r>
          </a:p>
          <a:p>
            <a:r>
              <a:rPr lang="en-GB" kern="0" dirty="0">
                <a:latin typeface="Gill Sans MT" panose="020B0502020104020203" pitchFamily="34" charset="0"/>
              </a:rPr>
              <a:t>Active listening</a:t>
            </a:r>
          </a:p>
          <a:p>
            <a:r>
              <a:rPr lang="en-GB" kern="0" dirty="0">
                <a:latin typeface="Gill Sans MT" panose="020B0502020104020203" pitchFamily="34" charset="0"/>
              </a:rPr>
              <a:t>Use of silence</a:t>
            </a:r>
          </a:p>
          <a:p>
            <a:r>
              <a:rPr lang="en-GB" kern="0" dirty="0">
                <a:latin typeface="Gill Sans MT" panose="020B0502020104020203" pitchFamily="34" charset="0"/>
              </a:rPr>
              <a:t>Feedback- holding up the mirror</a:t>
            </a:r>
          </a:p>
          <a:p>
            <a:r>
              <a:rPr lang="en-GB" kern="0" dirty="0">
                <a:latin typeface="Gill Sans MT" panose="020B0502020104020203" pitchFamily="34" charset="0"/>
              </a:rPr>
              <a:t>Building on strengths</a:t>
            </a:r>
          </a:p>
          <a:p>
            <a:r>
              <a:rPr lang="en-GB" kern="0" dirty="0">
                <a:latin typeface="Gill Sans MT" panose="020B0502020104020203" pitchFamily="34" charset="0"/>
              </a:rPr>
              <a:t>Building rapport</a:t>
            </a:r>
          </a:p>
          <a:p>
            <a:r>
              <a:rPr lang="en-GB" kern="0" dirty="0">
                <a:latin typeface="Gill Sans MT" panose="020B0502020104020203" pitchFamily="34" charset="0"/>
              </a:rPr>
              <a:t>Challenge and support</a:t>
            </a:r>
          </a:p>
          <a:p>
            <a:r>
              <a:rPr lang="en-GB" kern="0" dirty="0">
                <a:latin typeface="Gill Sans MT" panose="020B0502020104020203" pitchFamily="34" charset="0"/>
              </a:rPr>
              <a:t>Solution focussed</a:t>
            </a:r>
          </a:p>
          <a:p>
            <a:r>
              <a:rPr lang="en-GB" kern="0" dirty="0">
                <a:latin typeface="Gill Sans MT" panose="020B0502020104020203" pitchFamily="34" charset="0"/>
              </a:rPr>
              <a:t>Self awareness and reflection</a:t>
            </a:r>
            <a:endParaRPr lang="en-US" dirty="0"/>
          </a:p>
        </p:txBody>
      </p:sp>
    </p:spTree>
    <p:custDataLst>
      <p:tags r:id="rId1"/>
    </p:custDataLst>
    <p:extLst>
      <p:ext uri="{BB962C8B-B14F-4D97-AF65-F5344CB8AC3E}">
        <p14:creationId xmlns:p14="http://schemas.microsoft.com/office/powerpoint/2010/main" val="3970875330"/>
      </p:ext>
    </p:extLst>
  </p:cSld>
  <p:clrMapOvr>
    <a:masterClrMapping/>
  </p:clrMapOvr>
  <mc:AlternateContent xmlns:mc="http://schemas.openxmlformats.org/markup-compatibility/2006" xmlns:p14="http://schemas.microsoft.com/office/powerpoint/2010/main">
    <mc:Choice Requires="p14">
      <p:transition spd="slow" p14:dur="3400" advTm="5000">
        <p14:reveal/>
      </p:transition>
    </mc:Choice>
    <mc:Fallback xmlns="">
      <p:transition spd="slow" advTm="5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2">
            <a:extLst>
              <a:ext uri="{FF2B5EF4-FFF2-40B4-BE49-F238E27FC236}">
                <a16:creationId xmlns:a16="http://schemas.microsoft.com/office/drawing/2014/main" id="{0ED7D287-2703-4850-9886-96DB60D80028}"/>
              </a:ext>
            </a:extLst>
          </p:cNvPr>
          <p:cNvSpPr>
            <a:spLocks/>
          </p:cNvSpPr>
          <p:nvPr/>
        </p:nvSpPr>
        <p:spPr bwMode="auto">
          <a:xfrm>
            <a:off x="-2" y="4653136"/>
            <a:ext cx="9144000" cy="1576788"/>
          </a:xfrm>
          <a:custGeom>
            <a:avLst/>
            <a:gdLst>
              <a:gd name="T0" fmla="*/ 0 w 9930840"/>
              <a:gd name="T1" fmla="*/ 1091954 h 1091954"/>
              <a:gd name="T2" fmla="*/ 0 w 9930840"/>
              <a:gd name="T3" fmla="*/ 114711 h 1091954"/>
              <a:gd name="T4" fmla="*/ 4538858 w 9930840"/>
              <a:gd name="T5" fmla="*/ 795615 h 1091954"/>
              <a:gd name="T6" fmla="*/ 9930840 w 9930840"/>
              <a:gd name="T7" fmla="*/ 391346 h 1091954"/>
              <a:gd name="T8" fmla="*/ 9930840 w 9930840"/>
              <a:gd name="T9" fmla="*/ 1091954 h 1091954"/>
              <a:gd name="T10" fmla="*/ 0 w 9930840"/>
              <a:gd name="T11" fmla="*/ 1091954 h 1091954"/>
            </a:gdLst>
            <a:ahLst/>
            <a:cxnLst>
              <a:cxn ang="0">
                <a:pos x="T0" y="T1"/>
              </a:cxn>
              <a:cxn ang="0">
                <a:pos x="T2" y="T3"/>
              </a:cxn>
              <a:cxn ang="0">
                <a:pos x="T4" y="T5"/>
              </a:cxn>
              <a:cxn ang="0">
                <a:pos x="T6" y="T7"/>
              </a:cxn>
              <a:cxn ang="0">
                <a:pos x="T8" y="T9"/>
              </a:cxn>
              <a:cxn ang="0">
                <a:pos x="T10" y="T11"/>
              </a:cxn>
            </a:cxnLst>
            <a:rect l="0" t="0" r="r" b="b"/>
            <a:pathLst>
              <a:path w="9930840" h="1091954">
                <a:moveTo>
                  <a:pt x="0" y="1091954"/>
                </a:moveTo>
                <a:cubicBezTo>
                  <a:pt x="0" y="114711"/>
                  <a:pt x="0" y="114711"/>
                  <a:pt x="0" y="114711"/>
                </a:cubicBezTo>
                <a:cubicBezTo>
                  <a:pt x="843790" y="0"/>
                  <a:pt x="2883718" y="749509"/>
                  <a:pt x="4538858" y="795615"/>
                </a:cubicBezTo>
                <a:cubicBezTo>
                  <a:pt x="6193998" y="841721"/>
                  <a:pt x="9032176" y="341956"/>
                  <a:pt x="9930840" y="391346"/>
                </a:cubicBezTo>
                <a:cubicBezTo>
                  <a:pt x="9930840" y="1091954"/>
                  <a:pt x="9930840" y="1091954"/>
                  <a:pt x="9930840" y="1091954"/>
                </a:cubicBezTo>
                <a:lnTo>
                  <a:pt x="0" y="1091954"/>
                </a:lnTo>
                <a:close/>
              </a:path>
            </a:pathLst>
          </a:custGeom>
          <a:solidFill>
            <a:srgbClr val="CCDC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8" name="Freeform 3">
            <a:extLst>
              <a:ext uri="{FF2B5EF4-FFF2-40B4-BE49-F238E27FC236}">
                <a16:creationId xmlns:a16="http://schemas.microsoft.com/office/drawing/2014/main" id="{C500FB8D-4B62-4DBD-97B8-8620ADE53B0F}"/>
              </a:ext>
            </a:extLst>
          </p:cNvPr>
          <p:cNvSpPr>
            <a:spLocks/>
          </p:cNvSpPr>
          <p:nvPr/>
        </p:nvSpPr>
        <p:spPr bwMode="auto">
          <a:xfrm>
            <a:off x="-926" y="5157192"/>
            <a:ext cx="9144925" cy="1700808"/>
          </a:xfrm>
          <a:custGeom>
            <a:avLst/>
            <a:gdLst>
              <a:gd name="T0" fmla="*/ 0 w 9930840"/>
              <a:gd name="T1" fmla="*/ 1657036 h 1657036"/>
              <a:gd name="T2" fmla="*/ 0 w 9930840"/>
              <a:gd name="T3" fmla="*/ 179247 h 1657036"/>
              <a:gd name="T4" fmla="*/ 4751801 w 9930840"/>
              <a:gd name="T5" fmla="*/ 1133059 h 1657036"/>
              <a:gd name="T6" fmla="*/ 9930840 w 9930840"/>
              <a:gd name="T7" fmla="*/ 597575 h 1657036"/>
              <a:gd name="T8" fmla="*/ 9930840 w 9930840"/>
              <a:gd name="T9" fmla="*/ 1657036 h 1657036"/>
              <a:gd name="T10" fmla="*/ 0 w 9930840"/>
              <a:gd name="T11" fmla="*/ 1657036 h 1657036"/>
              <a:gd name="connsiteX0" fmla="*/ 0 w 9930840"/>
              <a:gd name="connsiteY0" fmla="*/ 1496716 h 1496716"/>
              <a:gd name="connsiteX1" fmla="*/ 0 w 9930840"/>
              <a:gd name="connsiteY1" fmla="*/ 18927 h 1496716"/>
              <a:gd name="connsiteX2" fmla="*/ 4751801 w 9930840"/>
              <a:gd name="connsiteY2" fmla="*/ 972739 h 1496716"/>
              <a:gd name="connsiteX3" fmla="*/ 9930840 w 9930840"/>
              <a:gd name="connsiteY3" fmla="*/ 437255 h 1496716"/>
              <a:gd name="connsiteX4" fmla="*/ 9930840 w 9930840"/>
              <a:gd name="connsiteY4" fmla="*/ 1496716 h 1496716"/>
              <a:gd name="connsiteX5" fmla="*/ 0 w 9930840"/>
              <a:gd name="connsiteY5" fmla="*/ 1496716 h 1496716"/>
              <a:gd name="connsiteX0" fmla="*/ 0 w 9930840"/>
              <a:gd name="connsiteY0" fmla="*/ 1377129 h 1377129"/>
              <a:gd name="connsiteX1" fmla="*/ 10454 w 9930840"/>
              <a:gd name="connsiteY1" fmla="*/ 22256 h 1377129"/>
              <a:gd name="connsiteX2" fmla="*/ 4751801 w 9930840"/>
              <a:gd name="connsiteY2" fmla="*/ 853152 h 1377129"/>
              <a:gd name="connsiteX3" fmla="*/ 9930840 w 9930840"/>
              <a:gd name="connsiteY3" fmla="*/ 317668 h 1377129"/>
              <a:gd name="connsiteX4" fmla="*/ 9930840 w 9930840"/>
              <a:gd name="connsiteY4" fmla="*/ 1377129 h 1377129"/>
              <a:gd name="connsiteX5" fmla="*/ 0 w 9930840"/>
              <a:gd name="connsiteY5" fmla="*/ 1377129 h 1377129"/>
              <a:gd name="connsiteX0" fmla="*/ 1005 w 9931845"/>
              <a:gd name="connsiteY0" fmla="*/ 1320327 h 1320327"/>
              <a:gd name="connsiteX1" fmla="*/ 1006 w 9931845"/>
              <a:gd name="connsiteY1" fmla="*/ 23297 h 1320327"/>
              <a:gd name="connsiteX2" fmla="*/ 4752806 w 9931845"/>
              <a:gd name="connsiteY2" fmla="*/ 796350 h 1320327"/>
              <a:gd name="connsiteX3" fmla="*/ 9931845 w 9931845"/>
              <a:gd name="connsiteY3" fmla="*/ 260866 h 1320327"/>
              <a:gd name="connsiteX4" fmla="*/ 9931845 w 9931845"/>
              <a:gd name="connsiteY4" fmla="*/ 1320327 h 1320327"/>
              <a:gd name="connsiteX5" fmla="*/ 1005 w 9931845"/>
              <a:gd name="connsiteY5" fmla="*/ 1320327 h 1320327"/>
              <a:gd name="connsiteX0" fmla="*/ 1005 w 9931845"/>
              <a:gd name="connsiteY0" fmla="*/ 1320537 h 1320537"/>
              <a:gd name="connsiteX1" fmla="*/ 1006 w 9931845"/>
              <a:gd name="connsiteY1" fmla="*/ 23507 h 1320537"/>
              <a:gd name="connsiteX2" fmla="*/ 4752806 w 9931845"/>
              <a:gd name="connsiteY2" fmla="*/ 796560 h 1320537"/>
              <a:gd name="connsiteX3" fmla="*/ 9921392 w 9931845"/>
              <a:gd name="connsiteY3" fmla="*/ 318918 h 1320537"/>
              <a:gd name="connsiteX4" fmla="*/ 9931845 w 9931845"/>
              <a:gd name="connsiteY4" fmla="*/ 1320537 h 1320537"/>
              <a:gd name="connsiteX5" fmla="*/ 1005 w 9931845"/>
              <a:gd name="connsiteY5" fmla="*/ 1320537 h 132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31845" h="1320537">
                <a:moveTo>
                  <a:pt x="1005" y="1320537"/>
                </a:moveTo>
                <a:cubicBezTo>
                  <a:pt x="4490" y="868913"/>
                  <a:pt x="-2479" y="475131"/>
                  <a:pt x="1006" y="23507"/>
                </a:cubicBezTo>
                <a:cubicBezTo>
                  <a:pt x="715373" y="-155740"/>
                  <a:pt x="3099408" y="747325"/>
                  <a:pt x="4752806" y="796560"/>
                </a:cubicBezTo>
                <a:cubicBezTo>
                  <a:pt x="6406204" y="845795"/>
                  <a:pt x="9058219" y="231589"/>
                  <a:pt x="9921392" y="318918"/>
                </a:cubicBezTo>
                <a:lnTo>
                  <a:pt x="9931845" y="1320537"/>
                </a:lnTo>
                <a:lnTo>
                  <a:pt x="1005" y="1320537"/>
                </a:lnTo>
                <a:close/>
              </a:path>
            </a:pathLst>
          </a:custGeom>
          <a:solidFill>
            <a:srgbClr val="97D7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10" name="Freeform 4">
            <a:extLst>
              <a:ext uri="{FF2B5EF4-FFF2-40B4-BE49-F238E27FC236}">
                <a16:creationId xmlns:a16="http://schemas.microsoft.com/office/drawing/2014/main" id="{4BDA077B-E48B-4E7E-AC6B-87E5939B0097}"/>
              </a:ext>
            </a:extLst>
          </p:cNvPr>
          <p:cNvSpPr>
            <a:spLocks/>
          </p:cNvSpPr>
          <p:nvPr/>
        </p:nvSpPr>
        <p:spPr bwMode="auto">
          <a:xfrm>
            <a:off x="-926" y="5661248"/>
            <a:ext cx="9144000" cy="1196752"/>
          </a:xfrm>
          <a:custGeom>
            <a:avLst/>
            <a:gdLst>
              <a:gd name="T0" fmla="*/ 0 w 9930840"/>
              <a:gd name="T1" fmla="*/ 1642185 h 1642185"/>
              <a:gd name="T2" fmla="*/ 0 w 9930840"/>
              <a:gd name="T3" fmla="*/ 177093 h 1642185"/>
              <a:gd name="T4" fmla="*/ 4664118 w 9930840"/>
              <a:gd name="T5" fmla="*/ 1034884 h 1642185"/>
              <a:gd name="T6" fmla="*/ 9930840 w 9930840"/>
              <a:gd name="T7" fmla="*/ 591827 h 1642185"/>
              <a:gd name="T8" fmla="*/ 9930840 w 9930840"/>
              <a:gd name="T9" fmla="*/ 1642185 h 1642185"/>
              <a:gd name="T10" fmla="*/ 0 w 9930840"/>
              <a:gd name="T11" fmla="*/ 1642185 h 1642185"/>
            </a:gdLst>
            <a:ahLst/>
            <a:cxnLst>
              <a:cxn ang="0">
                <a:pos x="T0" y="T1"/>
              </a:cxn>
              <a:cxn ang="0">
                <a:pos x="T2" y="T3"/>
              </a:cxn>
              <a:cxn ang="0">
                <a:pos x="T4" y="T5"/>
              </a:cxn>
              <a:cxn ang="0">
                <a:pos x="T6" y="T7"/>
              </a:cxn>
              <a:cxn ang="0">
                <a:pos x="T8" y="T9"/>
              </a:cxn>
              <a:cxn ang="0">
                <a:pos x="T10" y="T11"/>
              </a:cxn>
            </a:cxnLst>
            <a:rect l="0" t="0" r="r" b="b"/>
            <a:pathLst>
              <a:path w="9930840" h="1642185">
                <a:moveTo>
                  <a:pt x="0" y="1642185"/>
                </a:moveTo>
                <a:cubicBezTo>
                  <a:pt x="0" y="177093"/>
                  <a:pt x="0" y="177093"/>
                  <a:pt x="0" y="177093"/>
                </a:cubicBezTo>
                <a:cubicBezTo>
                  <a:pt x="726492" y="0"/>
                  <a:pt x="3008978" y="965762"/>
                  <a:pt x="4664118" y="1034884"/>
                </a:cubicBezTo>
                <a:cubicBezTo>
                  <a:pt x="6319258" y="1104006"/>
                  <a:pt x="9053053" y="490610"/>
                  <a:pt x="9930840" y="591827"/>
                </a:cubicBezTo>
                <a:cubicBezTo>
                  <a:pt x="9930840" y="1642185"/>
                  <a:pt x="9930840" y="1642185"/>
                  <a:pt x="9930840" y="1642185"/>
                </a:cubicBezTo>
                <a:lnTo>
                  <a:pt x="0" y="1642185"/>
                </a:lnTo>
                <a:close/>
              </a:path>
            </a:pathLst>
          </a:custGeom>
          <a:solidFill>
            <a:srgbClr val="00A499">
              <a:alpha val="80000"/>
            </a:srgbClr>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dirty="0">
              <a:latin typeface="Gill Sans MT" panose="020B0502020104020203" pitchFamily="34" charset="0"/>
            </a:endParaRPr>
          </a:p>
        </p:txBody>
      </p:sp>
      <p:sp>
        <p:nvSpPr>
          <p:cNvPr id="2" name="Title 1">
            <a:extLst>
              <a:ext uri="{FF2B5EF4-FFF2-40B4-BE49-F238E27FC236}">
                <a16:creationId xmlns:a16="http://schemas.microsoft.com/office/drawing/2014/main" id="{F9AA024D-4CE2-43CA-94CC-5B0E631019B0}"/>
              </a:ext>
            </a:extLst>
          </p:cNvPr>
          <p:cNvSpPr>
            <a:spLocks noGrp="1"/>
          </p:cNvSpPr>
          <p:nvPr>
            <p:ph type="ctrTitle"/>
          </p:nvPr>
        </p:nvSpPr>
        <p:spPr>
          <a:xfrm>
            <a:off x="190347" y="455449"/>
            <a:ext cx="7772400" cy="728203"/>
          </a:xfrm>
        </p:spPr>
        <p:txBody>
          <a:bodyPr>
            <a:normAutofit/>
          </a:bodyPr>
          <a:lstStyle/>
          <a:p>
            <a:pPr algn="l"/>
            <a:r>
              <a:rPr lang="en-US" sz="3200" b="1" dirty="0">
                <a:solidFill>
                  <a:srgbClr val="669900"/>
                </a:solidFill>
                <a:latin typeface="Gill Sans MT" panose="020B0502020104020203" pitchFamily="34" charset="0"/>
              </a:rPr>
              <a:t>Phases of the mentoring relationship</a:t>
            </a:r>
            <a:endParaRPr lang="en-GB" sz="3200" dirty="0">
              <a:solidFill>
                <a:schemeClr val="tx1">
                  <a:lumMod val="65000"/>
                  <a:lumOff val="35000"/>
                </a:schemeClr>
              </a:solidFill>
              <a:latin typeface="Gill Sans MT" panose="020B0502020104020203" pitchFamily="34" charset="0"/>
            </a:endParaRPr>
          </a:p>
        </p:txBody>
      </p:sp>
      <p:sp>
        <p:nvSpPr>
          <p:cNvPr id="3" name="Rectangle 2">
            <a:extLst>
              <a:ext uri="{FF2B5EF4-FFF2-40B4-BE49-F238E27FC236}">
                <a16:creationId xmlns:a16="http://schemas.microsoft.com/office/drawing/2014/main" id="{5D2FA4FE-2121-45B3-B378-6AD205C1C19A}"/>
              </a:ext>
            </a:extLst>
          </p:cNvPr>
          <p:cNvSpPr/>
          <p:nvPr/>
        </p:nvSpPr>
        <p:spPr>
          <a:xfrm>
            <a:off x="190347" y="201996"/>
            <a:ext cx="3198953" cy="369332"/>
          </a:xfrm>
          <a:prstGeom prst="rect">
            <a:avLst/>
          </a:prstGeom>
        </p:spPr>
        <p:txBody>
          <a:bodyPr wrap="none">
            <a:spAutoFit/>
          </a:bodyPr>
          <a:lstStyle/>
          <a:p>
            <a:r>
              <a:rPr lang="en-GB" dirty="0">
                <a:solidFill>
                  <a:srgbClr val="669900"/>
                </a:solidFill>
                <a:latin typeface="Gill Sans MT" panose="020B0502020104020203" pitchFamily="34" charset="0"/>
              </a:rPr>
              <a:t>Mentoring roles &amp; expectations </a:t>
            </a:r>
          </a:p>
        </p:txBody>
      </p:sp>
      <p:sp>
        <p:nvSpPr>
          <p:cNvPr id="4" name="Rectangle 3">
            <a:extLst>
              <a:ext uri="{FF2B5EF4-FFF2-40B4-BE49-F238E27FC236}">
                <a16:creationId xmlns:a16="http://schemas.microsoft.com/office/drawing/2014/main" id="{DF153FC4-2747-4941-8E94-E8ADDCE7C6D2}"/>
              </a:ext>
            </a:extLst>
          </p:cNvPr>
          <p:cNvSpPr/>
          <p:nvPr/>
        </p:nvSpPr>
        <p:spPr>
          <a:xfrm>
            <a:off x="190347" y="1299531"/>
            <a:ext cx="4572000" cy="4555093"/>
          </a:xfrm>
          <a:prstGeom prst="rect">
            <a:avLst/>
          </a:prstGeom>
        </p:spPr>
        <p:txBody>
          <a:bodyPr>
            <a:spAutoFit/>
          </a:bodyPr>
          <a:lstStyle/>
          <a:p>
            <a:pPr>
              <a:defRPr/>
            </a:pPr>
            <a:r>
              <a:rPr lang="en-GB" b="1" dirty="0">
                <a:latin typeface="Gill Sans MT" panose="020B0502020104020203" pitchFamily="34" charset="0"/>
              </a:rPr>
              <a:t>Stage 1: Starting out </a:t>
            </a:r>
          </a:p>
          <a:p>
            <a:pPr>
              <a:defRPr/>
            </a:pPr>
            <a:r>
              <a:rPr lang="en-GB" dirty="0">
                <a:latin typeface="Gill Sans MT" panose="020B0502020104020203" pitchFamily="34" charset="0"/>
              </a:rPr>
              <a:t>Create an alliance</a:t>
            </a:r>
          </a:p>
          <a:p>
            <a:pPr>
              <a:defRPr/>
            </a:pPr>
            <a:r>
              <a:rPr lang="en-GB" dirty="0">
                <a:latin typeface="Gill Sans MT" panose="020B0502020104020203" pitchFamily="34" charset="0"/>
              </a:rPr>
              <a:t>Prepare for the relationship</a:t>
            </a:r>
          </a:p>
          <a:p>
            <a:pPr>
              <a:defRPr/>
            </a:pPr>
            <a:r>
              <a:rPr lang="en-GB" dirty="0">
                <a:latin typeface="Gill Sans MT" panose="020B0502020104020203" pitchFamily="34" charset="0"/>
              </a:rPr>
              <a:t>Establish trust and rapport – values</a:t>
            </a:r>
          </a:p>
          <a:p>
            <a:pPr>
              <a:defRPr/>
            </a:pPr>
            <a:r>
              <a:rPr lang="en-GB" dirty="0">
                <a:latin typeface="Gill Sans MT" panose="020B0502020104020203" pitchFamily="34" charset="0"/>
              </a:rPr>
              <a:t>Power of self-disclosure</a:t>
            </a:r>
          </a:p>
          <a:p>
            <a:pPr>
              <a:defRPr/>
            </a:pPr>
            <a:r>
              <a:rPr lang="en-GB" dirty="0">
                <a:latin typeface="Gill Sans MT" panose="020B0502020104020203" pitchFamily="34" charset="0"/>
              </a:rPr>
              <a:t>Agree a contract &amp; boundaries &amp; ground rules</a:t>
            </a:r>
          </a:p>
          <a:p>
            <a:pPr>
              <a:defRPr/>
            </a:pPr>
            <a:r>
              <a:rPr lang="en-GB" dirty="0">
                <a:latin typeface="Gill Sans MT" panose="020B0502020104020203" pitchFamily="34" charset="0"/>
              </a:rPr>
              <a:t>Use the Personal Development Log </a:t>
            </a:r>
          </a:p>
          <a:p>
            <a:pPr>
              <a:defRPr/>
            </a:pPr>
            <a:r>
              <a:rPr lang="en-GB" dirty="0">
                <a:latin typeface="Gill Sans MT" panose="020B0502020104020203" pitchFamily="34" charset="0"/>
              </a:rPr>
              <a:t> </a:t>
            </a:r>
          </a:p>
          <a:p>
            <a:pPr>
              <a:defRPr/>
            </a:pPr>
            <a:r>
              <a:rPr lang="en-GB" b="1" dirty="0">
                <a:latin typeface="Gill Sans MT" panose="020B0502020104020203" pitchFamily="34" charset="0"/>
              </a:rPr>
              <a:t>Stage 2: Getting established</a:t>
            </a:r>
          </a:p>
          <a:p>
            <a:pPr>
              <a:defRPr/>
            </a:pPr>
            <a:r>
              <a:rPr lang="en-GB" dirty="0">
                <a:latin typeface="Gill Sans MT" panose="020B0502020104020203" pitchFamily="34" charset="0"/>
              </a:rPr>
              <a:t>Allow mentee to ‘tell their story’</a:t>
            </a:r>
          </a:p>
          <a:p>
            <a:pPr>
              <a:defRPr/>
            </a:pPr>
            <a:r>
              <a:rPr lang="en-GB" dirty="0">
                <a:latin typeface="Gill Sans MT" panose="020B0502020104020203" pitchFamily="34" charset="0"/>
              </a:rPr>
              <a:t>Discuss strengths and weaknesses, experiences, knowledge and skills, and the organisational context within which they work and any other aspects which may affect self development</a:t>
            </a:r>
          </a:p>
          <a:p>
            <a:pPr>
              <a:defRPr/>
            </a:pPr>
            <a:r>
              <a:rPr lang="en-GB" dirty="0">
                <a:latin typeface="Gill Sans MT" panose="020B0502020104020203" pitchFamily="34" charset="0"/>
              </a:rPr>
              <a:t>Start to focus on learning and growth</a:t>
            </a:r>
          </a:p>
          <a:p>
            <a:pPr>
              <a:defRPr/>
            </a:pPr>
            <a:r>
              <a:rPr lang="en-GB" dirty="0">
                <a:latin typeface="Gill Sans MT" panose="020B0502020104020203" pitchFamily="34" charset="0"/>
              </a:rPr>
              <a:t>Record any progress</a:t>
            </a:r>
          </a:p>
        </p:txBody>
      </p:sp>
      <p:sp>
        <p:nvSpPr>
          <p:cNvPr id="5" name="Rectangle 4">
            <a:extLst>
              <a:ext uri="{FF2B5EF4-FFF2-40B4-BE49-F238E27FC236}">
                <a16:creationId xmlns:a16="http://schemas.microsoft.com/office/drawing/2014/main" id="{3B3147CE-8D0A-41AF-8A45-36295FB23DA8}"/>
              </a:ext>
            </a:extLst>
          </p:cNvPr>
          <p:cNvSpPr/>
          <p:nvPr/>
        </p:nvSpPr>
        <p:spPr>
          <a:xfrm>
            <a:off x="4542474" y="1299531"/>
            <a:ext cx="4572000" cy="4832092"/>
          </a:xfrm>
          <a:prstGeom prst="rect">
            <a:avLst/>
          </a:prstGeom>
        </p:spPr>
        <p:txBody>
          <a:bodyPr>
            <a:spAutoFit/>
          </a:bodyPr>
          <a:lstStyle/>
          <a:p>
            <a:r>
              <a:rPr lang="en-GB" b="1" dirty="0">
                <a:latin typeface="Gill Sans MT" panose="020B0502020104020203" pitchFamily="34" charset="0"/>
              </a:rPr>
              <a:t>Stage 3: Developing independence </a:t>
            </a:r>
          </a:p>
          <a:p>
            <a:pPr>
              <a:defRPr/>
            </a:pPr>
            <a:r>
              <a:rPr lang="en-GB" altLang="en-US" sz="1600" dirty="0">
                <a:latin typeface="Gill Sans MT" panose="020B0502020104020203" pitchFamily="34" charset="0"/>
              </a:rPr>
              <a:t>Facilitate deeper learning by encouraging the mentee to reflect, to see things differently, identify potential changes</a:t>
            </a:r>
          </a:p>
          <a:p>
            <a:pPr>
              <a:defRPr/>
            </a:pPr>
            <a:r>
              <a:rPr lang="en-GB" sz="1600" dirty="0">
                <a:latin typeface="Gill Sans MT" panose="020B0502020104020203" pitchFamily="34" charset="0"/>
              </a:rPr>
              <a:t>Mentor becomes devil’s advocate - confronting, stimulating and challenging the mentee to look at options and choose the best for them.</a:t>
            </a:r>
          </a:p>
          <a:p>
            <a:pPr>
              <a:defRPr/>
            </a:pPr>
            <a:r>
              <a:rPr lang="en-GB" sz="1600" dirty="0">
                <a:latin typeface="Gill Sans MT" panose="020B0502020104020203" pitchFamily="34" charset="0"/>
              </a:rPr>
              <a:t>Helping to devise a detailed plan of action and encourage innovation and creativity</a:t>
            </a:r>
          </a:p>
          <a:p>
            <a:pPr>
              <a:defRPr/>
            </a:pPr>
            <a:endParaRPr lang="en-GB" kern="0" dirty="0">
              <a:latin typeface="Gill Sans MT" panose="020B0502020104020203" pitchFamily="34" charset="0"/>
            </a:endParaRPr>
          </a:p>
          <a:p>
            <a:r>
              <a:rPr lang="en-GB" b="1" dirty="0">
                <a:latin typeface="Gill Sans MT" panose="020B0502020104020203" pitchFamily="34" charset="0"/>
              </a:rPr>
              <a:t>Stage 4: Ending</a:t>
            </a:r>
          </a:p>
          <a:p>
            <a:pPr>
              <a:defRPr/>
            </a:pPr>
            <a:r>
              <a:rPr lang="en-GB" sz="1600" dirty="0">
                <a:latin typeface="Gill Sans MT" panose="020B0502020104020203" pitchFamily="34" charset="0"/>
              </a:rPr>
              <a:t>Acknowledge progress and achievements</a:t>
            </a:r>
          </a:p>
          <a:p>
            <a:pPr>
              <a:defRPr/>
            </a:pPr>
            <a:r>
              <a:rPr lang="en-GB" altLang="en-US" sz="1600" dirty="0">
                <a:latin typeface="Gill Sans MT" panose="020B0502020104020203" pitchFamily="34" charset="0"/>
              </a:rPr>
              <a:t>Encourage mentee to continue their development – lifelong learning</a:t>
            </a:r>
          </a:p>
          <a:p>
            <a:pPr>
              <a:defRPr/>
            </a:pPr>
            <a:r>
              <a:rPr lang="en-GB" altLang="en-US" sz="1600" dirty="0">
                <a:latin typeface="Gill Sans MT" panose="020B0502020104020203" pitchFamily="34" charset="0"/>
              </a:rPr>
              <a:t>Good practice suggests that a mentoring relationship is set up for a finite period</a:t>
            </a:r>
          </a:p>
          <a:p>
            <a:pPr>
              <a:defRPr/>
            </a:pPr>
            <a:r>
              <a:rPr lang="en-GB" altLang="en-US" sz="1600" dirty="0">
                <a:latin typeface="Gill Sans MT" panose="020B0502020104020203" pitchFamily="34" charset="0"/>
              </a:rPr>
              <a:t>Agree with your mentee what (if anything) happens next – contact by email, catch up for coffee later in the year?</a:t>
            </a:r>
            <a:endParaRPr lang="en-GB" sz="1600" kern="0" dirty="0">
              <a:latin typeface="Gill Sans MT" panose="020B0502020104020203" pitchFamily="34" charset="0"/>
            </a:endParaRPr>
          </a:p>
        </p:txBody>
      </p:sp>
    </p:spTree>
    <p:custDataLst>
      <p:tags r:id="rId1"/>
    </p:custDataLst>
    <p:extLst>
      <p:ext uri="{BB962C8B-B14F-4D97-AF65-F5344CB8AC3E}">
        <p14:creationId xmlns:p14="http://schemas.microsoft.com/office/powerpoint/2010/main" val="219860964"/>
      </p:ext>
    </p:extLst>
  </p:cSld>
  <p:clrMapOvr>
    <a:masterClrMapping/>
  </p:clrMapOvr>
  <mc:AlternateContent xmlns:mc="http://schemas.openxmlformats.org/markup-compatibility/2006" xmlns:p14="http://schemas.microsoft.com/office/powerpoint/2010/main">
    <mc:Choice Requires="p14">
      <p:transition spd="slow" p14:dur="3400" advTm="5000">
        <p14:reveal/>
      </p:transition>
    </mc:Choice>
    <mc:Fallback xmlns="">
      <p:transition spd="slow" advTm="5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2">
            <a:extLst>
              <a:ext uri="{FF2B5EF4-FFF2-40B4-BE49-F238E27FC236}">
                <a16:creationId xmlns:a16="http://schemas.microsoft.com/office/drawing/2014/main" id="{0ED7D287-2703-4850-9886-96DB60D80028}"/>
              </a:ext>
            </a:extLst>
          </p:cNvPr>
          <p:cNvSpPr>
            <a:spLocks/>
          </p:cNvSpPr>
          <p:nvPr/>
        </p:nvSpPr>
        <p:spPr bwMode="auto">
          <a:xfrm>
            <a:off x="-2" y="4653136"/>
            <a:ext cx="9144000" cy="1576788"/>
          </a:xfrm>
          <a:custGeom>
            <a:avLst/>
            <a:gdLst>
              <a:gd name="T0" fmla="*/ 0 w 9930840"/>
              <a:gd name="T1" fmla="*/ 1091954 h 1091954"/>
              <a:gd name="T2" fmla="*/ 0 w 9930840"/>
              <a:gd name="T3" fmla="*/ 114711 h 1091954"/>
              <a:gd name="T4" fmla="*/ 4538858 w 9930840"/>
              <a:gd name="T5" fmla="*/ 795615 h 1091954"/>
              <a:gd name="T6" fmla="*/ 9930840 w 9930840"/>
              <a:gd name="T7" fmla="*/ 391346 h 1091954"/>
              <a:gd name="T8" fmla="*/ 9930840 w 9930840"/>
              <a:gd name="T9" fmla="*/ 1091954 h 1091954"/>
              <a:gd name="T10" fmla="*/ 0 w 9930840"/>
              <a:gd name="T11" fmla="*/ 1091954 h 1091954"/>
            </a:gdLst>
            <a:ahLst/>
            <a:cxnLst>
              <a:cxn ang="0">
                <a:pos x="T0" y="T1"/>
              </a:cxn>
              <a:cxn ang="0">
                <a:pos x="T2" y="T3"/>
              </a:cxn>
              <a:cxn ang="0">
                <a:pos x="T4" y="T5"/>
              </a:cxn>
              <a:cxn ang="0">
                <a:pos x="T6" y="T7"/>
              </a:cxn>
              <a:cxn ang="0">
                <a:pos x="T8" y="T9"/>
              </a:cxn>
              <a:cxn ang="0">
                <a:pos x="T10" y="T11"/>
              </a:cxn>
            </a:cxnLst>
            <a:rect l="0" t="0" r="r" b="b"/>
            <a:pathLst>
              <a:path w="9930840" h="1091954">
                <a:moveTo>
                  <a:pt x="0" y="1091954"/>
                </a:moveTo>
                <a:cubicBezTo>
                  <a:pt x="0" y="114711"/>
                  <a:pt x="0" y="114711"/>
                  <a:pt x="0" y="114711"/>
                </a:cubicBezTo>
                <a:cubicBezTo>
                  <a:pt x="843790" y="0"/>
                  <a:pt x="2883718" y="749509"/>
                  <a:pt x="4538858" y="795615"/>
                </a:cubicBezTo>
                <a:cubicBezTo>
                  <a:pt x="6193998" y="841721"/>
                  <a:pt x="9032176" y="341956"/>
                  <a:pt x="9930840" y="391346"/>
                </a:cubicBezTo>
                <a:cubicBezTo>
                  <a:pt x="9930840" y="1091954"/>
                  <a:pt x="9930840" y="1091954"/>
                  <a:pt x="9930840" y="1091954"/>
                </a:cubicBezTo>
                <a:lnTo>
                  <a:pt x="0" y="1091954"/>
                </a:lnTo>
                <a:close/>
              </a:path>
            </a:pathLst>
          </a:custGeom>
          <a:solidFill>
            <a:srgbClr val="CCDC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8" name="Freeform 3">
            <a:extLst>
              <a:ext uri="{FF2B5EF4-FFF2-40B4-BE49-F238E27FC236}">
                <a16:creationId xmlns:a16="http://schemas.microsoft.com/office/drawing/2014/main" id="{C500FB8D-4B62-4DBD-97B8-8620ADE53B0F}"/>
              </a:ext>
            </a:extLst>
          </p:cNvPr>
          <p:cNvSpPr>
            <a:spLocks/>
          </p:cNvSpPr>
          <p:nvPr/>
        </p:nvSpPr>
        <p:spPr bwMode="auto">
          <a:xfrm>
            <a:off x="-926" y="5157192"/>
            <a:ext cx="9144925" cy="1700808"/>
          </a:xfrm>
          <a:custGeom>
            <a:avLst/>
            <a:gdLst>
              <a:gd name="T0" fmla="*/ 0 w 9930840"/>
              <a:gd name="T1" fmla="*/ 1657036 h 1657036"/>
              <a:gd name="T2" fmla="*/ 0 w 9930840"/>
              <a:gd name="T3" fmla="*/ 179247 h 1657036"/>
              <a:gd name="T4" fmla="*/ 4751801 w 9930840"/>
              <a:gd name="T5" fmla="*/ 1133059 h 1657036"/>
              <a:gd name="T6" fmla="*/ 9930840 w 9930840"/>
              <a:gd name="T7" fmla="*/ 597575 h 1657036"/>
              <a:gd name="T8" fmla="*/ 9930840 w 9930840"/>
              <a:gd name="T9" fmla="*/ 1657036 h 1657036"/>
              <a:gd name="T10" fmla="*/ 0 w 9930840"/>
              <a:gd name="T11" fmla="*/ 1657036 h 1657036"/>
              <a:gd name="connsiteX0" fmla="*/ 0 w 9930840"/>
              <a:gd name="connsiteY0" fmla="*/ 1496716 h 1496716"/>
              <a:gd name="connsiteX1" fmla="*/ 0 w 9930840"/>
              <a:gd name="connsiteY1" fmla="*/ 18927 h 1496716"/>
              <a:gd name="connsiteX2" fmla="*/ 4751801 w 9930840"/>
              <a:gd name="connsiteY2" fmla="*/ 972739 h 1496716"/>
              <a:gd name="connsiteX3" fmla="*/ 9930840 w 9930840"/>
              <a:gd name="connsiteY3" fmla="*/ 437255 h 1496716"/>
              <a:gd name="connsiteX4" fmla="*/ 9930840 w 9930840"/>
              <a:gd name="connsiteY4" fmla="*/ 1496716 h 1496716"/>
              <a:gd name="connsiteX5" fmla="*/ 0 w 9930840"/>
              <a:gd name="connsiteY5" fmla="*/ 1496716 h 1496716"/>
              <a:gd name="connsiteX0" fmla="*/ 0 w 9930840"/>
              <a:gd name="connsiteY0" fmla="*/ 1377129 h 1377129"/>
              <a:gd name="connsiteX1" fmla="*/ 10454 w 9930840"/>
              <a:gd name="connsiteY1" fmla="*/ 22256 h 1377129"/>
              <a:gd name="connsiteX2" fmla="*/ 4751801 w 9930840"/>
              <a:gd name="connsiteY2" fmla="*/ 853152 h 1377129"/>
              <a:gd name="connsiteX3" fmla="*/ 9930840 w 9930840"/>
              <a:gd name="connsiteY3" fmla="*/ 317668 h 1377129"/>
              <a:gd name="connsiteX4" fmla="*/ 9930840 w 9930840"/>
              <a:gd name="connsiteY4" fmla="*/ 1377129 h 1377129"/>
              <a:gd name="connsiteX5" fmla="*/ 0 w 9930840"/>
              <a:gd name="connsiteY5" fmla="*/ 1377129 h 1377129"/>
              <a:gd name="connsiteX0" fmla="*/ 1005 w 9931845"/>
              <a:gd name="connsiteY0" fmla="*/ 1320327 h 1320327"/>
              <a:gd name="connsiteX1" fmla="*/ 1006 w 9931845"/>
              <a:gd name="connsiteY1" fmla="*/ 23297 h 1320327"/>
              <a:gd name="connsiteX2" fmla="*/ 4752806 w 9931845"/>
              <a:gd name="connsiteY2" fmla="*/ 796350 h 1320327"/>
              <a:gd name="connsiteX3" fmla="*/ 9931845 w 9931845"/>
              <a:gd name="connsiteY3" fmla="*/ 260866 h 1320327"/>
              <a:gd name="connsiteX4" fmla="*/ 9931845 w 9931845"/>
              <a:gd name="connsiteY4" fmla="*/ 1320327 h 1320327"/>
              <a:gd name="connsiteX5" fmla="*/ 1005 w 9931845"/>
              <a:gd name="connsiteY5" fmla="*/ 1320327 h 1320327"/>
              <a:gd name="connsiteX0" fmla="*/ 1005 w 9931845"/>
              <a:gd name="connsiteY0" fmla="*/ 1320537 h 1320537"/>
              <a:gd name="connsiteX1" fmla="*/ 1006 w 9931845"/>
              <a:gd name="connsiteY1" fmla="*/ 23507 h 1320537"/>
              <a:gd name="connsiteX2" fmla="*/ 4752806 w 9931845"/>
              <a:gd name="connsiteY2" fmla="*/ 796560 h 1320537"/>
              <a:gd name="connsiteX3" fmla="*/ 9921392 w 9931845"/>
              <a:gd name="connsiteY3" fmla="*/ 318918 h 1320537"/>
              <a:gd name="connsiteX4" fmla="*/ 9931845 w 9931845"/>
              <a:gd name="connsiteY4" fmla="*/ 1320537 h 1320537"/>
              <a:gd name="connsiteX5" fmla="*/ 1005 w 9931845"/>
              <a:gd name="connsiteY5" fmla="*/ 1320537 h 132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31845" h="1320537">
                <a:moveTo>
                  <a:pt x="1005" y="1320537"/>
                </a:moveTo>
                <a:cubicBezTo>
                  <a:pt x="4490" y="868913"/>
                  <a:pt x="-2479" y="475131"/>
                  <a:pt x="1006" y="23507"/>
                </a:cubicBezTo>
                <a:cubicBezTo>
                  <a:pt x="715373" y="-155740"/>
                  <a:pt x="3099408" y="747325"/>
                  <a:pt x="4752806" y="796560"/>
                </a:cubicBezTo>
                <a:cubicBezTo>
                  <a:pt x="6406204" y="845795"/>
                  <a:pt x="9058219" y="231589"/>
                  <a:pt x="9921392" y="318918"/>
                </a:cubicBezTo>
                <a:lnTo>
                  <a:pt x="9931845" y="1320537"/>
                </a:lnTo>
                <a:lnTo>
                  <a:pt x="1005" y="1320537"/>
                </a:lnTo>
                <a:close/>
              </a:path>
            </a:pathLst>
          </a:custGeom>
          <a:solidFill>
            <a:srgbClr val="97D7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10" name="Freeform 4">
            <a:extLst>
              <a:ext uri="{FF2B5EF4-FFF2-40B4-BE49-F238E27FC236}">
                <a16:creationId xmlns:a16="http://schemas.microsoft.com/office/drawing/2014/main" id="{4BDA077B-E48B-4E7E-AC6B-87E5939B0097}"/>
              </a:ext>
            </a:extLst>
          </p:cNvPr>
          <p:cNvSpPr>
            <a:spLocks/>
          </p:cNvSpPr>
          <p:nvPr/>
        </p:nvSpPr>
        <p:spPr bwMode="auto">
          <a:xfrm>
            <a:off x="-926" y="5661248"/>
            <a:ext cx="9144000" cy="1196752"/>
          </a:xfrm>
          <a:custGeom>
            <a:avLst/>
            <a:gdLst>
              <a:gd name="T0" fmla="*/ 0 w 9930840"/>
              <a:gd name="T1" fmla="*/ 1642185 h 1642185"/>
              <a:gd name="T2" fmla="*/ 0 w 9930840"/>
              <a:gd name="T3" fmla="*/ 177093 h 1642185"/>
              <a:gd name="T4" fmla="*/ 4664118 w 9930840"/>
              <a:gd name="T5" fmla="*/ 1034884 h 1642185"/>
              <a:gd name="T6" fmla="*/ 9930840 w 9930840"/>
              <a:gd name="T7" fmla="*/ 591827 h 1642185"/>
              <a:gd name="T8" fmla="*/ 9930840 w 9930840"/>
              <a:gd name="T9" fmla="*/ 1642185 h 1642185"/>
              <a:gd name="T10" fmla="*/ 0 w 9930840"/>
              <a:gd name="T11" fmla="*/ 1642185 h 1642185"/>
            </a:gdLst>
            <a:ahLst/>
            <a:cxnLst>
              <a:cxn ang="0">
                <a:pos x="T0" y="T1"/>
              </a:cxn>
              <a:cxn ang="0">
                <a:pos x="T2" y="T3"/>
              </a:cxn>
              <a:cxn ang="0">
                <a:pos x="T4" y="T5"/>
              </a:cxn>
              <a:cxn ang="0">
                <a:pos x="T6" y="T7"/>
              </a:cxn>
              <a:cxn ang="0">
                <a:pos x="T8" y="T9"/>
              </a:cxn>
              <a:cxn ang="0">
                <a:pos x="T10" y="T11"/>
              </a:cxn>
            </a:cxnLst>
            <a:rect l="0" t="0" r="r" b="b"/>
            <a:pathLst>
              <a:path w="9930840" h="1642185">
                <a:moveTo>
                  <a:pt x="0" y="1642185"/>
                </a:moveTo>
                <a:cubicBezTo>
                  <a:pt x="0" y="177093"/>
                  <a:pt x="0" y="177093"/>
                  <a:pt x="0" y="177093"/>
                </a:cubicBezTo>
                <a:cubicBezTo>
                  <a:pt x="726492" y="0"/>
                  <a:pt x="3008978" y="965762"/>
                  <a:pt x="4664118" y="1034884"/>
                </a:cubicBezTo>
                <a:cubicBezTo>
                  <a:pt x="6319258" y="1104006"/>
                  <a:pt x="9053053" y="490610"/>
                  <a:pt x="9930840" y="591827"/>
                </a:cubicBezTo>
                <a:cubicBezTo>
                  <a:pt x="9930840" y="1642185"/>
                  <a:pt x="9930840" y="1642185"/>
                  <a:pt x="9930840" y="1642185"/>
                </a:cubicBezTo>
                <a:lnTo>
                  <a:pt x="0" y="1642185"/>
                </a:lnTo>
                <a:close/>
              </a:path>
            </a:pathLst>
          </a:custGeom>
          <a:solidFill>
            <a:srgbClr val="00A499">
              <a:alpha val="80000"/>
            </a:srgbClr>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dirty="0">
              <a:latin typeface="Gill Sans MT" panose="020B0502020104020203" pitchFamily="34" charset="0"/>
            </a:endParaRPr>
          </a:p>
        </p:txBody>
      </p:sp>
      <p:sp>
        <p:nvSpPr>
          <p:cNvPr id="3" name="Rectangle 2">
            <a:extLst>
              <a:ext uri="{FF2B5EF4-FFF2-40B4-BE49-F238E27FC236}">
                <a16:creationId xmlns:a16="http://schemas.microsoft.com/office/drawing/2014/main" id="{5A233F01-1F4C-4C97-9403-3AE98C99F75E}"/>
              </a:ext>
            </a:extLst>
          </p:cNvPr>
          <p:cNvSpPr/>
          <p:nvPr/>
        </p:nvSpPr>
        <p:spPr>
          <a:xfrm>
            <a:off x="179512" y="35598"/>
            <a:ext cx="3198953" cy="369332"/>
          </a:xfrm>
          <a:prstGeom prst="rect">
            <a:avLst/>
          </a:prstGeom>
        </p:spPr>
        <p:txBody>
          <a:bodyPr wrap="none">
            <a:spAutoFit/>
          </a:bodyPr>
          <a:lstStyle/>
          <a:p>
            <a:r>
              <a:rPr lang="en-GB" dirty="0">
                <a:solidFill>
                  <a:srgbClr val="669900"/>
                </a:solidFill>
                <a:latin typeface="Gill Sans MT" panose="020B0502020104020203" pitchFamily="34" charset="0"/>
              </a:rPr>
              <a:t>Mentoring roles &amp; expectations </a:t>
            </a:r>
          </a:p>
        </p:txBody>
      </p:sp>
      <p:sp>
        <p:nvSpPr>
          <p:cNvPr id="4" name="Rectangle 3">
            <a:extLst>
              <a:ext uri="{FF2B5EF4-FFF2-40B4-BE49-F238E27FC236}">
                <a16:creationId xmlns:a16="http://schemas.microsoft.com/office/drawing/2014/main" id="{B37A5842-F9C5-4063-AD06-177E9DCFF107}"/>
              </a:ext>
            </a:extLst>
          </p:cNvPr>
          <p:cNvSpPr/>
          <p:nvPr/>
        </p:nvSpPr>
        <p:spPr>
          <a:xfrm>
            <a:off x="187524" y="539654"/>
            <a:ext cx="2518318" cy="400110"/>
          </a:xfrm>
          <a:prstGeom prst="rect">
            <a:avLst/>
          </a:prstGeom>
        </p:spPr>
        <p:txBody>
          <a:bodyPr wrap="none">
            <a:spAutoFit/>
          </a:bodyPr>
          <a:lstStyle/>
          <a:p>
            <a:r>
              <a:rPr lang="en-GB" sz="2000" b="1" dirty="0">
                <a:solidFill>
                  <a:srgbClr val="669900"/>
                </a:solidFill>
                <a:latin typeface="Gill Sans MT" panose="020B0502020104020203" pitchFamily="34" charset="0"/>
              </a:rPr>
              <a:t>A few more ideas…</a:t>
            </a:r>
            <a:endParaRPr lang="en-US" sz="2000" dirty="0"/>
          </a:p>
        </p:txBody>
      </p:sp>
      <p:sp>
        <p:nvSpPr>
          <p:cNvPr id="5" name="Rectangle 4">
            <a:extLst>
              <a:ext uri="{FF2B5EF4-FFF2-40B4-BE49-F238E27FC236}">
                <a16:creationId xmlns:a16="http://schemas.microsoft.com/office/drawing/2014/main" id="{355787B7-FDBA-4475-9A67-552B8EFABA69}"/>
              </a:ext>
            </a:extLst>
          </p:cNvPr>
          <p:cNvSpPr/>
          <p:nvPr/>
        </p:nvSpPr>
        <p:spPr>
          <a:xfrm>
            <a:off x="187524" y="1105832"/>
            <a:ext cx="8328514" cy="1646605"/>
          </a:xfrm>
          <a:prstGeom prst="rect">
            <a:avLst/>
          </a:prstGeom>
        </p:spPr>
        <p:txBody>
          <a:bodyPr wrap="square">
            <a:spAutoFit/>
          </a:bodyPr>
          <a:lstStyle/>
          <a:p>
            <a:pPr marL="285750" indent="-285750">
              <a:lnSpc>
                <a:spcPct val="90000"/>
              </a:lnSpc>
              <a:spcAft>
                <a:spcPts val="600"/>
              </a:spcAft>
              <a:buFont typeface="Arial" panose="020B0604020202020204" pitchFamily="34" charset="0"/>
              <a:buChar char="•"/>
            </a:pPr>
            <a:r>
              <a:rPr lang="en-GB" dirty="0">
                <a:latin typeface="Gill Sans MT" panose="020B0502020104020203" pitchFamily="34" charset="0"/>
              </a:rPr>
              <a:t>Be clear about the length of the mentoring relationship and how it will end</a:t>
            </a:r>
          </a:p>
          <a:p>
            <a:pPr marL="285750" indent="-285750">
              <a:lnSpc>
                <a:spcPct val="90000"/>
              </a:lnSpc>
              <a:spcAft>
                <a:spcPts val="600"/>
              </a:spcAft>
              <a:buFont typeface="Arial" panose="020B0604020202020204" pitchFamily="34" charset="0"/>
              <a:buChar char="•"/>
            </a:pPr>
            <a:r>
              <a:rPr lang="en-GB" dirty="0">
                <a:latin typeface="Gill Sans MT" panose="020B0502020104020203" pitchFamily="34" charset="0"/>
              </a:rPr>
              <a:t>Assist your Mentee in setting future goals.</a:t>
            </a:r>
          </a:p>
          <a:p>
            <a:pPr marL="285750" indent="-285750">
              <a:lnSpc>
                <a:spcPct val="90000"/>
              </a:lnSpc>
              <a:spcAft>
                <a:spcPts val="600"/>
              </a:spcAft>
              <a:buFont typeface="Arial" panose="020B0604020202020204" pitchFamily="34" charset="0"/>
              <a:buChar char="•"/>
            </a:pPr>
            <a:r>
              <a:rPr lang="en-GB" dirty="0">
                <a:latin typeface="Gill Sans MT" panose="020B0502020104020203" pitchFamily="34" charset="0"/>
              </a:rPr>
              <a:t>Identify any support or resources that could assist in achieving these goals.</a:t>
            </a:r>
          </a:p>
          <a:p>
            <a:pPr marL="285750" indent="-285750">
              <a:lnSpc>
                <a:spcPct val="90000"/>
              </a:lnSpc>
              <a:spcAft>
                <a:spcPts val="600"/>
              </a:spcAft>
              <a:buFont typeface="Arial" panose="020B0604020202020204" pitchFamily="34" charset="0"/>
              <a:buChar char="•"/>
            </a:pPr>
            <a:r>
              <a:rPr lang="en-GB" dirty="0">
                <a:latin typeface="Gill Sans MT" panose="020B0502020104020203" pitchFamily="34" charset="0"/>
              </a:rPr>
              <a:t>Acknowledge any progress that you have observed with your Mentee.</a:t>
            </a:r>
          </a:p>
          <a:p>
            <a:pPr marL="285750" indent="-285750">
              <a:lnSpc>
                <a:spcPct val="90000"/>
              </a:lnSpc>
              <a:spcAft>
                <a:spcPts val="600"/>
              </a:spcAft>
              <a:buFont typeface="Arial" panose="020B0604020202020204" pitchFamily="34" charset="0"/>
              <a:buChar char="•"/>
            </a:pPr>
            <a:r>
              <a:rPr lang="en-GB" dirty="0">
                <a:latin typeface="Gill Sans MT" panose="020B0502020104020203" pitchFamily="34" charset="0"/>
              </a:rPr>
              <a:t>Encourage your Mentee to continue on this development path (life long learning)</a:t>
            </a:r>
            <a:endParaRPr lang="en-US" dirty="0">
              <a:latin typeface="Gill Sans MT" panose="020B0502020104020203" pitchFamily="34" charset="0"/>
            </a:endParaRPr>
          </a:p>
        </p:txBody>
      </p:sp>
      <p:sp>
        <p:nvSpPr>
          <p:cNvPr id="6" name="Rectangle 5">
            <a:extLst>
              <a:ext uri="{FF2B5EF4-FFF2-40B4-BE49-F238E27FC236}">
                <a16:creationId xmlns:a16="http://schemas.microsoft.com/office/drawing/2014/main" id="{8EFB0FEF-DA39-4296-9EA4-8D74AD76F63D}"/>
              </a:ext>
            </a:extLst>
          </p:cNvPr>
          <p:cNvSpPr/>
          <p:nvPr/>
        </p:nvSpPr>
        <p:spPr>
          <a:xfrm>
            <a:off x="275934" y="2982319"/>
            <a:ext cx="7680442" cy="400110"/>
          </a:xfrm>
          <a:prstGeom prst="rect">
            <a:avLst/>
          </a:prstGeom>
        </p:spPr>
        <p:txBody>
          <a:bodyPr wrap="square">
            <a:spAutoFit/>
          </a:bodyPr>
          <a:lstStyle/>
          <a:p>
            <a:r>
              <a:rPr lang="en-US" altLang="en-US" sz="2000" b="1" dirty="0">
                <a:solidFill>
                  <a:srgbClr val="669900"/>
                </a:solidFill>
                <a:latin typeface="Gill Sans MT" panose="020B0502020104020203" pitchFamily="34" charset="0"/>
              </a:rPr>
              <a:t>Agreeing a contract and setting appropriate boundaries</a:t>
            </a:r>
            <a:endParaRPr lang="en-GB" sz="2000" b="1" dirty="0">
              <a:solidFill>
                <a:srgbClr val="669900"/>
              </a:solidFill>
              <a:latin typeface="Gill Sans MT" panose="020B0502020104020203" pitchFamily="34" charset="0"/>
            </a:endParaRPr>
          </a:p>
        </p:txBody>
      </p:sp>
      <p:sp>
        <p:nvSpPr>
          <p:cNvPr id="11" name="Rectangle 10">
            <a:extLst>
              <a:ext uri="{FF2B5EF4-FFF2-40B4-BE49-F238E27FC236}">
                <a16:creationId xmlns:a16="http://schemas.microsoft.com/office/drawing/2014/main" id="{50E28C16-9253-4501-937E-5C4A920D987F}"/>
              </a:ext>
            </a:extLst>
          </p:cNvPr>
          <p:cNvSpPr/>
          <p:nvPr/>
        </p:nvSpPr>
        <p:spPr>
          <a:xfrm>
            <a:off x="275934" y="3612311"/>
            <a:ext cx="8086020" cy="1754326"/>
          </a:xfrm>
          <a:prstGeom prst="rect">
            <a:avLst/>
          </a:prstGeom>
        </p:spPr>
        <p:txBody>
          <a:bodyPr wrap="square">
            <a:spAutoFit/>
          </a:bodyPr>
          <a:lstStyle/>
          <a:p>
            <a:pPr marL="285750" indent="-285750">
              <a:buFont typeface="Arial" panose="020B0604020202020204" pitchFamily="34" charset="0"/>
              <a:buChar char="•"/>
            </a:pPr>
            <a:r>
              <a:rPr lang="en-GB" altLang="en-US" b="1" kern="0" dirty="0">
                <a:latin typeface="Gill Sans MT" panose="020B0502020104020203" pitchFamily="34" charset="0"/>
              </a:rPr>
              <a:t>Procedural </a:t>
            </a:r>
            <a:r>
              <a:rPr lang="en-GB" altLang="en-US" kern="0" dirty="0">
                <a:latin typeface="Gill Sans MT" panose="020B0502020104020203" pitchFamily="34" charset="0"/>
              </a:rPr>
              <a:t>- what process will we follow in our sessions?</a:t>
            </a:r>
          </a:p>
          <a:p>
            <a:pPr marL="285750" indent="-285750">
              <a:buFont typeface="Arial" panose="020B0604020202020204" pitchFamily="34" charset="0"/>
              <a:buChar char="•"/>
            </a:pPr>
            <a:r>
              <a:rPr lang="en-GB" altLang="en-US" b="1" kern="0" dirty="0">
                <a:latin typeface="Gill Sans MT" panose="020B0502020104020203" pitchFamily="34" charset="0"/>
              </a:rPr>
              <a:t>Psychological</a:t>
            </a:r>
            <a:r>
              <a:rPr lang="en-GB" altLang="en-US" kern="0" dirty="0">
                <a:latin typeface="Gill Sans MT" panose="020B0502020104020203" pitchFamily="34" charset="0"/>
              </a:rPr>
              <a:t> - how will we best work together?</a:t>
            </a:r>
          </a:p>
          <a:p>
            <a:pPr marL="285750" indent="-285750">
              <a:buFont typeface="Arial" panose="020B0604020202020204" pitchFamily="34" charset="0"/>
              <a:buChar char="•"/>
            </a:pPr>
            <a:r>
              <a:rPr lang="en-GB" altLang="en-US" b="1" kern="0" dirty="0">
                <a:latin typeface="Gill Sans MT" panose="020B0502020104020203" pitchFamily="34" charset="0"/>
              </a:rPr>
              <a:t>Privacy</a:t>
            </a:r>
            <a:r>
              <a:rPr lang="en-GB" altLang="en-US" kern="0" dirty="0">
                <a:latin typeface="Gill Sans MT" panose="020B0502020104020203" pitchFamily="34" charset="0"/>
              </a:rPr>
              <a:t> - how will we manage confidentiality?</a:t>
            </a:r>
          </a:p>
          <a:p>
            <a:pPr marL="285750" indent="-285750">
              <a:buFont typeface="Arial" panose="020B0604020202020204" pitchFamily="34" charset="0"/>
              <a:buChar char="•"/>
            </a:pPr>
            <a:r>
              <a:rPr lang="en-GB" altLang="en-US" b="1" kern="0" dirty="0">
                <a:latin typeface="Gill Sans MT" panose="020B0502020104020203" pitchFamily="34" charset="0"/>
              </a:rPr>
              <a:t>Permission</a:t>
            </a:r>
            <a:r>
              <a:rPr lang="en-GB" altLang="en-US" kern="0" dirty="0">
                <a:latin typeface="Gill Sans MT" panose="020B0502020104020203" pitchFamily="34" charset="0"/>
              </a:rPr>
              <a:t>- what do you want me to do/not do?   </a:t>
            </a:r>
          </a:p>
          <a:p>
            <a:pPr marL="285750" indent="-285750">
              <a:buFont typeface="Arial" panose="020B0604020202020204" pitchFamily="34" charset="0"/>
              <a:buChar char="•"/>
            </a:pPr>
            <a:r>
              <a:rPr lang="en-GB" altLang="en-US" b="1" kern="0" dirty="0">
                <a:latin typeface="Gill Sans MT" panose="020B0502020104020203" pitchFamily="34" charset="0"/>
              </a:rPr>
              <a:t>Potency </a:t>
            </a:r>
            <a:r>
              <a:rPr lang="en-GB" altLang="en-US" kern="0" dirty="0">
                <a:latin typeface="Gill Sans MT" panose="020B0502020104020203" pitchFamily="34" charset="0"/>
              </a:rPr>
              <a:t>- how are we going to make this as effective as possible?</a:t>
            </a:r>
          </a:p>
          <a:p>
            <a:pPr marL="285750" indent="-285750">
              <a:buFont typeface="Arial" panose="020B0604020202020204" pitchFamily="34" charset="0"/>
              <a:buChar char="•"/>
            </a:pPr>
            <a:r>
              <a:rPr lang="en-GB" altLang="en-US" b="1" kern="0" dirty="0">
                <a:latin typeface="Gill Sans MT" panose="020B0502020104020203" pitchFamily="34" charset="0"/>
              </a:rPr>
              <a:t>Professionalism </a:t>
            </a:r>
            <a:r>
              <a:rPr lang="en-GB" altLang="en-US" kern="0" dirty="0">
                <a:latin typeface="Gill Sans MT" panose="020B0502020104020203" pitchFamily="34" charset="0"/>
              </a:rPr>
              <a:t>- sticking to agreed dates, times, actions</a:t>
            </a:r>
          </a:p>
        </p:txBody>
      </p:sp>
    </p:spTree>
    <p:custDataLst>
      <p:tags r:id="rId1"/>
    </p:custDataLst>
    <p:extLst>
      <p:ext uri="{BB962C8B-B14F-4D97-AF65-F5344CB8AC3E}">
        <p14:creationId xmlns:p14="http://schemas.microsoft.com/office/powerpoint/2010/main" val="529221694"/>
      </p:ext>
    </p:extLst>
  </p:cSld>
  <p:clrMapOvr>
    <a:masterClrMapping/>
  </p:clrMapOvr>
  <mc:AlternateContent xmlns:mc="http://schemas.openxmlformats.org/markup-compatibility/2006" xmlns:p14="http://schemas.microsoft.com/office/powerpoint/2010/main">
    <mc:Choice Requires="p14">
      <p:transition spd="slow" p14:dur="3400" advTm="5000">
        <p14:reveal/>
      </p:transition>
    </mc:Choice>
    <mc:Fallback xmlns="">
      <p:transition spd="slow" advTm="5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2">
            <a:extLst>
              <a:ext uri="{FF2B5EF4-FFF2-40B4-BE49-F238E27FC236}">
                <a16:creationId xmlns:a16="http://schemas.microsoft.com/office/drawing/2014/main" id="{0ED7D287-2703-4850-9886-96DB60D80028}"/>
              </a:ext>
            </a:extLst>
          </p:cNvPr>
          <p:cNvSpPr>
            <a:spLocks/>
          </p:cNvSpPr>
          <p:nvPr/>
        </p:nvSpPr>
        <p:spPr bwMode="auto">
          <a:xfrm>
            <a:off x="53362" y="4618524"/>
            <a:ext cx="9144000" cy="1576788"/>
          </a:xfrm>
          <a:custGeom>
            <a:avLst/>
            <a:gdLst>
              <a:gd name="T0" fmla="*/ 0 w 9930840"/>
              <a:gd name="T1" fmla="*/ 1091954 h 1091954"/>
              <a:gd name="T2" fmla="*/ 0 w 9930840"/>
              <a:gd name="T3" fmla="*/ 114711 h 1091954"/>
              <a:gd name="T4" fmla="*/ 4538858 w 9930840"/>
              <a:gd name="T5" fmla="*/ 795615 h 1091954"/>
              <a:gd name="T6" fmla="*/ 9930840 w 9930840"/>
              <a:gd name="T7" fmla="*/ 391346 h 1091954"/>
              <a:gd name="T8" fmla="*/ 9930840 w 9930840"/>
              <a:gd name="T9" fmla="*/ 1091954 h 1091954"/>
              <a:gd name="T10" fmla="*/ 0 w 9930840"/>
              <a:gd name="T11" fmla="*/ 1091954 h 1091954"/>
            </a:gdLst>
            <a:ahLst/>
            <a:cxnLst>
              <a:cxn ang="0">
                <a:pos x="T0" y="T1"/>
              </a:cxn>
              <a:cxn ang="0">
                <a:pos x="T2" y="T3"/>
              </a:cxn>
              <a:cxn ang="0">
                <a:pos x="T4" y="T5"/>
              </a:cxn>
              <a:cxn ang="0">
                <a:pos x="T6" y="T7"/>
              </a:cxn>
              <a:cxn ang="0">
                <a:pos x="T8" y="T9"/>
              </a:cxn>
              <a:cxn ang="0">
                <a:pos x="T10" y="T11"/>
              </a:cxn>
            </a:cxnLst>
            <a:rect l="0" t="0" r="r" b="b"/>
            <a:pathLst>
              <a:path w="9930840" h="1091954">
                <a:moveTo>
                  <a:pt x="0" y="1091954"/>
                </a:moveTo>
                <a:cubicBezTo>
                  <a:pt x="0" y="114711"/>
                  <a:pt x="0" y="114711"/>
                  <a:pt x="0" y="114711"/>
                </a:cubicBezTo>
                <a:cubicBezTo>
                  <a:pt x="843790" y="0"/>
                  <a:pt x="2883718" y="749509"/>
                  <a:pt x="4538858" y="795615"/>
                </a:cubicBezTo>
                <a:cubicBezTo>
                  <a:pt x="6193998" y="841721"/>
                  <a:pt x="9032176" y="341956"/>
                  <a:pt x="9930840" y="391346"/>
                </a:cubicBezTo>
                <a:cubicBezTo>
                  <a:pt x="9930840" y="1091954"/>
                  <a:pt x="9930840" y="1091954"/>
                  <a:pt x="9930840" y="1091954"/>
                </a:cubicBezTo>
                <a:lnTo>
                  <a:pt x="0" y="1091954"/>
                </a:lnTo>
                <a:close/>
              </a:path>
            </a:pathLst>
          </a:custGeom>
          <a:solidFill>
            <a:srgbClr val="CCDC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8" name="Freeform 3">
            <a:extLst>
              <a:ext uri="{FF2B5EF4-FFF2-40B4-BE49-F238E27FC236}">
                <a16:creationId xmlns:a16="http://schemas.microsoft.com/office/drawing/2014/main" id="{C500FB8D-4B62-4DBD-97B8-8620ADE53B0F}"/>
              </a:ext>
            </a:extLst>
          </p:cNvPr>
          <p:cNvSpPr>
            <a:spLocks/>
          </p:cNvSpPr>
          <p:nvPr/>
        </p:nvSpPr>
        <p:spPr bwMode="auto">
          <a:xfrm>
            <a:off x="-926" y="5157192"/>
            <a:ext cx="9144925" cy="1700808"/>
          </a:xfrm>
          <a:custGeom>
            <a:avLst/>
            <a:gdLst>
              <a:gd name="T0" fmla="*/ 0 w 9930840"/>
              <a:gd name="T1" fmla="*/ 1657036 h 1657036"/>
              <a:gd name="T2" fmla="*/ 0 w 9930840"/>
              <a:gd name="T3" fmla="*/ 179247 h 1657036"/>
              <a:gd name="T4" fmla="*/ 4751801 w 9930840"/>
              <a:gd name="T5" fmla="*/ 1133059 h 1657036"/>
              <a:gd name="T6" fmla="*/ 9930840 w 9930840"/>
              <a:gd name="T7" fmla="*/ 597575 h 1657036"/>
              <a:gd name="T8" fmla="*/ 9930840 w 9930840"/>
              <a:gd name="T9" fmla="*/ 1657036 h 1657036"/>
              <a:gd name="T10" fmla="*/ 0 w 9930840"/>
              <a:gd name="T11" fmla="*/ 1657036 h 1657036"/>
              <a:gd name="connsiteX0" fmla="*/ 0 w 9930840"/>
              <a:gd name="connsiteY0" fmla="*/ 1496716 h 1496716"/>
              <a:gd name="connsiteX1" fmla="*/ 0 w 9930840"/>
              <a:gd name="connsiteY1" fmla="*/ 18927 h 1496716"/>
              <a:gd name="connsiteX2" fmla="*/ 4751801 w 9930840"/>
              <a:gd name="connsiteY2" fmla="*/ 972739 h 1496716"/>
              <a:gd name="connsiteX3" fmla="*/ 9930840 w 9930840"/>
              <a:gd name="connsiteY3" fmla="*/ 437255 h 1496716"/>
              <a:gd name="connsiteX4" fmla="*/ 9930840 w 9930840"/>
              <a:gd name="connsiteY4" fmla="*/ 1496716 h 1496716"/>
              <a:gd name="connsiteX5" fmla="*/ 0 w 9930840"/>
              <a:gd name="connsiteY5" fmla="*/ 1496716 h 1496716"/>
              <a:gd name="connsiteX0" fmla="*/ 0 w 9930840"/>
              <a:gd name="connsiteY0" fmla="*/ 1377129 h 1377129"/>
              <a:gd name="connsiteX1" fmla="*/ 10454 w 9930840"/>
              <a:gd name="connsiteY1" fmla="*/ 22256 h 1377129"/>
              <a:gd name="connsiteX2" fmla="*/ 4751801 w 9930840"/>
              <a:gd name="connsiteY2" fmla="*/ 853152 h 1377129"/>
              <a:gd name="connsiteX3" fmla="*/ 9930840 w 9930840"/>
              <a:gd name="connsiteY3" fmla="*/ 317668 h 1377129"/>
              <a:gd name="connsiteX4" fmla="*/ 9930840 w 9930840"/>
              <a:gd name="connsiteY4" fmla="*/ 1377129 h 1377129"/>
              <a:gd name="connsiteX5" fmla="*/ 0 w 9930840"/>
              <a:gd name="connsiteY5" fmla="*/ 1377129 h 1377129"/>
              <a:gd name="connsiteX0" fmla="*/ 1005 w 9931845"/>
              <a:gd name="connsiteY0" fmla="*/ 1320327 h 1320327"/>
              <a:gd name="connsiteX1" fmla="*/ 1006 w 9931845"/>
              <a:gd name="connsiteY1" fmla="*/ 23297 h 1320327"/>
              <a:gd name="connsiteX2" fmla="*/ 4752806 w 9931845"/>
              <a:gd name="connsiteY2" fmla="*/ 796350 h 1320327"/>
              <a:gd name="connsiteX3" fmla="*/ 9931845 w 9931845"/>
              <a:gd name="connsiteY3" fmla="*/ 260866 h 1320327"/>
              <a:gd name="connsiteX4" fmla="*/ 9931845 w 9931845"/>
              <a:gd name="connsiteY4" fmla="*/ 1320327 h 1320327"/>
              <a:gd name="connsiteX5" fmla="*/ 1005 w 9931845"/>
              <a:gd name="connsiteY5" fmla="*/ 1320327 h 1320327"/>
              <a:gd name="connsiteX0" fmla="*/ 1005 w 9931845"/>
              <a:gd name="connsiteY0" fmla="*/ 1320537 h 1320537"/>
              <a:gd name="connsiteX1" fmla="*/ 1006 w 9931845"/>
              <a:gd name="connsiteY1" fmla="*/ 23507 h 1320537"/>
              <a:gd name="connsiteX2" fmla="*/ 4752806 w 9931845"/>
              <a:gd name="connsiteY2" fmla="*/ 796560 h 1320537"/>
              <a:gd name="connsiteX3" fmla="*/ 9921392 w 9931845"/>
              <a:gd name="connsiteY3" fmla="*/ 318918 h 1320537"/>
              <a:gd name="connsiteX4" fmla="*/ 9931845 w 9931845"/>
              <a:gd name="connsiteY4" fmla="*/ 1320537 h 1320537"/>
              <a:gd name="connsiteX5" fmla="*/ 1005 w 9931845"/>
              <a:gd name="connsiteY5" fmla="*/ 1320537 h 132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31845" h="1320537">
                <a:moveTo>
                  <a:pt x="1005" y="1320537"/>
                </a:moveTo>
                <a:cubicBezTo>
                  <a:pt x="4490" y="868913"/>
                  <a:pt x="-2479" y="475131"/>
                  <a:pt x="1006" y="23507"/>
                </a:cubicBezTo>
                <a:cubicBezTo>
                  <a:pt x="715373" y="-155740"/>
                  <a:pt x="3099408" y="747325"/>
                  <a:pt x="4752806" y="796560"/>
                </a:cubicBezTo>
                <a:cubicBezTo>
                  <a:pt x="6406204" y="845795"/>
                  <a:pt x="9058219" y="231589"/>
                  <a:pt x="9921392" y="318918"/>
                </a:cubicBezTo>
                <a:lnTo>
                  <a:pt x="9931845" y="1320537"/>
                </a:lnTo>
                <a:lnTo>
                  <a:pt x="1005" y="1320537"/>
                </a:lnTo>
                <a:close/>
              </a:path>
            </a:pathLst>
          </a:custGeom>
          <a:solidFill>
            <a:srgbClr val="97D7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10" name="Freeform 4">
            <a:extLst>
              <a:ext uri="{FF2B5EF4-FFF2-40B4-BE49-F238E27FC236}">
                <a16:creationId xmlns:a16="http://schemas.microsoft.com/office/drawing/2014/main" id="{4BDA077B-E48B-4E7E-AC6B-87E5939B0097}"/>
              </a:ext>
            </a:extLst>
          </p:cNvPr>
          <p:cNvSpPr>
            <a:spLocks/>
          </p:cNvSpPr>
          <p:nvPr/>
        </p:nvSpPr>
        <p:spPr bwMode="auto">
          <a:xfrm>
            <a:off x="-926" y="5661248"/>
            <a:ext cx="9144000" cy="1196752"/>
          </a:xfrm>
          <a:custGeom>
            <a:avLst/>
            <a:gdLst>
              <a:gd name="T0" fmla="*/ 0 w 9930840"/>
              <a:gd name="T1" fmla="*/ 1642185 h 1642185"/>
              <a:gd name="T2" fmla="*/ 0 w 9930840"/>
              <a:gd name="T3" fmla="*/ 177093 h 1642185"/>
              <a:gd name="T4" fmla="*/ 4664118 w 9930840"/>
              <a:gd name="T5" fmla="*/ 1034884 h 1642185"/>
              <a:gd name="T6" fmla="*/ 9930840 w 9930840"/>
              <a:gd name="T7" fmla="*/ 591827 h 1642185"/>
              <a:gd name="T8" fmla="*/ 9930840 w 9930840"/>
              <a:gd name="T9" fmla="*/ 1642185 h 1642185"/>
              <a:gd name="T10" fmla="*/ 0 w 9930840"/>
              <a:gd name="T11" fmla="*/ 1642185 h 1642185"/>
            </a:gdLst>
            <a:ahLst/>
            <a:cxnLst>
              <a:cxn ang="0">
                <a:pos x="T0" y="T1"/>
              </a:cxn>
              <a:cxn ang="0">
                <a:pos x="T2" y="T3"/>
              </a:cxn>
              <a:cxn ang="0">
                <a:pos x="T4" y="T5"/>
              </a:cxn>
              <a:cxn ang="0">
                <a:pos x="T6" y="T7"/>
              </a:cxn>
              <a:cxn ang="0">
                <a:pos x="T8" y="T9"/>
              </a:cxn>
              <a:cxn ang="0">
                <a:pos x="T10" y="T11"/>
              </a:cxn>
            </a:cxnLst>
            <a:rect l="0" t="0" r="r" b="b"/>
            <a:pathLst>
              <a:path w="9930840" h="1642185">
                <a:moveTo>
                  <a:pt x="0" y="1642185"/>
                </a:moveTo>
                <a:cubicBezTo>
                  <a:pt x="0" y="177093"/>
                  <a:pt x="0" y="177093"/>
                  <a:pt x="0" y="177093"/>
                </a:cubicBezTo>
                <a:cubicBezTo>
                  <a:pt x="726492" y="0"/>
                  <a:pt x="3008978" y="965762"/>
                  <a:pt x="4664118" y="1034884"/>
                </a:cubicBezTo>
                <a:cubicBezTo>
                  <a:pt x="6319258" y="1104006"/>
                  <a:pt x="9053053" y="490610"/>
                  <a:pt x="9930840" y="591827"/>
                </a:cubicBezTo>
                <a:cubicBezTo>
                  <a:pt x="9930840" y="1642185"/>
                  <a:pt x="9930840" y="1642185"/>
                  <a:pt x="9930840" y="1642185"/>
                </a:cubicBezTo>
                <a:lnTo>
                  <a:pt x="0" y="1642185"/>
                </a:lnTo>
                <a:close/>
              </a:path>
            </a:pathLst>
          </a:custGeom>
          <a:solidFill>
            <a:srgbClr val="00A499">
              <a:alpha val="80000"/>
            </a:srgbClr>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dirty="0">
              <a:latin typeface="Gill Sans MT" panose="020B0502020104020203" pitchFamily="34" charset="0"/>
            </a:endParaRPr>
          </a:p>
        </p:txBody>
      </p:sp>
      <p:sp>
        <p:nvSpPr>
          <p:cNvPr id="2" name="Title 1">
            <a:extLst>
              <a:ext uri="{FF2B5EF4-FFF2-40B4-BE49-F238E27FC236}">
                <a16:creationId xmlns:a16="http://schemas.microsoft.com/office/drawing/2014/main" id="{F9AA024D-4CE2-43CA-94CC-5B0E631019B0}"/>
              </a:ext>
            </a:extLst>
          </p:cNvPr>
          <p:cNvSpPr>
            <a:spLocks noGrp="1"/>
          </p:cNvSpPr>
          <p:nvPr>
            <p:ph type="ctrTitle"/>
          </p:nvPr>
        </p:nvSpPr>
        <p:spPr>
          <a:xfrm>
            <a:off x="251520" y="836712"/>
            <a:ext cx="8496944" cy="648072"/>
          </a:xfrm>
        </p:spPr>
        <p:txBody>
          <a:bodyPr>
            <a:normAutofit fontScale="90000"/>
          </a:bodyPr>
          <a:lstStyle/>
          <a:p>
            <a:r>
              <a:rPr lang="en-GB" altLang="en-US" sz="3100" b="1" dirty="0">
                <a:solidFill>
                  <a:srgbClr val="669900"/>
                </a:solidFill>
                <a:ea typeface="ＭＳ Ｐゴシック" panose="020B0600070205080204" pitchFamily="34" charset="-128"/>
              </a:rPr>
              <a:t>A useful structure to conduct high quality conversations</a:t>
            </a:r>
            <a:br>
              <a:rPr lang="en-GB" altLang="en-US" sz="4800" b="1" dirty="0">
                <a:solidFill>
                  <a:srgbClr val="669900"/>
                </a:solidFill>
                <a:ea typeface="ＭＳ Ｐゴシック" panose="020B0600070205080204" pitchFamily="34" charset="-128"/>
              </a:rPr>
            </a:br>
            <a:endParaRPr lang="en-GB" sz="3100" dirty="0">
              <a:solidFill>
                <a:schemeClr val="tx1">
                  <a:lumMod val="65000"/>
                  <a:lumOff val="35000"/>
                </a:schemeClr>
              </a:solidFill>
              <a:latin typeface="Gill Sans MT" panose="020B0502020104020203" pitchFamily="34" charset="0"/>
            </a:endParaRPr>
          </a:p>
        </p:txBody>
      </p:sp>
      <p:pic>
        <p:nvPicPr>
          <p:cNvPr id="6" name="Picture 6" descr="X:\Literature Centre\Graphics\Photos\Goal.jpg">
            <a:extLst>
              <a:ext uri="{FF2B5EF4-FFF2-40B4-BE49-F238E27FC236}">
                <a16:creationId xmlns:a16="http://schemas.microsoft.com/office/drawing/2014/main" id="{C338E350-D71C-4172-AD72-DE4FCCA003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39879" y="1484784"/>
            <a:ext cx="1560512"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X:\Literature Centre\Graphics\Photos\Lightbulb.JPG">
            <a:extLst>
              <a:ext uri="{FF2B5EF4-FFF2-40B4-BE49-F238E27FC236}">
                <a16:creationId xmlns:a16="http://schemas.microsoft.com/office/drawing/2014/main" id="{FA7ABB93-58B0-435F-BDC4-42507DD4D14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57414" y="3322993"/>
            <a:ext cx="1074737" cy="143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7" descr="_40012508_knew270">
            <a:extLst>
              <a:ext uri="{FF2B5EF4-FFF2-40B4-BE49-F238E27FC236}">
                <a16:creationId xmlns:a16="http://schemas.microsoft.com/office/drawing/2014/main" id="{3DAA3EDF-379E-4B40-BA3D-F772E5B338F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53915" y="3932724"/>
            <a:ext cx="1017588" cy="1371600"/>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pic>
        <p:nvPicPr>
          <p:cNvPr id="12" name="Picture 10" descr="C:\Documents and Settings\jkemp\Desktop\Pin in map.jpg">
            <a:extLst>
              <a:ext uri="{FF2B5EF4-FFF2-40B4-BE49-F238E27FC236}">
                <a16:creationId xmlns:a16="http://schemas.microsoft.com/office/drawing/2014/main" id="{533DF5D0-94CD-439E-9CCA-D1D77CC73F0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4184" y="2349421"/>
            <a:ext cx="1797050" cy="1239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65F6F01B-C7A0-4D23-9AAA-19D0492925C8}"/>
              </a:ext>
            </a:extLst>
          </p:cNvPr>
          <p:cNvSpPr/>
          <p:nvPr/>
        </p:nvSpPr>
        <p:spPr>
          <a:xfrm>
            <a:off x="2698777" y="1704622"/>
            <a:ext cx="3853171" cy="369332"/>
          </a:xfrm>
          <a:prstGeom prst="rect">
            <a:avLst/>
          </a:prstGeom>
        </p:spPr>
        <p:txBody>
          <a:bodyPr wrap="none">
            <a:spAutoFit/>
          </a:bodyPr>
          <a:lstStyle/>
          <a:p>
            <a:pPr>
              <a:spcBef>
                <a:spcPct val="0"/>
              </a:spcBef>
            </a:pPr>
            <a:r>
              <a:rPr lang="en-US" altLang="en-US" b="1" i="1" dirty="0">
                <a:ea typeface="ＭＳ Ｐゴシック" panose="020B0600070205080204" pitchFamily="34" charset="-128"/>
              </a:rPr>
              <a:t>Goal</a:t>
            </a:r>
            <a:r>
              <a:rPr lang="en-US" altLang="en-US" i="1" dirty="0">
                <a:solidFill>
                  <a:srgbClr val="00B9BE"/>
                </a:solidFill>
                <a:ea typeface="ＭＳ Ｐゴシック" panose="020B0600070205080204" pitchFamily="34" charset="-128"/>
              </a:rPr>
              <a:t> </a:t>
            </a:r>
            <a:r>
              <a:rPr lang="en-US" altLang="en-US" i="1" dirty="0">
                <a:ea typeface="ＭＳ Ｐゴシック" panose="020B0600070205080204" pitchFamily="34" charset="-128"/>
              </a:rPr>
              <a:t>– </a:t>
            </a:r>
            <a:r>
              <a:rPr lang="en-US" altLang="en-US" dirty="0">
                <a:solidFill>
                  <a:srgbClr val="000000"/>
                </a:solidFill>
                <a:ea typeface="ＭＳ Ｐゴシック" panose="020B0600070205080204" pitchFamily="34" charset="-128"/>
              </a:rPr>
              <a:t>what would you like to achieve?</a:t>
            </a:r>
          </a:p>
        </p:txBody>
      </p:sp>
      <p:sp>
        <p:nvSpPr>
          <p:cNvPr id="4" name="Rectangle 3">
            <a:extLst>
              <a:ext uri="{FF2B5EF4-FFF2-40B4-BE49-F238E27FC236}">
                <a16:creationId xmlns:a16="http://schemas.microsoft.com/office/drawing/2014/main" id="{BD8B4B08-7C75-441D-9D4D-7549D77CA605}"/>
              </a:ext>
            </a:extLst>
          </p:cNvPr>
          <p:cNvSpPr/>
          <p:nvPr/>
        </p:nvSpPr>
        <p:spPr>
          <a:xfrm>
            <a:off x="2361234" y="2650997"/>
            <a:ext cx="2981714" cy="369332"/>
          </a:xfrm>
          <a:prstGeom prst="rect">
            <a:avLst/>
          </a:prstGeom>
        </p:spPr>
        <p:txBody>
          <a:bodyPr wrap="none">
            <a:spAutoFit/>
          </a:bodyPr>
          <a:lstStyle/>
          <a:p>
            <a:pPr>
              <a:spcBef>
                <a:spcPct val="0"/>
              </a:spcBef>
            </a:pPr>
            <a:r>
              <a:rPr lang="en-US" altLang="en-US" b="1" i="1" dirty="0"/>
              <a:t>Reality</a:t>
            </a:r>
            <a:r>
              <a:rPr lang="en-US" altLang="en-US" sz="1600" dirty="0"/>
              <a:t> </a:t>
            </a:r>
            <a:r>
              <a:rPr lang="en-US" altLang="en-US" dirty="0"/>
              <a:t>-</a:t>
            </a:r>
            <a:r>
              <a:rPr lang="en-US" altLang="en-US" sz="1600" dirty="0"/>
              <a:t> </a:t>
            </a:r>
            <a:r>
              <a:rPr lang="en-US" altLang="en-US" dirty="0">
                <a:solidFill>
                  <a:srgbClr val="000000"/>
                </a:solidFill>
                <a:ea typeface="ＭＳ Ｐゴシック" panose="020B0600070205080204" pitchFamily="34" charset="-128"/>
              </a:rPr>
              <a:t>where are you now? </a:t>
            </a:r>
          </a:p>
        </p:txBody>
      </p:sp>
      <p:sp>
        <p:nvSpPr>
          <p:cNvPr id="5" name="Rectangle 4">
            <a:extLst>
              <a:ext uri="{FF2B5EF4-FFF2-40B4-BE49-F238E27FC236}">
                <a16:creationId xmlns:a16="http://schemas.microsoft.com/office/drawing/2014/main" id="{D4931495-26AE-429A-A7D9-EF19CBD1E69F}"/>
              </a:ext>
            </a:extLst>
          </p:cNvPr>
          <p:cNvSpPr/>
          <p:nvPr/>
        </p:nvSpPr>
        <p:spPr>
          <a:xfrm>
            <a:off x="3804747" y="3687838"/>
            <a:ext cx="3046410" cy="369332"/>
          </a:xfrm>
          <a:prstGeom prst="rect">
            <a:avLst/>
          </a:prstGeom>
        </p:spPr>
        <p:txBody>
          <a:bodyPr wrap="none">
            <a:spAutoFit/>
          </a:bodyPr>
          <a:lstStyle/>
          <a:p>
            <a:pPr algn="r">
              <a:spcBef>
                <a:spcPct val="0"/>
              </a:spcBef>
            </a:pPr>
            <a:r>
              <a:rPr lang="en-US" altLang="en-US" b="1" i="1" dirty="0"/>
              <a:t>Options</a:t>
            </a:r>
            <a:r>
              <a:rPr lang="en-US" altLang="en-US" dirty="0"/>
              <a:t> – what could you do? </a:t>
            </a:r>
            <a:endParaRPr lang="en-US" altLang="en-US" i="1" dirty="0">
              <a:ea typeface="ＭＳ Ｐゴシック" panose="020B0600070205080204" pitchFamily="34" charset="-128"/>
            </a:endParaRPr>
          </a:p>
        </p:txBody>
      </p:sp>
      <p:sp>
        <p:nvSpPr>
          <p:cNvPr id="13" name="Rectangle 12">
            <a:extLst>
              <a:ext uri="{FF2B5EF4-FFF2-40B4-BE49-F238E27FC236}">
                <a16:creationId xmlns:a16="http://schemas.microsoft.com/office/drawing/2014/main" id="{64434051-8271-47D0-8D52-66409D4A2922}"/>
              </a:ext>
            </a:extLst>
          </p:cNvPr>
          <p:cNvSpPr/>
          <p:nvPr/>
        </p:nvSpPr>
        <p:spPr>
          <a:xfrm>
            <a:off x="2035135" y="4548173"/>
            <a:ext cx="3157275" cy="369332"/>
          </a:xfrm>
          <a:prstGeom prst="rect">
            <a:avLst/>
          </a:prstGeom>
        </p:spPr>
        <p:txBody>
          <a:bodyPr wrap="none">
            <a:spAutoFit/>
          </a:bodyPr>
          <a:lstStyle/>
          <a:p>
            <a:pPr>
              <a:spcBef>
                <a:spcPct val="0"/>
              </a:spcBef>
            </a:pPr>
            <a:r>
              <a:rPr lang="en-US" altLang="en-US" b="1" i="1" dirty="0">
                <a:ea typeface="ＭＳ Ｐゴシック" panose="020B0600070205080204" pitchFamily="34" charset="-128"/>
              </a:rPr>
              <a:t>Will</a:t>
            </a:r>
            <a:r>
              <a:rPr lang="en-US" altLang="en-US" i="1" dirty="0">
                <a:solidFill>
                  <a:srgbClr val="00B9BE"/>
                </a:solidFill>
                <a:ea typeface="ＭＳ Ｐゴシック" panose="020B0600070205080204" pitchFamily="34" charset="-128"/>
              </a:rPr>
              <a:t> </a:t>
            </a:r>
            <a:r>
              <a:rPr lang="en-US" altLang="en-US" i="1" dirty="0">
                <a:ea typeface="ＭＳ Ｐゴシック" panose="020B0600070205080204" pitchFamily="34" charset="-128"/>
              </a:rPr>
              <a:t>– </a:t>
            </a:r>
            <a:r>
              <a:rPr lang="en-US" altLang="en-US" dirty="0">
                <a:solidFill>
                  <a:srgbClr val="000000"/>
                </a:solidFill>
                <a:ea typeface="ＭＳ Ｐゴシック" panose="020B0600070205080204" pitchFamily="34" charset="-128"/>
              </a:rPr>
              <a:t>what will you commit to?</a:t>
            </a:r>
            <a:endParaRPr lang="en-US" altLang="en-US" i="1" dirty="0">
              <a:solidFill>
                <a:srgbClr val="00B9BE"/>
              </a:solidFill>
              <a:ea typeface="ＭＳ Ｐゴシック" panose="020B0600070205080204" pitchFamily="34" charset="-128"/>
            </a:endParaRPr>
          </a:p>
        </p:txBody>
      </p:sp>
    </p:spTree>
    <p:custDataLst>
      <p:tags r:id="rId1"/>
    </p:custDataLst>
    <p:extLst>
      <p:ext uri="{BB962C8B-B14F-4D97-AF65-F5344CB8AC3E}">
        <p14:creationId xmlns:p14="http://schemas.microsoft.com/office/powerpoint/2010/main" val="2658297860"/>
      </p:ext>
    </p:extLst>
  </p:cSld>
  <p:clrMapOvr>
    <a:masterClrMapping/>
  </p:clrMapOvr>
  <mc:AlternateContent xmlns:mc="http://schemas.openxmlformats.org/markup-compatibility/2006" xmlns:p14="http://schemas.microsoft.com/office/powerpoint/2010/main">
    <mc:Choice Requires="p14">
      <p:transition spd="slow" p14:dur="3400" advTm="5000">
        <p14:reveal/>
      </p:transition>
    </mc:Choice>
    <mc:Fallback xmlns="">
      <p:transition spd="slow" advTm="5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2">
            <a:extLst>
              <a:ext uri="{FF2B5EF4-FFF2-40B4-BE49-F238E27FC236}">
                <a16:creationId xmlns:a16="http://schemas.microsoft.com/office/drawing/2014/main" id="{0ED7D287-2703-4850-9886-96DB60D80028}"/>
              </a:ext>
            </a:extLst>
          </p:cNvPr>
          <p:cNvSpPr>
            <a:spLocks/>
          </p:cNvSpPr>
          <p:nvPr/>
        </p:nvSpPr>
        <p:spPr bwMode="auto">
          <a:xfrm>
            <a:off x="-2" y="4653136"/>
            <a:ext cx="9144000" cy="1576788"/>
          </a:xfrm>
          <a:custGeom>
            <a:avLst/>
            <a:gdLst>
              <a:gd name="T0" fmla="*/ 0 w 9930840"/>
              <a:gd name="T1" fmla="*/ 1091954 h 1091954"/>
              <a:gd name="T2" fmla="*/ 0 w 9930840"/>
              <a:gd name="T3" fmla="*/ 114711 h 1091954"/>
              <a:gd name="T4" fmla="*/ 4538858 w 9930840"/>
              <a:gd name="T5" fmla="*/ 795615 h 1091954"/>
              <a:gd name="T6" fmla="*/ 9930840 w 9930840"/>
              <a:gd name="T7" fmla="*/ 391346 h 1091954"/>
              <a:gd name="T8" fmla="*/ 9930840 w 9930840"/>
              <a:gd name="T9" fmla="*/ 1091954 h 1091954"/>
              <a:gd name="T10" fmla="*/ 0 w 9930840"/>
              <a:gd name="T11" fmla="*/ 1091954 h 1091954"/>
            </a:gdLst>
            <a:ahLst/>
            <a:cxnLst>
              <a:cxn ang="0">
                <a:pos x="T0" y="T1"/>
              </a:cxn>
              <a:cxn ang="0">
                <a:pos x="T2" y="T3"/>
              </a:cxn>
              <a:cxn ang="0">
                <a:pos x="T4" y="T5"/>
              </a:cxn>
              <a:cxn ang="0">
                <a:pos x="T6" y="T7"/>
              </a:cxn>
              <a:cxn ang="0">
                <a:pos x="T8" y="T9"/>
              </a:cxn>
              <a:cxn ang="0">
                <a:pos x="T10" y="T11"/>
              </a:cxn>
            </a:cxnLst>
            <a:rect l="0" t="0" r="r" b="b"/>
            <a:pathLst>
              <a:path w="9930840" h="1091954">
                <a:moveTo>
                  <a:pt x="0" y="1091954"/>
                </a:moveTo>
                <a:cubicBezTo>
                  <a:pt x="0" y="114711"/>
                  <a:pt x="0" y="114711"/>
                  <a:pt x="0" y="114711"/>
                </a:cubicBezTo>
                <a:cubicBezTo>
                  <a:pt x="843790" y="0"/>
                  <a:pt x="2883718" y="749509"/>
                  <a:pt x="4538858" y="795615"/>
                </a:cubicBezTo>
                <a:cubicBezTo>
                  <a:pt x="6193998" y="841721"/>
                  <a:pt x="9032176" y="341956"/>
                  <a:pt x="9930840" y="391346"/>
                </a:cubicBezTo>
                <a:cubicBezTo>
                  <a:pt x="9930840" y="1091954"/>
                  <a:pt x="9930840" y="1091954"/>
                  <a:pt x="9930840" y="1091954"/>
                </a:cubicBezTo>
                <a:lnTo>
                  <a:pt x="0" y="1091954"/>
                </a:lnTo>
                <a:close/>
              </a:path>
            </a:pathLst>
          </a:custGeom>
          <a:solidFill>
            <a:srgbClr val="CCDC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8" name="Freeform 3">
            <a:extLst>
              <a:ext uri="{FF2B5EF4-FFF2-40B4-BE49-F238E27FC236}">
                <a16:creationId xmlns:a16="http://schemas.microsoft.com/office/drawing/2014/main" id="{C500FB8D-4B62-4DBD-97B8-8620ADE53B0F}"/>
              </a:ext>
            </a:extLst>
          </p:cNvPr>
          <p:cNvSpPr>
            <a:spLocks/>
          </p:cNvSpPr>
          <p:nvPr/>
        </p:nvSpPr>
        <p:spPr bwMode="auto">
          <a:xfrm>
            <a:off x="-926" y="5157192"/>
            <a:ext cx="9144925" cy="1700808"/>
          </a:xfrm>
          <a:custGeom>
            <a:avLst/>
            <a:gdLst>
              <a:gd name="T0" fmla="*/ 0 w 9930840"/>
              <a:gd name="T1" fmla="*/ 1657036 h 1657036"/>
              <a:gd name="T2" fmla="*/ 0 w 9930840"/>
              <a:gd name="T3" fmla="*/ 179247 h 1657036"/>
              <a:gd name="T4" fmla="*/ 4751801 w 9930840"/>
              <a:gd name="T5" fmla="*/ 1133059 h 1657036"/>
              <a:gd name="T6" fmla="*/ 9930840 w 9930840"/>
              <a:gd name="T7" fmla="*/ 597575 h 1657036"/>
              <a:gd name="T8" fmla="*/ 9930840 w 9930840"/>
              <a:gd name="T9" fmla="*/ 1657036 h 1657036"/>
              <a:gd name="T10" fmla="*/ 0 w 9930840"/>
              <a:gd name="T11" fmla="*/ 1657036 h 1657036"/>
              <a:gd name="connsiteX0" fmla="*/ 0 w 9930840"/>
              <a:gd name="connsiteY0" fmla="*/ 1496716 h 1496716"/>
              <a:gd name="connsiteX1" fmla="*/ 0 w 9930840"/>
              <a:gd name="connsiteY1" fmla="*/ 18927 h 1496716"/>
              <a:gd name="connsiteX2" fmla="*/ 4751801 w 9930840"/>
              <a:gd name="connsiteY2" fmla="*/ 972739 h 1496716"/>
              <a:gd name="connsiteX3" fmla="*/ 9930840 w 9930840"/>
              <a:gd name="connsiteY3" fmla="*/ 437255 h 1496716"/>
              <a:gd name="connsiteX4" fmla="*/ 9930840 w 9930840"/>
              <a:gd name="connsiteY4" fmla="*/ 1496716 h 1496716"/>
              <a:gd name="connsiteX5" fmla="*/ 0 w 9930840"/>
              <a:gd name="connsiteY5" fmla="*/ 1496716 h 1496716"/>
              <a:gd name="connsiteX0" fmla="*/ 0 w 9930840"/>
              <a:gd name="connsiteY0" fmla="*/ 1377129 h 1377129"/>
              <a:gd name="connsiteX1" fmla="*/ 10454 w 9930840"/>
              <a:gd name="connsiteY1" fmla="*/ 22256 h 1377129"/>
              <a:gd name="connsiteX2" fmla="*/ 4751801 w 9930840"/>
              <a:gd name="connsiteY2" fmla="*/ 853152 h 1377129"/>
              <a:gd name="connsiteX3" fmla="*/ 9930840 w 9930840"/>
              <a:gd name="connsiteY3" fmla="*/ 317668 h 1377129"/>
              <a:gd name="connsiteX4" fmla="*/ 9930840 w 9930840"/>
              <a:gd name="connsiteY4" fmla="*/ 1377129 h 1377129"/>
              <a:gd name="connsiteX5" fmla="*/ 0 w 9930840"/>
              <a:gd name="connsiteY5" fmla="*/ 1377129 h 1377129"/>
              <a:gd name="connsiteX0" fmla="*/ 1005 w 9931845"/>
              <a:gd name="connsiteY0" fmla="*/ 1320327 h 1320327"/>
              <a:gd name="connsiteX1" fmla="*/ 1006 w 9931845"/>
              <a:gd name="connsiteY1" fmla="*/ 23297 h 1320327"/>
              <a:gd name="connsiteX2" fmla="*/ 4752806 w 9931845"/>
              <a:gd name="connsiteY2" fmla="*/ 796350 h 1320327"/>
              <a:gd name="connsiteX3" fmla="*/ 9931845 w 9931845"/>
              <a:gd name="connsiteY3" fmla="*/ 260866 h 1320327"/>
              <a:gd name="connsiteX4" fmla="*/ 9931845 w 9931845"/>
              <a:gd name="connsiteY4" fmla="*/ 1320327 h 1320327"/>
              <a:gd name="connsiteX5" fmla="*/ 1005 w 9931845"/>
              <a:gd name="connsiteY5" fmla="*/ 1320327 h 1320327"/>
              <a:gd name="connsiteX0" fmla="*/ 1005 w 9931845"/>
              <a:gd name="connsiteY0" fmla="*/ 1320537 h 1320537"/>
              <a:gd name="connsiteX1" fmla="*/ 1006 w 9931845"/>
              <a:gd name="connsiteY1" fmla="*/ 23507 h 1320537"/>
              <a:gd name="connsiteX2" fmla="*/ 4752806 w 9931845"/>
              <a:gd name="connsiteY2" fmla="*/ 796560 h 1320537"/>
              <a:gd name="connsiteX3" fmla="*/ 9921392 w 9931845"/>
              <a:gd name="connsiteY3" fmla="*/ 318918 h 1320537"/>
              <a:gd name="connsiteX4" fmla="*/ 9931845 w 9931845"/>
              <a:gd name="connsiteY4" fmla="*/ 1320537 h 1320537"/>
              <a:gd name="connsiteX5" fmla="*/ 1005 w 9931845"/>
              <a:gd name="connsiteY5" fmla="*/ 1320537 h 132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31845" h="1320537">
                <a:moveTo>
                  <a:pt x="1005" y="1320537"/>
                </a:moveTo>
                <a:cubicBezTo>
                  <a:pt x="4490" y="868913"/>
                  <a:pt x="-2479" y="475131"/>
                  <a:pt x="1006" y="23507"/>
                </a:cubicBezTo>
                <a:cubicBezTo>
                  <a:pt x="715373" y="-155740"/>
                  <a:pt x="3099408" y="747325"/>
                  <a:pt x="4752806" y="796560"/>
                </a:cubicBezTo>
                <a:cubicBezTo>
                  <a:pt x="6406204" y="845795"/>
                  <a:pt x="9058219" y="231589"/>
                  <a:pt x="9921392" y="318918"/>
                </a:cubicBezTo>
                <a:lnTo>
                  <a:pt x="9931845" y="1320537"/>
                </a:lnTo>
                <a:lnTo>
                  <a:pt x="1005" y="1320537"/>
                </a:lnTo>
                <a:close/>
              </a:path>
            </a:pathLst>
          </a:custGeom>
          <a:solidFill>
            <a:srgbClr val="97D7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10" name="Freeform 4">
            <a:extLst>
              <a:ext uri="{FF2B5EF4-FFF2-40B4-BE49-F238E27FC236}">
                <a16:creationId xmlns:a16="http://schemas.microsoft.com/office/drawing/2014/main" id="{4BDA077B-E48B-4E7E-AC6B-87E5939B0097}"/>
              </a:ext>
            </a:extLst>
          </p:cNvPr>
          <p:cNvSpPr>
            <a:spLocks/>
          </p:cNvSpPr>
          <p:nvPr/>
        </p:nvSpPr>
        <p:spPr bwMode="auto">
          <a:xfrm>
            <a:off x="-926" y="5661248"/>
            <a:ext cx="9144000" cy="1196752"/>
          </a:xfrm>
          <a:custGeom>
            <a:avLst/>
            <a:gdLst>
              <a:gd name="T0" fmla="*/ 0 w 9930840"/>
              <a:gd name="T1" fmla="*/ 1642185 h 1642185"/>
              <a:gd name="T2" fmla="*/ 0 w 9930840"/>
              <a:gd name="T3" fmla="*/ 177093 h 1642185"/>
              <a:gd name="T4" fmla="*/ 4664118 w 9930840"/>
              <a:gd name="T5" fmla="*/ 1034884 h 1642185"/>
              <a:gd name="T6" fmla="*/ 9930840 w 9930840"/>
              <a:gd name="T7" fmla="*/ 591827 h 1642185"/>
              <a:gd name="T8" fmla="*/ 9930840 w 9930840"/>
              <a:gd name="T9" fmla="*/ 1642185 h 1642185"/>
              <a:gd name="T10" fmla="*/ 0 w 9930840"/>
              <a:gd name="T11" fmla="*/ 1642185 h 1642185"/>
            </a:gdLst>
            <a:ahLst/>
            <a:cxnLst>
              <a:cxn ang="0">
                <a:pos x="T0" y="T1"/>
              </a:cxn>
              <a:cxn ang="0">
                <a:pos x="T2" y="T3"/>
              </a:cxn>
              <a:cxn ang="0">
                <a:pos x="T4" y="T5"/>
              </a:cxn>
              <a:cxn ang="0">
                <a:pos x="T6" y="T7"/>
              </a:cxn>
              <a:cxn ang="0">
                <a:pos x="T8" y="T9"/>
              </a:cxn>
              <a:cxn ang="0">
                <a:pos x="T10" y="T11"/>
              </a:cxn>
            </a:cxnLst>
            <a:rect l="0" t="0" r="r" b="b"/>
            <a:pathLst>
              <a:path w="9930840" h="1642185">
                <a:moveTo>
                  <a:pt x="0" y="1642185"/>
                </a:moveTo>
                <a:cubicBezTo>
                  <a:pt x="0" y="177093"/>
                  <a:pt x="0" y="177093"/>
                  <a:pt x="0" y="177093"/>
                </a:cubicBezTo>
                <a:cubicBezTo>
                  <a:pt x="726492" y="0"/>
                  <a:pt x="3008978" y="965762"/>
                  <a:pt x="4664118" y="1034884"/>
                </a:cubicBezTo>
                <a:cubicBezTo>
                  <a:pt x="6319258" y="1104006"/>
                  <a:pt x="9053053" y="490610"/>
                  <a:pt x="9930840" y="591827"/>
                </a:cubicBezTo>
                <a:cubicBezTo>
                  <a:pt x="9930840" y="1642185"/>
                  <a:pt x="9930840" y="1642185"/>
                  <a:pt x="9930840" y="1642185"/>
                </a:cubicBezTo>
                <a:lnTo>
                  <a:pt x="0" y="1642185"/>
                </a:lnTo>
                <a:close/>
              </a:path>
            </a:pathLst>
          </a:custGeom>
          <a:solidFill>
            <a:srgbClr val="00A499">
              <a:alpha val="80000"/>
            </a:srgbClr>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dirty="0">
              <a:latin typeface="Gill Sans MT" panose="020B0502020104020203" pitchFamily="34" charset="0"/>
            </a:endParaRPr>
          </a:p>
        </p:txBody>
      </p:sp>
      <p:sp>
        <p:nvSpPr>
          <p:cNvPr id="3" name="Rectangle 2">
            <a:extLst>
              <a:ext uri="{FF2B5EF4-FFF2-40B4-BE49-F238E27FC236}">
                <a16:creationId xmlns:a16="http://schemas.microsoft.com/office/drawing/2014/main" id="{1BB91637-86BE-4667-BFBF-6F5DF4A2DC82}"/>
              </a:ext>
            </a:extLst>
          </p:cNvPr>
          <p:cNvSpPr/>
          <p:nvPr/>
        </p:nvSpPr>
        <p:spPr>
          <a:xfrm>
            <a:off x="181642" y="585358"/>
            <a:ext cx="6786025" cy="523220"/>
          </a:xfrm>
          <a:prstGeom prst="rect">
            <a:avLst/>
          </a:prstGeom>
        </p:spPr>
        <p:txBody>
          <a:bodyPr wrap="none">
            <a:spAutoFit/>
          </a:bodyPr>
          <a:lstStyle/>
          <a:p>
            <a:r>
              <a:rPr lang="en-US" altLang="en-US" sz="2800" b="1" dirty="0">
                <a:solidFill>
                  <a:srgbClr val="669900"/>
                </a:solidFill>
                <a:latin typeface="Gill Sans MT" panose="020B0502020104020203" pitchFamily="34" charset="0"/>
              </a:rPr>
              <a:t>Using effective questioning to set goals </a:t>
            </a:r>
            <a:endParaRPr lang="en-US" sz="2800" dirty="0"/>
          </a:p>
        </p:txBody>
      </p:sp>
      <p:sp>
        <p:nvSpPr>
          <p:cNvPr id="4" name="Rectangle 3">
            <a:extLst>
              <a:ext uri="{FF2B5EF4-FFF2-40B4-BE49-F238E27FC236}">
                <a16:creationId xmlns:a16="http://schemas.microsoft.com/office/drawing/2014/main" id="{FB076CE8-2FDB-4D74-8C81-AB2B790D1F57}"/>
              </a:ext>
            </a:extLst>
          </p:cNvPr>
          <p:cNvSpPr/>
          <p:nvPr/>
        </p:nvSpPr>
        <p:spPr>
          <a:xfrm>
            <a:off x="179512" y="86654"/>
            <a:ext cx="3198953" cy="369332"/>
          </a:xfrm>
          <a:prstGeom prst="rect">
            <a:avLst/>
          </a:prstGeom>
        </p:spPr>
        <p:txBody>
          <a:bodyPr wrap="none">
            <a:spAutoFit/>
          </a:bodyPr>
          <a:lstStyle/>
          <a:p>
            <a:r>
              <a:rPr lang="en-GB" dirty="0">
                <a:solidFill>
                  <a:srgbClr val="669900"/>
                </a:solidFill>
                <a:latin typeface="Gill Sans MT" panose="020B0502020104020203" pitchFamily="34" charset="0"/>
              </a:rPr>
              <a:t>Mentoring roles &amp; expectations </a:t>
            </a:r>
          </a:p>
        </p:txBody>
      </p:sp>
      <p:pic>
        <p:nvPicPr>
          <p:cNvPr id="9" name="Picture 2">
            <a:extLst>
              <a:ext uri="{FF2B5EF4-FFF2-40B4-BE49-F238E27FC236}">
                <a16:creationId xmlns:a16="http://schemas.microsoft.com/office/drawing/2014/main" id="{25644166-9372-4CDF-A83F-7B06EE46C3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4" y="1584957"/>
            <a:ext cx="6264696" cy="969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A05B203D-1AE1-42D5-8567-49383A626662}"/>
              </a:ext>
            </a:extLst>
          </p:cNvPr>
          <p:cNvSpPr/>
          <p:nvPr/>
        </p:nvSpPr>
        <p:spPr>
          <a:xfrm>
            <a:off x="224136" y="2628932"/>
            <a:ext cx="8424936" cy="1077218"/>
          </a:xfrm>
          <a:prstGeom prst="rect">
            <a:avLst/>
          </a:prstGeom>
        </p:spPr>
        <p:txBody>
          <a:bodyPr wrap="square">
            <a:spAutoFit/>
          </a:bodyPr>
          <a:lstStyle/>
          <a:p>
            <a:pPr>
              <a:defRPr/>
            </a:pPr>
            <a:r>
              <a:rPr lang="en-GB" sz="1600" dirty="0">
                <a:solidFill>
                  <a:schemeClr val="accent2">
                    <a:lumMod val="50000"/>
                  </a:schemeClr>
                </a:solidFill>
                <a:latin typeface="Gill Sans MT" panose="020B0502020104020203" pitchFamily="34" charset="0"/>
              </a:rPr>
              <a:t>Why’ can be a very powerful part of the question, however it often causes people to be defensive and encourages justification over exploration, it is better to use, ‘what’ or ‘how’ </a:t>
            </a:r>
          </a:p>
          <a:p>
            <a:pPr>
              <a:defRPr/>
            </a:pPr>
            <a:endParaRPr lang="en-GB" sz="1600" dirty="0">
              <a:solidFill>
                <a:schemeClr val="accent2">
                  <a:lumMod val="50000"/>
                </a:schemeClr>
              </a:solidFill>
              <a:latin typeface="Gill Sans MT" panose="020B0502020104020203" pitchFamily="34" charset="0"/>
            </a:endParaRPr>
          </a:p>
          <a:p>
            <a:pPr>
              <a:defRPr/>
            </a:pPr>
            <a:r>
              <a:rPr lang="en-GB" sz="1600" dirty="0">
                <a:solidFill>
                  <a:schemeClr val="accent2">
                    <a:lumMod val="50000"/>
                  </a:schemeClr>
                </a:solidFill>
                <a:latin typeface="Gill Sans MT" panose="020B0502020104020203" pitchFamily="34" charset="0"/>
              </a:rPr>
              <a:t>i.e. </a:t>
            </a:r>
            <a:r>
              <a:rPr lang="en-GB" sz="1600" i="1" dirty="0">
                <a:solidFill>
                  <a:schemeClr val="accent2">
                    <a:lumMod val="50000"/>
                  </a:schemeClr>
                </a:solidFill>
                <a:latin typeface="Gill Sans MT" panose="020B0502020104020203" pitchFamily="34" charset="0"/>
              </a:rPr>
              <a:t>‘Why are you demotivated at work’ vs ‘what are the factors that lead to you feeling demotivated’ </a:t>
            </a:r>
          </a:p>
        </p:txBody>
      </p:sp>
      <p:sp>
        <p:nvSpPr>
          <p:cNvPr id="6" name="Rectangle 5">
            <a:extLst>
              <a:ext uri="{FF2B5EF4-FFF2-40B4-BE49-F238E27FC236}">
                <a16:creationId xmlns:a16="http://schemas.microsoft.com/office/drawing/2014/main" id="{385B7727-0BFD-4774-ACE9-389A647FB4F6}"/>
              </a:ext>
            </a:extLst>
          </p:cNvPr>
          <p:cNvSpPr/>
          <p:nvPr/>
        </p:nvSpPr>
        <p:spPr>
          <a:xfrm>
            <a:off x="224136" y="3854614"/>
            <a:ext cx="2443361" cy="461665"/>
          </a:xfrm>
          <a:prstGeom prst="rect">
            <a:avLst/>
          </a:prstGeom>
        </p:spPr>
        <p:txBody>
          <a:bodyPr wrap="none">
            <a:spAutoFit/>
          </a:bodyPr>
          <a:lstStyle/>
          <a:p>
            <a:r>
              <a:rPr lang="en-GB" altLang="en-US" sz="2400" b="1" dirty="0">
                <a:solidFill>
                  <a:srgbClr val="669900"/>
                </a:solidFill>
              </a:rPr>
              <a:t>Incisive questions</a:t>
            </a:r>
            <a:endParaRPr lang="en-GB" sz="2400" b="1" dirty="0">
              <a:solidFill>
                <a:srgbClr val="669900"/>
              </a:solidFill>
            </a:endParaRPr>
          </a:p>
        </p:txBody>
      </p:sp>
      <p:sp>
        <p:nvSpPr>
          <p:cNvPr id="11" name="Rectangle 10">
            <a:extLst>
              <a:ext uri="{FF2B5EF4-FFF2-40B4-BE49-F238E27FC236}">
                <a16:creationId xmlns:a16="http://schemas.microsoft.com/office/drawing/2014/main" id="{32CFD59C-3C8C-41BF-B1DE-F8E95698BCF5}"/>
              </a:ext>
            </a:extLst>
          </p:cNvPr>
          <p:cNvSpPr/>
          <p:nvPr/>
        </p:nvSpPr>
        <p:spPr>
          <a:xfrm>
            <a:off x="191357" y="4372362"/>
            <a:ext cx="4572000" cy="1569660"/>
          </a:xfrm>
          <a:prstGeom prst="rect">
            <a:avLst/>
          </a:prstGeom>
        </p:spPr>
        <p:txBody>
          <a:bodyPr>
            <a:spAutoFit/>
          </a:bodyPr>
          <a:lstStyle/>
          <a:p>
            <a:pPr>
              <a:spcBef>
                <a:spcPts val="0"/>
              </a:spcBef>
              <a:spcAft>
                <a:spcPts val="0"/>
              </a:spcAft>
              <a:buFontTx/>
              <a:buNone/>
            </a:pPr>
            <a:r>
              <a:rPr lang="en-GB" altLang="en-US" sz="1600" kern="0" dirty="0">
                <a:latin typeface="Gill Sans MT" panose="020B0502020104020203" pitchFamily="34" charset="0"/>
              </a:rPr>
              <a:t>“What do you mean by … ?”</a:t>
            </a:r>
          </a:p>
          <a:p>
            <a:pPr>
              <a:spcBef>
                <a:spcPts val="0"/>
              </a:spcBef>
              <a:spcAft>
                <a:spcPts val="0"/>
              </a:spcAft>
              <a:buFontTx/>
              <a:buNone/>
            </a:pPr>
            <a:r>
              <a:rPr lang="en-GB" altLang="en-US" sz="1600" kern="0" dirty="0">
                <a:latin typeface="Gill Sans MT" panose="020B0502020104020203" pitchFamily="34" charset="0"/>
              </a:rPr>
              <a:t>“Could you give me an example?”</a:t>
            </a:r>
          </a:p>
          <a:p>
            <a:pPr>
              <a:spcBef>
                <a:spcPts val="0"/>
              </a:spcBef>
              <a:spcAft>
                <a:spcPts val="0"/>
              </a:spcAft>
              <a:buFontTx/>
              <a:buNone/>
            </a:pPr>
            <a:r>
              <a:rPr lang="en-GB" altLang="en-US" sz="1600" kern="0" dirty="0">
                <a:latin typeface="Gill Sans MT" panose="020B0502020104020203" pitchFamily="34" charset="0"/>
              </a:rPr>
              <a:t>“What might you be assuming here that’s blocking your thinking?”</a:t>
            </a:r>
          </a:p>
          <a:p>
            <a:pPr>
              <a:spcBef>
                <a:spcPts val="0"/>
              </a:spcBef>
              <a:spcAft>
                <a:spcPts val="0"/>
              </a:spcAft>
              <a:buFontTx/>
              <a:buNone/>
            </a:pPr>
            <a:r>
              <a:rPr lang="en-GB" altLang="en-US" sz="1600" kern="0" dirty="0">
                <a:latin typeface="Gill Sans MT" panose="020B0502020104020203" pitchFamily="34" charset="0"/>
              </a:rPr>
              <a:t>“If you were to …. what might happen?”</a:t>
            </a:r>
          </a:p>
          <a:p>
            <a:pPr>
              <a:spcBef>
                <a:spcPts val="0"/>
              </a:spcBef>
              <a:spcAft>
                <a:spcPts val="0"/>
              </a:spcAft>
              <a:buFontTx/>
              <a:buNone/>
            </a:pPr>
            <a:r>
              <a:rPr lang="en-GB" altLang="en-US" sz="1600" kern="0" dirty="0">
                <a:latin typeface="Gill Sans MT" panose="020B0502020104020203" pitchFamily="34" charset="0"/>
              </a:rPr>
              <a:t>“In what way are you being held back?”</a:t>
            </a:r>
          </a:p>
        </p:txBody>
      </p:sp>
      <p:sp>
        <p:nvSpPr>
          <p:cNvPr id="12" name="Rectangle 11">
            <a:extLst>
              <a:ext uri="{FF2B5EF4-FFF2-40B4-BE49-F238E27FC236}">
                <a16:creationId xmlns:a16="http://schemas.microsoft.com/office/drawing/2014/main" id="{36A80EB1-35AA-49A0-B4AE-20283704A6BD}"/>
              </a:ext>
            </a:extLst>
          </p:cNvPr>
          <p:cNvSpPr/>
          <p:nvPr/>
        </p:nvSpPr>
        <p:spPr>
          <a:xfrm>
            <a:off x="4638735" y="4249251"/>
            <a:ext cx="4281129" cy="1815882"/>
          </a:xfrm>
          <a:prstGeom prst="rect">
            <a:avLst/>
          </a:prstGeom>
        </p:spPr>
        <p:txBody>
          <a:bodyPr wrap="square">
            <a:spAutoFit/>
          </a:bodyPr>
          <a:lstStyle/>
          <a:p>
            <a:pPr>
              <a:spcBef>
                <a:spcPts val="0"/>
              </a:spcBef>
              <a:spcAft>
                <a:spcPts val="0"/>
              </a:spcAft>
              <a:buFontTx/>
              <a:buNone/>
            </a:pPr>
            <a:r>
              <a:rPr lang="en-GB" altLang="en-US" sz="1600" kern="0" dirty="0">
                <a:latin typeface="Gill Sans MT" panose="020B0502020104020203" pitchFamily="34" charset="0"/>
              </a:rPr>
              <a:t>“If you weren’t to hold back, what would you do?”</a:t>
            </a:r>
          </a:p>
          <a:p>
            <a:pPr>
              <a:spcBef>
                <a:spcPts val="0"/>
              </a:spcBef>
              <a:spcAft>
                <a:spcPts val="0"/>
              </a:spcAft>
              <a:buFontTx/>
              <a:buNone/>
            </a:pPr>
            <a:r>
              <a:rPr lang="en-GB" altLang="en-US" sz="1600" kern="0" dirty="0">
                <a:latin typeface="Gill Sans MT" panose="020B0502020104020203" pitchFamily="34" charset="0"/>
              </a:rPr>
              <a:t>“What if you were to try that?  What might happen?”</a:t>
            </a:r>
          </a:p>
          <a:p>
            <a:pPr>
              <a:spcBef>
                <a:spcPts val="0"/>
              </a:spcBef>
              <a:spcAft>
                <a:spcPts val="0"/>
              </a:spcAft>
              <a:buFontTx/>
              <a:buNone/>
            </a:pPr>
            <a:r>
              <a:rPr lang="en-GB" altLang="en-US" sz="1600" kern="0" dirty="0">
                <a:latin typeface="Gill Sans MT" panose="020B0502020104020203" pitchFamily="34" charset="0"/>
              </a:rPr>
              <a:t>“If you trusted your wisdom/ experience/ expertise/ heart/ intelligence/ best friend … what would you do?”</a:t>
            </a:r>
          </a:p>
        </p:txBody>
      </p:sp>
    </p:spTree>
    <p:custDataLst>
      <p:tags r:id="rId1"/>
    </p:custDataLst>
    <p:extLst>
      <p:ext uri="{BB962C8B-B14F-4D97-AF65-F5344CB8AC3E}">
        <p14:creationId xmlns:p14="http://schemas.microsoft.com/office/powerpoint/2010/main" val="4007265743"/>
      </p:ext>
    </p:extLst>
  </p:cSld>
  <p:clrMapOvr>
    <a:masterClrMapping/>
  </p:clrMapOvr>
  <mc:AlternateContent xmlns:mc="http://schemas.openxmlformats.org/markup-compatibility/2006" xmlns:p14="http://schemas.microsoft.com/office/powerpoint/2010/main">
    <mc:Choice Requires="p14">
      <p:transition spd="slow" p14:dur="3400" advTm="5000">
        <p14:reveal/>
      </p:transition>
    </mc:Choice>
    <mc:Fallback xmlns="">
      <p:transition spd="slow" advTm="5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2">
            <a:extLst>
              <a:ext uri="{FF2B5EF4-FFF2-40B4-BE49-F238E27FC236}">
                <a16:creationId xmlns:a16="http://schemas.microsoft.com/office/drawing/2014/main" id="{0ED7D287-2703-4850-9886-96DB60D80028}"/>
              </a:ext>
            </a:extLst>
          </p:cNvPr>
          <p:cNvSpPr>
            <a:spLocks/>
          </p:cNvSpPr>
          <p:nvPr/>
        </p:nvSpPr>
        <p:spPr bwMode="auto">
          <a:xfrm>
            <a:off x="-2" y="4653136"/>
            <a:ext cx="9144000" cy="1576788"/>
          </a:xfrm>
          <a:custGeom>
            <a:avLst/>
            <a:gdLst>
              <a:gd name="T0" fmla="*/ 0 w 9930840"/>
              <a:gd name="T1" fmla="*/ 1091954 h 1091954"/>
              <a:gd name="T2" fmla="*/ 0 w 9930840"/>
              <a:gd name="T3" fmla="*/ 114711 h 1091954"/>
              <a:gd name="T4" fmla="*/ 4538858 w 9930840"/>
              <a:gd name="T5" fmla="*/ 795615 h 1091954"/>
              <a:gd name="T6" fmla="*/ 9930840 w 9930840"/>
              <a:gd name="T7" fmla="*/ 391346 h 1091954"/>
              <a:gd name="T8" fmla="*/ 9930840 w 9930840"/>
              <a:gd name="T9" fmla="*/ 1091954 h 1091954"/>
              <a:gd name="T10" fmla="*/ 0 w 9930840"/>
              <a:gd name="T11" fmla="*/ 1091954 h 1091954"/>
            </a:gdLst>
            <a:ahLst/>
            <a:cxnLst>
              <a:cxn ang="0">
                <a:pos x="T0" y="T1"/>
              </a:cxn>
              <a:cxn ang="0">
                <a:pos x="T2" y="T3"/>
              </a:cxn>
              <a:cxn ang="0">
                <a:pos x="T4" y="T5"/>
              </a:cxn>
              <a:cxn ang="0">
                <a:pos x="T6" y="T7"/>
              </a:cxn>
              <a:cxn ang="0">
                <a:pos x="T8" y="T9"/>
              </a:cxn>
              <a:cxn ang="0">
                <a:pos x="T10" y="T11"/>
              </a:cxn>
            </a:cxnLst>
            <a:rect l="0" t="0" r="r" b="b"/>
            <a:pathLst>
              <a:path w="9930840" h="1091954">
                <a:moveTo>
                  <a:pt x="0" y="1091954"/>
                </a:moveTo>
                <a:cubicBezTo>
                  <a:pt x="0" y="114711"/>
                  <a:pt x="0" y="114711"/>
                  <a:pt x="0" y="114711"/>
                </a:cubicBezTo>
                <a:cubicBezTo>
                  <a:pt x="843790" y="0"/>
                  <a:pt x="2883718" y="749509"/>
                  <a:pt x="4538858" y="795615"/>
                </a:cubicBezTo>
                <a:cubicBezTo>
                  <a:pt x="6193998" y="841721"/>
                  <a:pt x="9032176" y="341956"/>
                  <a:pt x="9930840" y="391346"/>
                </a:cubicBezTo>
                <a:cubicBezTo>
                  <a:pt x="9930840" y="1091954"/>
                  <a:pt x="9930840" y="1091954"/>
                  <a:pt x="9930840" y="1091954"/>
                </a:cubicBezTo>
                <a:lnTo>
                  <a:pt x="0" y="1091954"/>
                </a:lnTo>
                <a:close/>
              </a:path>
            </a:pathLst>
          </a:custGeom>
          <a:solidFill>
            <a:srgbClr val="CCDC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8" name="Freeform 3">
            <a:extLst>
              <a:ext uri="{FF2B5EF4-FFF2-40B4-BE49-F238E27FC236}">
                <a16:creationId xmlns:a16="http://schemas.microsoft.com/office/drawing/2014/main" id="{C500FB8D-4B62-4DBD-97B8-8620ADE53B0F}"/>
              </a:ext>
            </a:extLst>
          </p:cNvPr>
          <p:cNvSpPr>
            <a:spLocks/>
          </p:cNvSpPr>
          <p:nvPr/>
        </p:nvSpPr>
        <p:spPr bwMode="auto">
          <a:xfrm>
            <a:off x="-926" y="5157192"/>
            <a:ext cx="9144925" cy="1700808"/>
          </a:xfrm>
          <a:custGeom>
            <a:avLst/>
            <a:gdLst>
              <a:gd name="T0" fmla="*/ 0 w 9930840"/>
              <a:gd name="T1" fmla="*/ 1657036 h 1657036"/>
              <a:gd name="T2" fmla="*/ 0 w 9930840"/>
              <a:gd name="T3" fmla="*/ 179247 h 1657036"/>
              <a:gd name="T4" fmla="*/ 4751801 w 9930840"/>
              <a:gd name="T5" fmla="*/ 1133059 h 1657036"/>
              <a:gd name="T6" fmla="*/ 9930840 w 9930840"/>
              <a:gd name="T7" fmla="*/ 597575 h 1657036"/>
              <a:gd name="T8" fmla="*/ 9930840 w 9930840"/>
              <a:gd name="T9" fmla="*/ 1657036 h 1657036"/>
              <a:gd name="T10" fmla="*/ 0 w 9930840"/>
              <a:gd name="T11" fmla="*/ 1657036 h 1657036"/>
              <a:gd name="connsiteX0" fmla="*/ 0 w 9930840"/>
              <a:gd name="connsiteY0" fmla="*/ 1496716 h 1496716"/>
              <a:gd name="connsiteX1" fmla="*/ 0 w 9930840"/>
              <a:gd name="connsiteY1" fmla="*/ 18927 h 1496716"/>
              <a:gd name="connsiteX2" fmla="*/ 4751801 w 9930840"/>
              <a:gd name="connsiteY2" fmla="*/ 972739 h 1496716"/>
              <a:gd name="connsiteX3" fmla="*/ 9930840 w 9930840"/>
              <a:gd name="connsiteY3" fmla="*/ 437255 h 1496716"/>
              <a:gd name="connsiteX4" fmla="*/ 9930840 w 9930840"/>
              <a:gd name="connsiteY4" fmla="*/ 1496716 h 1496716"/>
              <a:gd name="connsiteX5" fmla="*/ 0 w 9930840"/>
              <a:gd name="connsiteY5" fmla="*/ 1496716 h 1496716"/>
              <a:gd name="connsiteX0" fmla="*/ 0 w 9930840"/>
              <a:gd name="connsiteY0" fmla="*/ 1377129 h 1377129"/>
              <a:gd name="connsiteX1" fmla="*/ 10454 w 9930840"/>
              <a:gd name="connsiteY1" fmla="*/ 22256 h 1377129"/>
              <a:gd name="connsiteX2" fmla="*/ 4751801 w 9930840"/>
              <a:gd name="connsiteY2" fmla="*/ 853152 h 1377129"/>
              <a:gd name="connsiteX3" fmla="*/ 9930840 w 9930840"/>
              <a:gd name="connsiteY3" fmla="*/ 317668 h 1377129"/>
              <a:gd name="connsiteX4" fmla="*/ 9930840 w 9930840"/>
              <a:gd name="connsiteY4" fmla="*/ 1377129 h 1377129"/>
              <a:gd name="connsiteX5" fmla="*/ 0 w 9930840"/>
              <a:gd name="connsiteY5" fmla="*/ 1377129 h 1377129"/>
              <a:gd name="connsiteX0" fmla="*/ 1005 w 9931845"/>
              <a:gd name="connsiteY0" fmla="*/ 1320327 h 1320327"/>
              <a:gd name="connsiteX1" fmla="*/ 1006 w 9931845"/>
              <a:gd name="connsiteY1" fmla="*/ 23297 h 1320327"/>
              <a:gd name="connsiteX2" fmla="*/ 4752806 w 9931845"/>
              <a:gd name="connsiteY2" fmla="*/ 796350 h 1320327"/>
              <a:gd name="connsiteX3" fmla="*/ 9931845 w 9931845"/>
              <a:gd name="connsiteY3" fmla="*/ 260866 h 1320327"/>
              <a:gd name="connsiteX4" fmla="*/ 9931845 w 9931845"/>
              <a:gd name="connsiteY4" fmla="*/ 1320327 h 1320327"/>
              <a:gd name="connsiteX5" fmla="*/ 1005 w 9931845"/>
              <a:gd name="connsiteY5" fmla="*/ 1320327 h 1320327"/>
              <a:gd name="connsiteX0" fmla="*/ 1005 w 9931845"/>
              <a:gd name="connsiteY0" fmla="*/ 1320537 h 1320537"/>
              <a:gd name="connsiteX1" fmla="*/ 1006 w 9931845"/>
              <a:gd name="connsiteY1" fmla="*/ 23507 h 1320537"/>
              <a:gd name="connsiteX2" fmla="*/ 4752806 w 9931845"/>
              <a:gd name="connsiteY2" fmla="*/ 796560 h 1320537"/>
              <a:gd name="connsiteX3" fmla="*/ 9921392 w 9931845"/>
              <a:gd name="connsiteY3" fmla="*/ 318918 h 1320537"/>
              <a:gd name="connsiteX4" fmla="*/ 9931845 w 9931845"/>
              <a:gd name="connsiteY4" fmla="*/ 1320537 h 1320537"/>
              <a:gd name="connsiteX5" fmla="*/ 1005 w 9931845"/>
              <a:gd name="connsiteY5" fmla="*/ 1320537 h 132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31845" h="1320537">
                <a:moveTo>
                  <a:pt x="1005" y="1320537"/>
                </a:moveTo>
                <a:cubicBezTo>
                  <a:pt x="4490" y="868913"/>
                  <a:pt x="-2479" y="475131"/>
                  <a:pt x="1006" y="23507"/>
                </a:cubicBezTo>
                <a:cubicBezTo>
                  <a:pt x="715373" y="-155740"/>
                  <a:pt x="3099408" y="747325"/>
                  <a:pt x="4752806" y="796560"/>
                </a:cubicBezTo>
                <a:cubicBezTo>
                  <a:pt x="6406204" y="845795"/>
                  <a:pt x="9058219" y="231589"/>
                  <a:pt x="9921392" y="318918"/>
                </a:cubicBezTo>
                <a:lnTo>
                  <a:pt x="9931845" y="1320537"/>
                </a:lnTo>
                <a:lnTo>
                  <a:pt x="1005" y="1320537"/>
                </a:lnTo>
                <a:close/>
              </a:path>
            </a:pathLst>
          </a:custGeom>
          <a:solidFill>
            <a:srgbClr val="97D7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10" name="Freeform 4">
            <a:extLst>
              <a:ext uri="{FF2B5EF4-FFF2-40B4-BE49-F238E27FC236}">
                <a16:creationId xmlns:a16="http://schemas.microsoft.com/office/drawing/2014/main" id="{4BDA077B-E48B-4E7E-AC6B-87E5939B0097}"/>
              </a:ext>
            </a:extLst>
          </p:cNvPr>
          <p:cNvSpPr>
            <a:spLocks/>
          </p:cNvSpPr>
          <p:nvPr/>
        </p:nvSpPr>
        <p:spPr bwMode="auto">
          <a:xfrm>
            <a:off x="-926" y="5661248"/>
            <a:ext cx="9144000" cy="1196752"/>
          </a:xfrm>
          <a:custGeom>
            <a:avLst/>
            <a:gdLst>
              <a:gd name="T0" fmla="*/ 0 w 9930840"/>
              <a:gd name="T1" fmla="*/ 1642185 h 1642185"/>
              <a:gd name="T2" fmla="*/ 0 w 9930840"/>
              <a:gd name="T3" fmla="*/ 177093 h 1642185"/>
              <a:gd name="T4" fmla="*/ 4664118 w 9930840"/>
              <a:gd name="T5" fmla="*/ 1034884 h 1642185"/>
              <a:gd name="T6" fmla="*/ 9930840 w 9930840"/>
              <a:gd name="T7" fmla="*/ 591827 h 1642185"/>
              <a:gd name="T8" fmla="*/ 9930840 w 9930840"/>
              <a:gd name="T9" fmla="*/ 1642185 h 1642185"/>
              <a:gd name="T10" fmla="*/ 0 w 9930840"/>
              <a:gd name="T11" fmla="*/ 1642185 h 1642185"/>
            </a:gdLst>
            <a:ahLst/>
            <a:cxnLst>
              <a:cxn ang="0">
                <a:pos x="T0" y="T1"/>
              </a:cxn>
              <a:cxn ang="0">
                <a:pos x="T2" y="T3"/>
              </a:cxn>
              <a:cxn ang="0">
                <a:pos x="T4" y="T5"/>
              </a:cxn>
              <a:cxn ang="0">
                <a:pos x="T6" y="T7"/>
              </a:cxn>
              <a:cxn ang="0">
                <a:pos x="T8" y="T9"/>
              </a:cxn>
              <a:cxn ang="0">
                <a:pos x="T10" y="T11"/>
              </a:cxn>
            </a:cxnLst>
            <a:rect l="0" t="0" r="r" b="b"/>
            <a:pathLst>
              <a:path w="9930840" h="1642185">
                <a:moveTo>
                  <a:pt x="0" y="1642185"/>
                </a:moveTo>
                <a:cubicBezTo>
                  <a:pt x="0" y="177093"/>
                  <a:pt x="0" y="177093"/>
                  <a:pt x="0" y="177093"/>
                </a:cubicBezTo>
                <a:cubicBezTo>
                  <a:pt x="726492" y="0"/>
                  <a:pt x="3008978" y="965762"/>
                  <a:pt x="4664118" y="1034884"/>
                </a:cubicBezTo>
                <a:cubicBezTo>
                  <a:pt x="6319258" y="1104006"/>
                  <a:pt x="9053053" y="490610"/>
                  <a:pt x="9930840" y="591827"/>
                </a:cubicBezTo>
                <a:cubicBezTo>
                  <a:pt x="9930840" y="1642185"/>
                  <a:pt x="9930840" y="1642185"/>
                  <a:pt x="9930840" y="1642185"/>
                </a:cubicBezTo>
                <a:lnTo>
                  <a:pt x="0" y="1642185"/>
                </a:lnTo>
                <a:close/>
              </a:path>
            </a:pathLst>
          </a:custGeom>
          <a:solidFill>
            <a:srgbClr val="00A499">
              <a:alpha val="80000"/>
            </a:srgbClr>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dirty="0">
              <a:latin typeface="Gill Sans MT" panose="020B0502020104020203" pitchFamily="34" charset="0"/>
            </a:endParaRPr>
          </a:p>
        </p:txBody>
      </p:sp>
      <p:sp>
        <p:nvSpPr>
          <p:cNvPr id="3" name="Rectangle 2">
            <a:extLst>
              <a:ext uri="{FF2B5EF4-FFF2-40B4-BE49-F238E27FC236}">
                <a16:creationId xmlns:a16="http://schemas.microsoft.com/office/drawing/2014/main" id="{2C61E29B-CA05-4DF4-BF77-942999CB8207}"/>
              </a:ext>
            </a:extLst>
          </p:cNvPr>
          <p:cNvSpPr/>
          <p:nvPr/>
        </p:nvSpPr>
        <p:spPr>
          <a:xfrm>
            <a:off x="179512" y="116632"/>
            <a:ext cx="3198953" cy="369332"/>
          </a:xfrm>
          <a:prstGeom prst="rect">
            <a:avLst/>
          </a:prstGeom>
        </p:spPr>
        <p:txBody>
          <a:bodyPr wrap="none">
            <a:spAutoFit/>
          </a:bodyPr>
          <a:lstStyle/>
          <a:p>
            <a:r>
              <a:rPr lang="en-GB" dirty="0">
                <a:solidFill>
                  <a:srgbClr val="669900"/>
                </a:solidFill>
                <a:latin typeface="Gill Sans MT" panose="020B0502020104020203" pitchFamily="34" charset="0"/>
              </a:rPr>
              <a:t>Mentoring roles &amp; expectations </a:t>
            </a:r>
          </a:p>
        </p:txBody>
      </p:sp>
      <p:sp>
        <p:nvSpPr>
          <p:cNvPr id="4" name="Rectangle 3">
            <a:extLst>
              <a:ext uri="{FF2B5EF4-FFF2-40B4-BE49-F238E27FC236}">
                <a16:creationId xmlns:a16="http://schemas.microsoft.com/office/drawing/2014/main" id="{75674BA6-9372-410F-B14E-DE5A17345612}"/>
              </a:ext>
            </a:extLst>
          </p:cNvPr>
          <p:cNvSpPr/>
          <p:nvPr/>
        </p:nvSpPr>
        <p:spPr>
          <a:xfrm>
            <a:off x="190465" y="601301"/>
            <a:ext cx="3984809" cy="369332"/>
          </a:xfrm>
          <a:prstGeom prst="rect">
            <a:avLst/>
          </a:prstGeom>
        </p:spPr>
        <p:txBody>
          <a:bodyPr wrap="none">
            <a:spAutoFit/>
          </a:bodyPr>
          <a:lstStyle/>
          <a:p>
            <a:r>
              <a:rPr lang="en-GB" altLang="en-US" b="1" dirty="0">
                <a:solidFill>
                  <a:srgbClr val="669900"/>
                </a:solidFill>
                <a:latin typeface="Gill Sans MT" panose="020B0502020104020203" pitchFamily="34" charset="0"/>
              </a:rPr>
              <a:t>Creating the Thinking Environment</a:t>
            </a:r>
            <a:endParaRPr lang="en-US" dirty="0"/>
          </a:p>
        </p:txBody>
      </p:sp>
      <p:sp>
        <p:nvSpPr>
          <p:cNvPr id="5" name="Rectangle 4">
            <a:extLst>
              <a:ext uri="{FF2B5EF4-FFF2-40B4-BE49-F238E27FC236}">
                <a16:creationId xmlns:a16="http://schemas.microsoft.com/office/drawing/2014/main" id="{A940FF10-B509-42A8-BE8C-A3CC153EFFB5}"/>
              </a:ext>
            </a:extLst>
          </p:cNvPr>
          <p:cNvSpPr/>
          <p:nvPr/>
        </p:nvSpPr>
        <p:spPr>
          <a:xfrm>
            <a:off x="190465" y="1144206"/>
            <a:ext cx="4572000" cy="2862322"/>
          </a:xfrm>
          <a:prstGeom prst="rect">
            <a:avLst/>
          </a:prstGeom>
        </p:spPr>
        <p:txBody>
          <a:bodyPr>
            <a:spAutoFit/>
          </a:bodyPr>
          <a:lstStyle/>
          <a:p>
            <a:pPr marL="533400" indent="-533400">
              <a:buFontTx/>
              <a:buAutoNum type="arabicPeriod"/>
            </a:pPr>
            <a:r>
              <a:rPr lang="en-GB" altLang="en-US" b="1" dirty="0">
                <a:latin typeface="Gill Sans MT" panose="020B0502020104020203" pitchFamily="34" charset="0"/>
              </a:rPr>
              <a:t>Attention</a:t>
            </a:r>
            <a:r>
              <a:rPr lang="en-GB" altLang="en-US" dirty="0">
                <a:latin typeface="Gill Sans MT" panose="020B0502020104020203" pitchFamily="34" charset="0"/>
              </a:rPr>
              <a:t> – listening actively with respect, interest and fascination</a:t>
            </a:r>
          </a:p>
          <a:p>
            <a:pPr marL="533400" indent="-533400">
              <a:buFontTx/>
              <a:buAutoNum type="arabicPeriod"/>
            </a:pPr>
            <a:r>
              <a:rPr lang="en-GB" altLang="en-US" b="1" dirty="0">
                <a:latin typeface="Gill Sans MT" panose="020B0502020104020203" pitchFamily="34" charset="0"/>
              </a:rPr>
              <a:t>Incisive Questions</a:t>
            </a:r>
            <a:r>
              <a:rPr lang="en-GB" altLang="en-US" dirty="0">
                <a:latin typeface="Gill Sans MT" panose="020B0502020104020203" pitchFamily="34" charset="0"/>
              </a:rPr>
              <a:t> – removing assumptions that limit ideas</a:t>
            </a:r>
          </a:p>
          <a:p>
            <a:pPr marL="533400" indent="-533400">
              <a:buFontTx/>
              <a:buAutoNum type="arabicPeriod"/>
            </a:pPr>
            <a:r>
              <a:rPr lang="en-GB" altLang="en-US" b="1" dirty="0">
                <a:latin typeface="Gill Sans MT" panose="020B0502020104020203" pitchFamily="34" charset="0"/>
              </a:rPr>
              <a:t>Equality</a:t>
            </a:r>
            <a:r>
              <a:rPr lang="en-GB" altLang="en-US" dirty="0">
                <a:latin typeface="Gill Sans MT" panose="020B0502020104020203" pitchFamily="34" charset="0"/>
              </a:rPr>
              <a:t> – treating each other as thinking peers</a:t>
            </a:r>
          </a:p>
          <a:p>
            <a:pPr marL="533400" indent="-533400">
              <a:buFontTx/>
              <a:buAutoNum type="arabicPeriod"/>
            </a:pPr>
            <a:r>
              <a:rPr lang="en-GB" altLang="en-US" b="1" dirty="0">
                <a:latin typeface="Gill Sans MT" panose="020B0502020104020203" pitchFamily="34" charset="0"/>
              </a:rPr>
              <a:t>Appreciation</a:t>
            </a:r>
            <a:r>
              <a:rPr lang="en-GB" altLang="en-US" dirty="0">
                <a:latin typeface="Gill Sans MT" panose="020B0502020104020203" pitchFamily="34" charset="0"/>
              </a:rPr>
              <a:t> – practising a 5:1 ratio of appreciation to criticism</a:t>
            </a:r>
          </a:p>
          <a:p>
            <a:pPr marL="533400" indent="-533400">
              <a:buFontTx/>
              <a:buAutoNum type="arabicPeriod"/>
            </a:pPr>
            <a:r>
              <a:rPr lang="en-GB" altLang="en-US" b="1" dirty="0">
                <a:latin typeface="Gill Sans MT" panose="020B0502020104020203" pitchFamily="34" charset="0"/>
              </a:rPr>
              <a:t>Ease</a:t>
            </a:r>
            <a:r>
              <a:rPr lang="en-GB" altLang="en-US" dirty="0">
                <a:latin typeface="Gill Sans MT" panose="020B0502020104020203" pitchFamily="34" charset="0"/>
              </a:rPr>
              <a:t> – offering freedom from rush or urgency</a:t>
            </a:r>
          </a:p>
        </p:txBody>
      </p:sp>
      <p:sp>
        <p:nvSpPr>
          <p:cNvPr id="6" name="Rectangle 5">
            <a:extLst>
              <a:ext uri="{FF2B5EF4-FFF2-40B4-BE49-F238E27FC236}">
                <a16:creationId xmlns:a16="http://schemas.microsoft.com/office/drawing/2014/main" id="{6F84C8F0-4DCF-4217-863D-C8CF1A0830FC}"/>
              </a:ext>
            </a:extLst>
          </p:cNvPr>
          <p:cNvSpPr/>
          <p:nvPr/>
        </p:nvSpPr>
        <p:spPr>
          <a:xfrm>
            <a:off x="4702840" y="1157125"/>
            <a:ext cx="4191070" cy="2862322"/>
          </a:xfrm>
          <a:prstGeom prst="rect">
            <a:avLst/>
          </a:prstGeom>
        </p:spPr>
        <p:txBody>
          <a:bodyPr wrap="square">
            <a:spAutoFit/>
          </a:bodyPr>
          <a:lstStyle/>
          <a:p>
            <a:pPr marL="533400" indent="-533400">
              <a:buFontTx/>
              <a:buAutoNum type="arabicPeriod" startAt="6"/>
            </a:pPr>
            <a:r>
              <a:rPr lang="en-GB" altLang="en-US" b="1" dirty="0">
                <a:latin typeface="Gill Sans MT" panose="020B0502020104020203" pitchFamily="34" charset="0"/>
              </a:rPr>
              <a:t>Encouragement</a:t>
            </a:r>
            <a:r>
              <a:rPr lang="en-GB" altLang="en-US" dirty="0">
                <a:latin typeface="Gill Sans MT" panose="020B0502020104020203" pitchFamily="34" charset="0"/>
              </a:rPr>
              <a:t> – moving beyond competition</a:t>
            </a:r>
          </a:p>
          <a:p>
            <a:pPr marL="533400" indent="-533400">
              <a:buFontTx/>
              <a:buAutoNum type="arabicPeriod" startAt="6"/>
            </a:pPr>
            <a:r>
              <a:rPr lang="en-GB" altLang="en-US" b="1" dirty="0">
                <a:latin typeface="Gill Sans MT" panose="020B0502020104020203" pitchFamily="34" charset="0"/>
              </a:rPr>
              <a:t>Feelings</a:t>
            </a:r>
            <a:r>
              <a:rPr lang="en-GB" altLang="en-US" dirty="0">
                <a:latin typeface="Gill Sans MT" panose="020B0502020104020203" pitchFamily="34" charset="0"/>
              </a:rPr>
              <a:t> – allowing sufficient emotional release</a:t>
            </a:r>
          </a:p>
          <a:p>
            <a:pPr marL="533400" indent="-533400">
              <a:buFontTx/>
              <a:buAutoNum type="arabicPeriod" startAt="6"/>
            </a:pPr>
            <a:r>
              <a:rPr lang="en-GB" altLang="en-US" b="1" dirty="0">
                <a:latin typeface="Gill Sans MT" panose="020B0502020104020203" pitchFamily="34" charset="0"/>
              </a:rPr>
              <a:t>Information</a:t>
            </a:r>
            <a:r>
              <a:rPr lang="en-GB" altLang="en-US" dirty="0">
                <a:latin typeface="Gill Sans MT" panose="020B0502020104020203" pitchFamily="34" charset="0"/>
              </a:rPr>
              <a:t> – providing a full and accurate picture of reality</a:t>
            </a:r>
          </a:p>
          <a:p>
            <a:pPr marL="533400" indent="-533400">
              <a:buFontTx/>
              <a:buAutoNum type="arabicPeriod" startAt="6"/>
            </a:pPr>
            <a:r>
              <a:rPr lang="en-GB" altLang="en-US" b="1" dirty="0">
                <a:latin typeface="Gill Sans MT" panose="020B0502020104020203" pitchFamily="34" charset="0"/>
              </a:rPr>
              <a:t>Place</a:t>
            </a:r>
            <a:r>
              <a:rPr lang="en-GB" altLang="en-US" dirty="0">
                <a:latin typeface="Gill Sans MT" panose="020B0502020104020203" pitchFamily="34" charset="0"/>
              </a:rPr>
              <a:t> – creating a suitable physical environment that shows you value the person</a:t>
            </a:r>
          </a:p>
          <a:p>
            <a:pPr marL="533400" indent="-533400">
              <a:buFontTx/>
              <a:buAutoNum type="arabicPeriod" startAt="6"/>
            </a:pPr>
            <a:r>
              <a:rPr lang="en-GB" altLang="en-US" b="1" dirty="0">
                <a:latin typeface="Gill Sans MT" panose="020B0502020104020203" pitchFamily="34" charset="0"/>
              </a:rPr>
              <a:t>Diversity</a:t>
            </a:r>
            <a:r>
              <a:rPr lang="en-GB" altLang="en-US" dirty="0">
                <a:latin typeface="Gill Sans MT" panose="020B0502020104020203" pitchFamily="34" charset="0"/>
              </a:rPr>
              <a:t> – embracing differences </a:t>
            </a:r>
          </a:p>
        </p:txBody>
      </p:sp>
      <p:sp>
        <p:nvSpPr>
          <p:cNvPr id="9" name="Rectangle 8">
            <a:extLst>
              <a:ext uri="{FF2B5EF4-FFF2-40B4-BE49-F238E27FC236}">
                <a16:creationId xmlns:a16="http://schemas.microsoft.com/office/drawing/2014/main" id="{27DEE178-B84E-464E-B2C5-BF9D32EBAF0B}"/>
              </a:ext>
            </a:extLst>
          </p:cNvPr>
          <p:cNvSpPr/>
          <p:nvPr/>
        </p:nvSpPr>
        <p:spPr>
          <a:xfrm>
            <a:off x="4564718" y="4019447"/>
            <a:ext cx="4297651" cy="369332"/>
          </a:xfrm>
          <a:prstGeom prst="rect">
            <a:avLst/>
          </a:prstGeom>
        </p:spPr>
        <p:txBody>
          <a:bodyPr wrap="none">
            <a:spAutoFit/>
          </a:bodyPr>
          <a:lstStyle/>
          <a:p>
            <a:pPr>
              <a:spcBef>
                <a:spcPct val="0"/>
              </a:spcBef>
            </a:pPr>
            <a:r>
              <a:rPr lang="en-GB" altLang="en-US" b="1" i="1" dirty="0"/>
              <a:t>Adapted from “Time to Think”, Nancy Kline</a:t>
            </a:r>
          </a:p>
        </p:txBody>
      </p:sp>
      <p:sp>
        <p:nvSpPr>
          <p:cNvPr id="11" name="Rectangle 10">
            <a:extLst>
              <a:ext uri="{FF2B5EF4-FFF2-40B4-BE49-F238E27FC236}">
                <a16:creationId xmlns:a16="http://schemas.microsoft.com/office/drawing/2014/main" id="{CE782470-5C65-42D7-B1DB-62987E5C9D5D}"/>
              </a:ext>
            </a:extLst>
          </p:cNvPr>
          <p:cNvSpPr/>
          <p:nvPr/>
        </p:nvSpPr>
        <p:spPr>
          <a:xfrm>
            <a:off x="206184" y="4248842"/>
            <a:ext cx="3219151" cy="461665"/>
          </a:xfrm>
          <a:prstGeom prst="rect">
            <a:avLst/>
          </a:prstGeom>
        </p:spPr>
        <p:txBody>
          <a:bodyPr wrap="none">
            <a:spAutoFit/>
          </a:bodyPr>
          <a:lstStyle/>
          <a:p>
            <a:r>
              <a:rPr lang="en-GB" sz="2400" kern="0" dirty="0">
                <a:solidFill>
                  <a:srgbClr val="669900"/>
                </a:solidFill>
                <a:latin typeface="Gill Sans MT" panose="020B0502020104020203" pitchFamily="34" charset="0"/>
              </a:rPr>
              <a:t>Building your Capability </a:t>
            </a:r>
          </a:p>
        </p:txBody>
      </p:sp>
      <p:sp>
        <p:nvSpPr>
          <p:cNvPr id="12" name="Rectangle 11">
            <a:extLst>
              <a:ext uri="{FF2B5EF4-FFF2-40B4-BE49-F238E27FC236}">
                <a16:creationId xmlns:a16="http://schemas.microsoft.com/office/drawing/2014/main" id="{15C4C72A-7EF3-412B-AEB3-6A16D31D63BB}"/>
              </a:ext>
            </a:extLst>
          </p:cNvPr>
          <p:cNvSpPr/>
          <p:nvPr/>
        </p:nvSpPr>
        <p:spPr>
          <a:xfrm>
            <a:off x="206184" y="4735942"/>
            <a:ext cx="4572000" cy="1200329"/>
          </a:xfrm>
          <a:prstGeom prst="rect">
            <a:avLst/>
          </a:prstGeom>
        </p:spPr>
        <p:txBody>
          <a:bodyPr>
            <a:spAutoFit/>
          </a:bodyPr>
          <a:lstStyle/>
          <a:p>
            <a:r>
              <a:rPr lang="en-GB" dirty="0">
                <a:solidFill>
                  <a:schemeClr val="tx2"/>
                </a:solidFill>
                <a:latin typeface="Gill Sans MT" panose="020B0502020104020203" pitchFamily="34" charset="0"/>
              </a:rPr>
              <a:t>S 	– Step back </a:t>
            </a:r>
          </a:p>
          <a:p>
            <a:r>
              <a:rPr lang="en-GB" dirty="0">
                <a:solidFill>
                  <a:schemeClr val="tx2"/>
                </a:solidFill>
                <a:latin typeface="Gill Sans MT" panose="020B0502020104020203" pitchFamily="34" charset="0"/>
              </a:rPr>
              <a:t>T 	– Think </a:t>
            </a:r>
          </a:p>
          <a:p>
            <a:r>
              <a:rPr lang="en-GB" dirty="0">
                <a:solidFill>
                  <a:schemeClr val="tx2"/>
                </a:solidFill>
                <a:latin typeface="Gill Sans MT" panose="020B0502020104020203" pitchFamily="34" charset="0"/>
              </a:rPr>
              <a:t>O 	– Consider your options </a:t>
            </a:r>
          </a:p>
          <a:p>
            <a:r>
              <a:rPr lang="en-GB" dirty="0">
                <a:solidFill>
                  <a:schemeClr val="tx2"/>
                </a:solidFill>
                <a:latin typeface="Gill Sans MT" panose="020B0502020104020203" pitchFamily="34" charset="0"/>
              </a:rPr>
              <a:t>P 	– Plan: what will you do?</a:t>
            </a:r>
          </a:p>
        </p:txBody>
      </p:sp>
    </p:spTree>
    <p:custDataLst>
      <p:tags r:id="rId1"/>
    </p:custDataLst>
    <p:extLst>
      <p:ext uri="{BB962C8B-B14F-4D97-AF65-F5344CB8AC3E}">
        <p14:creationId xmlns:p14="http://schemas.microsoft.com/office/powerpoint/2010/main" val="2646821946"/>
      </p:ext>
    </p:extLst>
  </p:cSld>
  <p:clrMapOvr>
    <a:masterClrMapping/>
  </p:clrMapOvr>
  <mc:AlternateContent xmlns:mc="http://schemas.openxmlformats.org/markup-compatibility/2006" xmlns:p14="http://schemas.microsoft.com/office/powerpoint/2010/main">
    <mc:Choice Requires="p14">
      <p:transition spd="slow" p14:dur="3400" advTm="5000">
        <p14:reveal/>
      </p:transition>
    </mc:Choice>
    <mc:Fallback xmlns="">
      <p:transition spd="slow" advTm="5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2">
            <a:extLst>
              <a:ext uri="{FF2B5EF4-FFF2-40B4-BE49-F238E27FC236}">
                <a16:creationId xmlns:a16="http://schemas.microsoft.com/office/drawing/2014/main" id="{0ED7D287-2703-4850-9886-96DB60D80028}"/>
              </a:ext>
            </a:extLst>
          </p:cNvPr>
          <p:cNvSpPr>
            <a:spLocks/>
          </p:cNvSpPr>
          <p:nvPr/>
        </p:nvSpPr>
        <p:spPr bwMode="auto">
          <a:xfrm>
            <a:off x="-2" y="4653136"/>
            <a:ext cx="9144000" cy="1576788"/>
          </a:xfrm>
          <a:custGeom>
            <a:avLst/>
            <a:gdLst>
              <a:gd name="T0" fmla="*/ 0 w 9930840"/>
              <a:gd name="T1" fmla="*/ 1091954 h 1091954"/>
              <a:gd name="T2" fmla="*/ 0 w 9930840"/>
              <a:gd name="T3" fmla="*/ 114711 h 1091954"/>
              <a:gd name="T4" fmla="*/ 4538858 w 9930840"/>
              <a:gd name="T5" fmla="*/ 795615 h 1091954"/>
              <a:gd name="T6" fmla="*/ 9930840 w 9930840"/>
              <a:gd name="T7" fmla="*/ 391346 h 1091954"/>
              <a:gd name="T8" fmla="*/ 9930840 w 9930840"/>
              <a:gd name="T9" fmla="*/ 1091954 h 1091954"/>
              <a:gd name="T10" fmla="*/ 0 w 9930840"/>
              <a:gd name="T11" fmla="*/ 1091954 h 1091954"/>
            </a:gdLst>
            <a:ahLst/>
            <a:cxnLst>
              <a:cxn ang="0">
                <a:pos x="T0" y="T1"/>
              </a:cxn>
              <a:cxn ang="0">
                <a:pos x="T2" y="T3"/>
              </a:cxn>
              <a:cxn ang="0">
                <a:pos x="T4" y="T5"/>
              </a:cxn>
              <a:cxn ang="0">
                <a:pos x="T6" y="T7"/>
              </a:cxn>
              <a:cxn ang="0">
                <a:pos x="T8" y="T9"/>
              </a:cxn>
              <a:cxn ang="0">
                <a:pos x="T10" y="T11"/>
              </a:cxn>
            </a:cxnLst>
            <a:rect l="0" t="0" r="r" b="b"/>
            <a:pathLst>
              <a:path w="9930840" h="1091954">
                <a:moveTo>
                  <a:pt x="0" y="1091954"/>
                </a:moveTo>
                <a:cubicBezTo>
                  <a:pt x="0" y="114711"/>
                  <a:pt x="0" y="114711"/>
                  <a:pt x="0" y="114711"/>
                </a:cubicBezTo>
                <a:cubicBezTo>
                  <a:pt x="843790" y="0"/>
                  <a:pt x="2883718" y="749509"/>
                  <a:pt x="4538858" y="795615"/>
                </a:cubicBezTo>
                <a:cubicBezTo>
                  <a:pt x="6193998" y="841721"/>
                  <a:pt x="9032176" y="341956"/>
                  <a:pt x="9930840" y="391346"/>
                </a:cubicBezTo>
                <a:cubicBezTo>
                  <a:pt x="9930840" y="1091954"/>
                  <a:pt x="9930840" y="1091954"/>
                  <a:pt x="9930840" y="1091954"/>
                </a:cubicBezTo>
                <a:lnTo>
                  <a:pt x="0" y="1091954"/>
                </a:lnTo>
                <a:close/>
              </a:path>
            </a:pathLst>
          </a:custGeom>
          <a:solidFill>
            <a:srgbClr val="CCDC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8" name="Freeform 3">
            <a:extLst>
              <a:ext uri="{FF2B5EF4-FFF2-40B4-BE49-F238E27FC236}">
                <a16:creationId xmlns:a16="http://schemas.microsoft.com/office/drawing/2014/main" id="{C500FB8D-4B62-4DBD-97B8-8620ADE53B0F}"/>
              </a:ext>
            </a:extLst>
          </p:cNvPr>
          <p:cNvSpPr>
            <a:spLocks/>
          </p:cNvSpPr>
          <p:nvPr/>
        </p:nvSpPr>
        <p:spPr bwMode="auto">
          <a:xfrm>
            <a:off x="-926" y="5157192"/>
            <a:ext cx="9144925" cy="1700808"/>
          </a:xfrm>
          <a:custGeom>
            <a:avLst/>
            <a:gdLst>
              <a:gd name="T0" fmla="*/ 0 w 9930840"/>
              <a:gd name="T1" fmla="*/ 1657036 h 1657036"/>
              <a:gd name="T2" fmla="*/ 0 w 9930840"/>
              <a:gd name="T3" fmla="*/ 179247 h 1657036"/>
              <a:gd name="T4" fmla="*/ 4751801 w 9930840"/>
              <a:gd name="T5" fmla="*/ 1133059 h 1657036"/>
              <a:gd name="T6" fmla="*/ 9930840 w 9930840"/>
              <a:gd name="T7" fmla="*/ 597575 h 1657036"/>
              <a:gd name="T8" fmla="*/ 9930840 w 9930840"/>
              <a:gd name="T9" fmla="*/ 1657036 h 1657036"/>
              <a:gd name="T10" fmla="*/ 0 w 9930840"/>
              <a:gd name="T11" fmla="*/ 1657036 h 1657036"/>
              <a:gd name="connsiteX0" fmla="*/ 0 w 9930840"/>
              <a:gd name="connsiteY0" fmla="*/ 1496716 h 1496716"/>
              <a:gd name="connsiteX1" fmla="*/ 0 w 9930840"/>
              <a:gd name="connsiteY1" fmla="*/ 18927 h 1496716"/>
              <a:gd name="connsiteX2" fmla="*/ 4751801 w 9930840"/>
              <a:gd name="connsiteY2" fmla="*/ 972739 h 1496716"/>
              <a:gd name="connsiteX3" fmla="*/ 9930840 w 9930840"/>
              <a:gd name="connsiteY3" fmla="*/ 437255 h 1496716"/>
              <a:gd name="connsiteX4" fmla="*/ 9930840 w 9930840"/>
              <a:gd name="connsiteY4" fmla="*/ 1496716 h 1496716"/>
              <a:gd name="connsiteX5" fmla="*/ 0 w 9930840"/>
              <a:gd name="connsiteY5" fmla="*/ 1496716 h 1496716"/>
              <a:gd name="connsiteX0" fmla="*/ 0 w 9930840"/>
              <a:gd name="connsiteY0" fmla="*/ 1377129 h 1377129"/>
              <a:gd name="connsiteX1" fmla="*/ 10454 w 9930840"/>
              <a:gd name="connsiteY1" fmla="*/ 22256 h 1377129"/>
              <a:gd name="connsiteX2" fmla="*/ 4751801 w 9930840"/>
              <a:gd name="connsiteY2" fmla="*/ 853152 h 1377129"/>
              <a:gd name="connsiteX3" fmla="*/ 9930840 w 9930840"/>
              <a:gd name="connsiteY3" fmla="*/ 317668 h 1377129"/>
              <a:gd name="connsiteX4" fmla="*/ 9930840 w 9930840"/>
              <a:gd name="connsiteY4" fmla="*/ 1377129 h 1377129"/>
              <a:gd name="connsiteX5" fmla="*/ 0 w 9930840"/>
              <a:gd name="connsiteY5" fmla="*/ 1377129 h 1377129"/>
              <a:gd name="connsiteX0" fmla="*/ 1005 w 9931845"/>
              <a:gd name="connsiteY0" fmla="*/ 1320327 h 1320327"/>
              <a:gd name="connsiteX1" fmla="*/ 1006 w 9931845"/>
              <a:gd name="connsiteY1" fmla="*/ 23297 h 1320327"/>
              <a:gd name="connsiteX2" fmla="*/ 4752806 w 9931845"/>
              <a:gd name="connsiteY2" fmla="*/ 796350 h 1320327"/>
              <a:gd name="connsiteX3" fmla="*/ 9931845 w 9931845"/>
              <a:gd name="connsiteY3" fmla="*/ 260866 h 1320327"/>
              <a:gd name="connsiteX4" fmla="*/ 9931845 w 9931845"/>
              <a:gd name="connsiteY4" fmla="*/ 1320327 h 1320327"/>
              <a:gd name="connsiteX5" fmla="*/ 1005 w 9931845"/>
              <a:gd name="connsiteY5" fmla="*/ 1320327 h 1320327"/>
              <a:gd name="connsiteX0" fmla="*/ 1005 w 9931845"/>
              <a:gd name="connsiteY0" fmla="*/ 1320537 h 1320537"/>
              <a:gd name="connsiteX1" fmla="*/ 1006 w 9931845"/>
              <a:gd name="connsiteY1" fmla="*/ 23507 h 1320537"/>
              <a:gd name="connsiteX2" fmla="*/ 4752806 w 9931845"/>
              <a:gd name="connsiteY2" fmla="*/ 796560 h 1320537"/>
              <a:gd name="connsiteX3" fmla="*/ 9921392 w 9931845"/>
              <a:gd name="connsiteY3" fmla="*/ 318918 h 1320537"/>
              <a:gd name="connsiteX4" fmla="*/ 9931845 w 9931845"/>
              <a:gd name="connsiteY4" fmla="*/ 1320537 h 1320537"/>
              <a:gd name="connsiteX5" fmla="*/ 1005 w 9931845"/>
              <a:gd name="connsiteY5" fmla="*/ 1320537 h 132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31845" h="1320537">
                <a:moveTo>
                  <a:pt x="1005" y="1320537"/>
                </a:moveTo>
                <a:cubicBezTo>
                  <a:pt x="4490" y="868913"/>
                  <a:pt x="-2479" y="475131"/>
                  <a:pt x="1006" y="23507"/>
                </a:cubicBezTo>
                <a:cubicBezTo>
                  <a:pt x="715373" y="-155740"/>
                  <a:pt x="3099408" y="747325"/>
                  <a:pt x="4752806" y="796560"/>
                </a:cubicBezTo>
                <a:cubicBezTo>
                  <a:pt x="6406204" y="845795"/>
                  <a:pt x="9058219" y="231589"/>
                  <a:pt x="9921392" y="318918"/>
                </a:cubicBezTo>
                <a:lnTo>
                  <a:pt x="9931845" y="1320537"/>
                </a:lnTo>
                <a:lnTo>
                  <a:pt x="1005" y="1320537"/>
                </a:lnTo>
                <a:close/>
              </a:path>
            </a:pathLst>
          </a:custGeom>
          <a:solidFill>
            <a:srgbClr val="97D7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10" name="Freeform 4">
            <a:extLst>
              <a:ext uri="{FF2B5EF4-FFF2-40B4-BE49-F238E27FC236}">
                <a16:creationId xmlns:a16="http://schemas.microsoft.com/office/drawing/2014/main" id="{4BDA077B-E48B-4E7E-AC6B-87E5939B0097}"/>
              </a:ext>
            </a:extLst>
          </p:cNvPr>
          <p:cNvSpPr>
            <a:spLocks/>
          </p:cNvSpPr>
          <p:nvPr/>
        </p:nvSpPr>
        <p:spPr bwMode="auto">
          <a:xfrm>
            <a:off x="-926" y="5661248"/>
            <a:ext cx="9144000" cy="1196752"/>
          </a:xfrm>
          <a:custGeom>
            <a:avLst/>
            <a:gdLst>
              <a:gd name="T0" fmla="*/ 0 w 9930840"/>
              <a:gd name="T1" fmla="*/ 1642185 h 1642185"/>
              <a:gd name="T2" fmla="*/ 0 w 9930840"/>
              <a:gd name="T3" fmla="*/ 177093 h 1642185"/>
              <a:gd name="T4" fmla="*/ 4664118 w 9930840"/>
              <a:gd name="T5" fmla="*/ 1034884 h 1642185"/>
              <a:gd name="T6" fmla="*/ 9930840 w 9930840"/>
              <a:gd name="T7" fmla="*/ 591827 h 1642185"/>
              <a:gd name="T8" fmla="*/ 9930840 w 9930840"/>
              <a:gd name="T9" fmla="*/ 1642185 h 1642185"/>
              <a:gd name="T10" fmla="*/ 0 w 9930840"/>
              <a:gd name="T11" fmla="*/ 1642185 h 1642185"/>
            </a:gdLst>
            <a:ahLst/>
            <a:cxnLst>
              <a:cxn ang="0">
                <a:pos x="T0" y="T1"/>
              </a:cxn>
              <a:cxn ang="0">
                <a:pos x="T2" y="T3"/>
              </a:cxn>
              <a:cxn ang="0">
                <a:pos x="T4" y="T5"/>
              </a:cxn>
              <a:cxn ang="0">
                <a:pos x="T6" y="T7"/>
              </a:cxn>
              <a:cxn ang="0">
                <a:pos x="T8" y="T9"/>
              </a:cxn>
              <a:cxn ang="0">
                <a:pos x="T10" y="T11"/>
              </a:cxn>
            </a:cxnLst>
            <a:rect l="0" t="0" r="r" b="b"/>
            <a:pathLst>
              <a:path w="9930840" h="1642185">
                <a:moveTo>
                  <a:pt x="0" y="1642185"/>
                </a:moveTo>
                <a:cubicBezTo>
                  <a:pt x="0" y="177093"/>
                  <a:pt x="0" y="177093"/>
                  <a:pt x="0" y="177093"/>
                </a:cubicBezTo>
                <a:cubicBezTo>
                  <a:pt x="726492" y="0"/>
                  <a:pt x="3008978" y="965762"/>
                  <a:pt x="4664118" y="1034884"/>
                </a:cubicBezTo>
                <a:cubicBezTo>
                  <a:pt x="6319258" y="1104006"/>
                  <a:pt x="9053053" y="490610"/>
                  <a:pt x="9930840" y="591827"/>
                </a:cubicBezTo>
                <a:cubicBezTo>
                  <a:pt x="9930840" y="1642185"/>
                  <a:pt x="9930840" y="1642185"/>
                  <a:pt x="9930840" y="1642185"/>
                </a:cubicBezTo>
                <a:lnTo>
                  <a:pt x="0" y="1642185"/>
                </a:lnTo>
                <a:close/>
              </a:path>
            </a:pathLst>
          </a:custGeom>
          <a:solidFill>
            <a:srgbClr val="00A499">
              <a:alpha val="80000"/>
            </a:srgbClr>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dirty="0">
              <a:latin typeface="Gill Sans MT" panose="020B0502020104020203" pitchFamily="34" charset="0"/>
            </a:endParaRPr>
          </a:p>
        </p:txBody>
      </p:sp>
      <p:sp>
        <p:nvSpPr>
          <p:cNvPr id="2" name="Rectangle 1">
            <a:extLst>
              <a:ext uri="{FF2B5EF4-FFF2-40B4-BE49-F238E27FC236}">
                <a16:creationId xmlns:a16="http://schemas.microsoft.com/office/drawing/2014/main" id="{A76D3B6A-9966-4027-96EA-51F18F6448F0}"/>
              </a:ext>
            </a:extLst>
          </p:cNvPr>
          <p:cNvSpPr/>
          <p:nvPr/>
        </p:nvSpPr>
        <p:spPr>
          <a:xfrm>
            <a:off x="539552" y="312803"/>
            <a:ext cx="3115661" cy="523220"/>
          </a:xfrm>
          <a:prstGeom prst="rect">
            <a:avLst/>
          </a:prstGeom>
        </p:spPr>
        <p:txBody>
          <a:bodyPr wrap="none">
            <a:spAutoFit/>
          </a:bodyPr>
          <a:lstStyle/>
          <a:p>
            <a:r>
              <a:rPr lang="en-GB" sz="2800" b="1" dirty="0">
                <a:solidFill>
                  <a:srgbClr val="669900"/>
                </a:solidFill>
                <a:latin typeface="Gill Sans MT" panose="020B0502020104020203" pitchFamily="34" charset="0"/>
              </a:rPr>
              <a:t>Matching Process</a:t>
            </a:r>
            <a:endParaRPr lang="en-US" sz="2800" dirty="0"/>
          </a:p>
        </p:txBody>
      </p:sp>
      <p:sp>
        <p:nvSpPr>
          <p:cNvPr id="13" name="Rectangle 12">
            <a:extLst>
              <a:ext uri="{FF2B5EF4-FFF2-40B4-BE49-F238E27FC236}">
                <a16:creationId xmlns:a16="http://schemas.microsoft.com/office/drawing/2014/main" id="{E155543F-2852-4B72-B545-424DAE2B0CE5}"/>
              </a:ext>
            </a:extLst>
          </p:cNvPr>
          <p:cNvSpPr/>
          <p:nvPr/>
        </p:nvSpPr>
        <p:spPr>
          <a:xfrm>
            <a:off x="539552" y="830370"/>
            <a:ext cx="8280920" cy="5016758"/>
          </a:xfrm>
          <a:prstGeom prst="rect">
            <a:avLst/>
          </a:prstGeom>
        </p:spPr>
        <p:txBody>
          <a:bodyPr wrap="square">
            <a:spAutoFit/>
          </a:bodyPr>
          <a:lstStyle/>
          <a:p>
            <a:r>
              <a:rPr lang="en-GB" sz="1600" dirty="0">
                <a:latin typeface="Gill Sans MT" panose="020B0502020104020203" pitchFamily="34" charset="0"/>
              </a:rPr>
              <a:t>At HDN we match mentees with mentors personally by reading every single application or CV </a:t>
            </a:r>
          </a:p>
          <a:p>
            <a:r>
              <a:rPr lang="en-GB" sz="1600" dirty="0">
                <a:latin typeface="Gill Sans MT" panose="020B0502020104020203" pitchFamily="34" charset="0"/>
              </a:rPr>
              <a:t>and not using any software. There are a number of mentors who repeat mentor each year and we get to know so are able to match more effectively.</a:t>
            </a:r>
          </a:p>
          <a:p>
            <a:endParaRPr lang="en-GB" sz="1600" dirty="0">
              <a:latin typeface="Gill Sans MT" panose="020B0502020104020203" pitchFamily="34" charset="0"/>
            </a:endParaRPr>
          </a:p>
          <a:p>
            <a:r>
              <a:rPr lang="en-GB" sz="1600" dirty="0">
                <a:latin typeface="Gill Sans MT" panose="020B0502020104020203" pitchFamily="34" charset="0"/>
              </a:rPr>
              <a:t>The criteria we tend to use is:</a:t>
            </a:r>
          </a:p>
          <a:p>
            <a:pPr marL="285750" indent="-285750">
              <a:buFont typeface="Arial" panose="020B0604020202020204" pitchFamily="34" charset="0"/>
              <a:buChar char="•"/>
            </a:pPr>
            <a:r>
              <a:rPr lang="en-GB" sz="1600" dirty="0">
                <a:latin typeface="Gill Sans MT" panose="020B0502020104020203" pitchFamily="34" charset="0"/>
              </a:rPr>
              <a:t>Ensure mentees are matched with mentors from a different organisation</a:t>
            </a:r>
          </a:p>
          <a:p>
            <a:pPr marL="285750" indent="-285750">
              <a:buFont typeface="Arial" panose="020B0604020202020204" pitchFamily="34" charset="0"/>
              <a:buChar char="•"/>
            </a:pPr>
            <a:r>
              <a:rPr lang="en-GB" sz="1600" dirty="0">
                <a:latin typeface="Gill Sans MT" panose="020B0502020104020203" pitchFamily="34" charset="0"/>
              </a:rPr>
              <a:t>Ensure the objectives of a mentee are matched as closely as possible with the skills and experience of the mentor</a:t>
            </a:r>
          </a:p>
          <a:p>
            <a:pPr marL="285750" indent="-285750">
              <a:buFont typeface="Arial" panose="020B0604020202020204" pitchFamily="34" charset="0"/>
              <a:buChar char="•"/>
            </a:pPr>
            <a:r>
              <a:rPr lang="en-GB" sz="1600" dirty="0">
                <a:latin typeface="Gill Sans MT" panose="020B0502020104020203" pitchFamily="34" charset="0"/>
              </a:rPr>
              <a:t>Ensure any mentee special requests e.g. a female only mentor, are met</a:t>
            </a:r>
          </a:p>
          <a:p>
            <a:pPr marL="285750" indent="-285750">
              <a:buFont typeface="Arial" panose="020B0604020202020204" pitchFamily="34" charset="0"/>
              <a:buChar char="•"/>
            </a:pPr>
            <a:r>
              <a:rPr lang="en-GB" sz="1600" dirty="0">
                <a:latin typeface="Gill Sans MT" panose="020B0502020104020203" pitchFamily="34" charset="0"/>
              </a:rPr>
              <a:t>Ensure that mentors and mentees are geographically as close as we can make it</a:t>
            </a:r>
          </a:p>
          <a:p>
            <a:pPr marL="285750" indent="-285750">
              <a:buFont typeface="Arial" panose="020B0604020202020204" pitchFamily="34" charset="0"/>
              <a:buChar char="•"/>
            </a:pPr>
            <a:r>
              <a:rPr lang="en-GB" sz="1600" dirty="0">
                <a:latin typeface="Gill Sans MT" panose="020B0502020104020203" pitchFamily="34" charset="0"/>
              </a:rPr>
              <a:t>Ensure mentees line manager statement is used for extra information</a:t>
            </a:r>
          </a:p>
          <a:p>
            <a:pPr marL="285750" indent="-285750">
              <a:buFont typeface="Arial" panose="020B0604020202020204" pitchFamily="34" charset="0"/>
              <a:buChar char="•"/>
            </a:pPr>
            <a:r>
              <a:rPr lang="en-GB" sz="1600" dirty="0">
                <a:latin typeface="Gill Sans MT" panose="020B0502020104020203" pitchFamily="34" charset="0"/>
              </a:rPr>
              <a:t>Ensure we check length of time at an organisation or in a role or any access requirements, if any of that impacts matching</a:t>
            </a:r>
          </a:p>
          <a:p>
            <a:pPr marL="285750" indent="-285750">
              <a:buFont typeface="Arial" panose="020B0604020202020204" pitchFamily="34" charset="0"/>
              <a:buChar char="•"/>
            </a:pPr>
            <a:r>
              <a:rPr lang="en-GB" sz="1600" dirty="0">
                <a:latin typeface="Gill Sans MT" panose="020B0502020104020203" pitchFamily="34" charset="0"/>
              </a:rPr>
              <a:t>Ensure organisations check the matching to identify any conflicts of interest</a:t>
            </a:r>
          </a:p>
          <a:p>
            <a:pPr marL="285750" indent="-285750">
              <a:buFont typeface="Arial" panose="020B0604020202020204" pitchFamily="34" charset="0"/>
              <a:buChar char="•"/>
            </a:pPr>
            <a:r>
              <a:rPr lang="en-GB" sz="1600" dirty="0">
                <a:latin typeface="Gill Sans MT" panose="020B0502020104020203" pitchFamily="34" charset="0"/>
              </a:rPr>
              <a:t>Take into account any other information if possible, for example background information from steering groups where they operate</a:t>
            </a:r>
          </a:p>
          <a:p>
            <a:endParaRPr lang="en-GB" sz="1600" dirty="0">
              <a:latin typeface="Gill Sans MT" panose="020B0502020104020203" pitchFamily="34" charset="0"/>
            </a:endParaRPr>
          </a:p>
          <a:p>
            <a:r>
              <a:rPr lang="en-GB" sz="1600" dirty="0">
                <a:latin typeface="Gill Sans MT" panose="020B0502020104020203" pitchFamily="34" charset="0"/>
              </a:rPr>
              <a:t>Once the matching is complete HDN send you and your mentee an email with each others applications/CV’s, Personal Development Log and a Mentoring Agreement attached for you to use to prepare for and during your first meeting together.</a:t>
            </a:r>
          </a:p>
        </p:txBody>
      </p:sp>
    </p:spTree>
    <p:custDataLst>
      <p:tags r:id="rId1"/>
    </p:custDataLst>
    <p:extLst>
      <p:ext uri="{BB962C8B-B14F-4D97-AF65-F5344CB8AC3E}">
        <p14:creationId xmlns:p14="http://schemas.microsoft.com/office/powerpoint/2010/main" val="181133621"/>
      </p:ext>
    </p:extLst>
  </p:cSld>
  <p:clrMapOvr>
    <a:masterClrMapping/>
  </p:clrMapOvr>
  <mc:AlternateContent xmlns:mc="http://schemas.openxmlformats.org/markup-compatibility/2006" xmlns:p14="http://schemas.microsoft.com/office/powerpoint/2010/main">
    <mc:Choice Requires="p14">
      <p:transition spd="slow" p14:dur="3400" advTm="5000">
        <p14:reveal/>
      </p:transition>
    </mc:Choice>
    <mc:Fallback xmlns="">
      <p:transition spd="slow" advTm="5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2">
            <a:extLst>
              <a:ext uri="{FF2B5EF4-FFF2-40B4-BE49-F238E27FC236}">
                <a16:creationId xmlns:a16="http://schemas.microsoft.com/office/drawing/2014/main" id="{0ED7D287-2703-4850-9886-96DB60D80028}"/>
              </a:ext>
            </a:extLst>
          </p:cNvPr>
          <p:cNvSpPr>
            <a:spLocks/>
          </p:cNvSpPr>
          <p:nvPr/>
        </p:nvSpPr>
        <p:spPr bwMode="auto">
          <a:xfrm>
            <a:off x="-2" y="4653136"/>
            <a:ext cx="9144000" cy="1576788"/>
          </a:xfrm>
          <a:custGeom>
            <a:avLst/>
            <a:gdLst>
              <a:gd name="T0" fmla="*/ 0 w 9930840"/>
              <a:gd name="T1" fmla="*/ 1091954 h 1091954"/>
              <a:gd name="T2" fmla="*/ 0 w 9930840"/>
              <a:gd name="T3" fmla="*/ 114711 h 1091954"/>
              <a:gd name="T4" fmla="*/ 4538858 w 9930840"/>
              <a:gd name="T5" fmla="*/ 795615 h 1091954"/>
              <a:gd name="T6" fmla="*/ 9930840 w 9930840"/>
              <a:gd name="T7" fmla="*/ 391346 h 1091954"/>
              <a:gd name="T8" fmla="*/ 9930840 w 9930840"/>
              <a:gd name="T9" fmla="*/ 1091954 h 1091954"/>
              <a:gd name="T10" fmla="*/ 0 w 9930840"/>
              <a:gd name="T11" fmla="*/ 1091954 h 1091954"/>
            </a:gdLst>
            <a:ahLst/>
            <a:cxnLst>
              <a:cxn ang="0">
                <a:pos x="T0" y="T1"/>
              </a:cxn>
              <a:cxn ang="0">
                <a:pos x="T2" y="T3"/>
              </a:cxn>
              <a:cxn ang="0">
                <a:pos x="T4" y="T5"/>
              </a:cxn>
              <a:cxn ang="0">
                <a:pos x="T6" y="T7"/>
              </a:cxn>
              <a:cxn ang="0">
                <a:pos x="T8" y="T9"/>
              </a:cxn>
              <a:cxn ang="0">
                <a:pos x="T10" y="T11"/>
              </a:cxn>
            </a:cxnLst>
            <a:rect l="0" t="0" r="r" b="b"/>
            <a:pathLst>
              <a:path w="9930840" h="1091954">
                <a:moveTo>
                  <a:pt x="0" y="1091954"/>
                </a:moveTo>
                <a:cubicBezTo>
                  <a:pt x="0" y="114711"/>
                  <a:pt x="0" y="114711"/>
                  <a:pt x="0" y="114711"/>
                </a:cubicBezTo>
                <a:cubicBezTo>
                  <a:pt x="843790" y="0"/>
                  <a:pt x="2883718" y="749509"/>
                  <a:pt x="4538858" y="795615"/>
                </a:cubicBezTo>
                <a:cubicBezTo>
                  <a:pt x="6193998" y="841721"/>
                  <a:pt x="9032176" y="341956"/>
                  <a:pt x="9930840" y="391346"/>
                </a:cubicBezTo>
                <a:cubicBezTo>
                  <a:pt x="9930840" y="1091954"/>
                  <a:pt x="9930840" y="1091954"/>
                  <a:pt x="9930840" y="1091954"/>
                </a:cubicBezTo>
                <a:lnTo>
                  <a:pt x="0" y="1091954"/>
                </a:lnTo>
                <a:close/>
              </a:path>
            </a:pathLst>
          </a:custGeom>
          <a:solidFill>
            <a:srgbClr val="CCDC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8" name="Freeform 3">
            <a:extLst>
              <a:ext uri="{FF2B5EF4-FFF2-40B4-BE49-F238E27FC236}">
                <a16:creationId xmlns:a16="http://schemas.microsoft.com/office/drawing/2014/main" id="{C500FB8D-4B62-4DBD-97B8-8620ADE53B0F}"/>
              </a:ext>
            </a:extLst>
          </p:cNvPr>
          <p:cNvSpPr>
            <a:spLocks/>
          </p:cNvSpPr>
          <p:nvPr/>
        </p:nvSpPr>
        <p:spPr bwMode="auto">
          <a:xfrm>
            <a:off x="-926" y="5157192"/>
            <a:ext cx="9144925" cy="1700808"/>
          </a:xfrm>
          <a:custGeom>
            <a:avLst/>
            <a:gdLst>
              <a:gd name="T0" fmla="*/ 0 w 9930840"/>
              <a:gd name="T1" fmla="*/ 1657036 h 1657036"/>
              <a:gd name="T2" fmla="*/ 0 w 9930840"/>
              <a:gd name="T3" fmla="*/ 179247 h 1657036"/>
              <a:gd name="T4" fmla="*/ 4751801 w 9930840"/>
              <a:gd name="T5" fmla="*/ 1133059 h 1657036"/>
              <a:gd name="T6" fmla="*/ 9930840 w 9930840"/>
              <a:gd name="T7" fmla="*/ 597575 h 1657036"/>
              <a:gd name="T8" fmla="*/ 9930840 w 9930840"/>
              <a:gd name="T9" fmla="*/ 1657036 h 1657036"/>
              <a:gd name="T10" fmla="*/ 0 w 9930840"/>
              <a:gd name="T11" fmla="*/ 1657036 h 1657036"/>
              <a:gd name="connsiteX0" fmla="*/ 0 w 9930840"/>
              <a:gd name="connsiteY0" fmla="*/ 1496716 h 1496716"/>
              <a:gd name="connsiteX1" fmla="*/ 0 w 9930840"/>
              <a:gd name="connsiteY1" fmla="*/ 18927 h 1496716"/>
              <a:gd name="connsiteX2" fmla="*/ 4751801 w 9930840"/>
              <a:gd name="connsiteY2" fmla="*/ 972739 h 1496716"/>
              <a:gd name="connsiteX3" fmla="*/ 9930840 w 9930840"/>
              <a:gd name="connsiteY3" fmla="*/ 437255 h 1496716"/>
              <a:gd name="connsiteX4" fmla="*/ 9930840 w 9930840"/>
              <a:gd name="connsiteY4" fmla="*/ 1496716 h 1496716"/>
              <a:gd name="connsiteX5" fmla="*/ 0 w 9930840"/>
              <a:gd name="connsiteY5" fmla="*/ 1496716 h 1496716"/>
              <a:gd name="connsiteX0" fmla="*/ 0 w 9930840"/>
              <a:gd name="connsiteY0" fmla="*/ 1377129 h 1377129"/>
              <a:gd name="connsiteX1" fmla="*/ 10454 w 9930840"/>
              <a:gd name="connsiteY1" fmla="*/ 22256 h 1377129"/>
              <a:gd name="connsiteX2" fmla="*/ 4751801 w 9930840"/>
              <a:gd name="connsiteY2" fmla="*/ 853152 h 1377129"/>
              <a:gd name="connsiteX3" fmla="*/ 9930840 w 9930840"/>
              <a:gd name="connsiteY3" fmla="*/ 317668 h 1377129"/>
              <a:gd name="connsiteX4" fmla="*/ 9930840 w 9930840"/>
              <a:gd name="connsiteY4" fmla="*/ 1377129 h 1377129"/>
              <a:gd name="connsiteX5" fmla="*/ 0 w 9930840"/>
              <a:gd name="connsiteY5" fmla="*/ 1377129 h 1377129"/>
              <a:gd name="connsiteX0" fmla="*/ 1005 w 9931845"/>
              <a:gd name="connsiteY0" fmla="*/ 1320327 h 1320327"/>
              <a:gd name="connsiteX1" fmla="*/ 1006 w 9931845"/>
              <a:gd name="connsiteY1" fmla="*/ 23297 h 1320327"/>
              <a:gd name="connsiteX2" fmla="*/ 4752806 w 9931845"/>
              <a:gd name="connsiteY2" fmla="*/ 796350 h 1320327"/>
              <a:gd name="connsiteX3" fmla="*/ 9931845 w 9931845"/>
              <a:gd name="connsiteY3" fmla="*/ 260866 h 1320327"/>
              <a:gd name="connsiteX4" fmla="*/ 9931845 w 9931845"/>
              <a:gd name="connsiteY4" fmla="*/ 1320327 h 1320327"/>
              <a:gd name="connsiteX5" fmla="*/ 1005 w 9931845"/>
              <a:gd name="connsiteY5" fmla="*/ 1320327 h 1320327"/>
              <a:gd name="connsiteX0" fmla="*/ 1005 w 9931845"/>
              <a:gd name="connsiteY0" fmla="*/ 1320537 h 1320537"/>
              <a:gd name="connsiteX1" fmla="*/ 1006 w 9931845"/>
              <a:gd name="connsiteY1" fmla="*/ 23507 h 1320537"/>
              <a:gd name="connsiteX2" fmla="*/ 4752806 w 9931845"/>
              <a:gd name="connsiteY2" fmla="*/ 796560 h 1320537"/>
              <a:gd name="connsiteX3" fmla="*/ 9921392 w 9931845"/>
              <a:gd name="connsiteY3" fmla="*/ 318918 h 1320537"/>
              <a:gd name="connsiteX4" fmla="*/ 9931845 w 9931845"/>
              <a:gd name="connsiteY4" fmla="*/ 1320537 h 1320537"/>
              <a:gd name="connsiteX5" fmla="*/ 1005 w 9931845"/>
              <a:gd name="connsiteY5" fmla="*/ 1320537 h 132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31845" h="1320537">
                <a:moveTo>
                  <a:pt x="1005" y="1320537"/>
                </a:moveTo>
                <a:cubicBezTo>
                  <a:pt x="4490" y="868913"/>
                  <a:pt x="-2479" y="475131"/>
                  <a:pt x="1006" y="23507"/>
                </a:cubicBezTo>
                <a:cubicBezTo>
                  <a:pt x="715373" y="-155740"/>
                  <a:pt x="3099408" y="747325"/>
                  <a:pt x="4752806" y="796560"/>
                </a:cubicBezTo>
                <a:cubicBezTo>
                  <a:pt x="6406204" y="845795"/>
                  <a:pt x="9058219" y="231589"/>
                  <a:pt x="9921392" y="318918"/>
                </a:cubicBezTo>
                <a:lnTo>
                  <a:pt x="9931845" y="1320537"/>
                </a:lnTo>
                <a:lnTo>
                  <a:pt x="1005" y="1320537"/>
                </a:lnTo>
                <a:close/>
              </a:path>
            </a:pathLst>
          </a:custGeom>
          <a:solidFill>
            <a:srgbClr val="97D7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10" name="Freeform 4">
            <a:extLst>
              <a:ext uri="{FF2B5EF4-FFF2-40B4-BE49-F238E27FC236}">
                <a16:creationId xmlns:a16="http://schemas.microsoft.com/office/drawing/2014/main" id="{4BDA077B-E48B-4E7E-AC6B-87E5939B0097}"/>
              </a:ext>
            </a:extLst>
          </p:cNvPr>
          <p:cNvSpPr>
            <a:spLocks/>
          </p:cNvSpPr>
          <p:nvPr/>
        </p:nvSpPr>
        <p:spPr bwMode="auto">
          <a:xfrm>
            <a:off x="-926" y="5661248"/>
            <a:ext cx="9144000" cy="1196752"/>
          </a:xfrm>
          <a:custGeom>
            <a:avLst/>
            <a:gdLst>
              <a:gd name="T0" fmla="*/ 0 w 9930840"/>
              <a:gd name="T1" fmla="*/ 1642185 h 1642185"/>
              <a:gd name="T2" fmla="*/ 0 w 9930840"/>
              <a:gd name="T3" fmla="*/ 177093 h 1642185"/>
              <a:gd name="T4" fmla="*/ 4664118 w 9930840"/>
              <a:gd name="T5" fmla="*/ 1034884 h 1642185"/>
              <a:gd name="T6" fmla="*/ 9930840 w 9930840"/>
              <a:gd name="T7" fmla="*/ 591827 h 1642185"/>
              <a:gd name="T8" fmla="*/ 9930840 w 9930840"/>
              <a:gd name="T9" fmla="*/ 1642185 h 1642185"/>
              <a:gd name="T10" fmla="*/ 0 w 9930840"/>
              <a:gd name="T11" fmla="*/ 1642185 h 1642185"/>
            </a:gdLst>
            <a:ahLst/>
            <a:cxnLst>
              <a:cxn ang="0">
                <a:pos x="T0" y="T1"/>
              </a:cxn>
              <a:cxn ang="0">
                <a:pos x="T2" y="T3"/>
              </a:cxn>
              <a:cxn ang="0">
                <a:pos x="T4" y="T5"/>
              </a:cxn>
              <a:cxn ang="0">
                <a:pos x="T6" y="T7"/>
              </a:cxn>
              <a:cxn ang="0">
                <a:pos x="T8" y="T9"/>
              </a:cxn>
              <a:cxn ang="0">
                <a:pos x="T10" y="T11"/>
              </a:cxn>
            </a:cxnLst>
            <a:rect l="0" t="0" r="r" b="b"/>
            <a:pathLst>
              <a:path w="9930840" h="1642185">
                <a:moveTo>
                  <a:pt x="0" y="1642185"/>
                </a:moveTo>
                <a:cubicBezTo>
                  <a:pt x="0" y="177093"/>
                  <a:pt x="0" y="177093"/>
                  <a:pt x="0" y="177093"/>
                </a:cubicBezTo>
                <a:cubicBezTo>
                  <a:pt x="726492" y="0"/>
                  <a:pt x="3008978" y="965762"/>
                  <a:pt x="4664118" y="1034884"/>
                </a:cubicBezTo>
                <a:cubicBezTo>
                  <a:pt x="6319258" y="1104006"/>
                  <a:pt x="9053053" y="490610"/>
                  <a:pt x="9930840" y="591827"/>
                </a:cubicBezTo>
                <a:cubicBezTo>
                  <a:pt x="9930840" y="1642185"/>
                  <a:pt x="9930840" y="1642185"/>
                  <a:pt x="9930840" y="1642185"/>
                </a:cubicBezTo>
                <a:lnTo>
                  <a:pt x="0" y="1642185"/>
                </a:lnTo>
                <a:close/>
              </a:path>
            </a:pathLst>
          </a:custGeom>
          <a:solidFill>
            <a:srgbClr val="00A499">
              <a:alpha val="80000"/>
            </a:srgbClr>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dirty="0">
              <a:latin typeface="Gill Sans MT" panose="020B0502020104020203" pitchFamily="34" charset="0"/>
            </a:endParaRPr>
          </a:p>
        </p:txBody>
      </p:sp>
      <p:sp>
        <p:nvSpPr>
          <p:cNvPr id="2" name="Rectangle 1">
            <a:extLst>
              <a:ext uri="{FF2B5EF4-FFF2-40B4-BE49-F238E27FC236}">
                <a16:creationId xmlns:a16="http://schemas.microsoft.com/office/drawing/2014/main" id="{C142DBB2-D506-4F44-9FA9-502E2C5F1D1F}"/>
              </a:ext>
            </a:extLst>
          </p:cNvPr>
          <p:cNvSpPr/>
          <p:nvPr/>
        </p:nvSpPr>
        <p:spPr>
          <a:xfrm>
            <a:off x="1388952" y="366466"/>
            <a:ext cx="6364243" cy="523220"/>
          </a:xfrm>
          <a:prstGeom prst="rect">
            <a:avLst/>
          </a:prstGeom>
        </p:spPr>
        <p:txBody>
          <a:bodyPr wrap="none">
            <a:spAutoFit/>
          </a:bodyPr>
          <a:lstStyle/>
          <a:p>
            <a:pPr>
              <a:defRPr/>
            </a:pPr>
            <a:r>
              <a:rPr lang="en-GB" sz="2800" b="1" dirty="0">
                <a:solidFill>
                  <a:srgbClr val="669900"/>
                </a:solidFill>
                <a:latin typeface="Gill Sans MT" panose="020B0502020104020203" pitchFamily="34" charset="0"/>
                <a:cs typeface="Arial" pitchFamily="34" charset="0"/>
              </a:rPr>
              <a:t>Time commitment and practicalities</a:t>
            </a:r>
            <a:endParaRPr lang="en-US" sz="2800" b="1" dirty="0">
              <a:solidFill>
                <a:srgbClr val="669900"/>
              </a:solidFill>
              <a:latin typeface="Gill Sans MT" panose="020B0502020104020203" pitchFamily="34" charset="0"/>
              <a:cs typeface="Arial" pitchFamily="34" charset="0"/>
            </a:endParaRPr>
          </a:p>
        </p:txBody>
      </p:sp>
      <p:sp>
        <p:nvSpPr>
          <p:cNvPr id="3" name="Rectangle 2">
            <a:extLst>
              <a:ext uri="{FF2B5EF4-FFF2-40B4-BE49-F238E27FC236}">
                <a16:creationId xmlns:a16="http://schemas.microsoft.com/office/drawing/2014/main" id="{E32AA322-E922-4385-87E4-46FAF9497A4A}"/>
              </a:ext>
            </a:extLst>
          </p:cNvPr>
          <p:cNvSpPr/>
          <p:nvPr/>
        </p:nvSpPr>
        <p:spPr>
          <a:xfrm>
            <a:off x="214589" y="889686"/>
            <a:ext cx="8712968" cy="5693866"/>
          </a:xfrm>
          <a:prstGeom prst="rect">
            <a:avLst/>
          </a:prstGeom>
        </p:spPr>
        <p:txBody>
          <a:bodyPr wrap="square">
            <a:spAutoFit/>
          </a:bodyPr>
          <a:lstStyle/>
          <a:p>
            <a:r>
              <a:rPr lang="en-GB" altLang="en-US" sz="1400" dirty="0">
                <a:solidFill>
                  <a:schemeClr val="tx2"/>
                </a:solidFill>
                <a:latin typeface="Gill Sans MT" panose="020B0502020104020203" pitchFamily="34" charset="0"/>
              </a:rPr>
              <a:t>Time commitment:</a:t>
            </a:r>
          </a:p>
          <a:p>
            <a:pPr marL="285750" indent="-285750">
              <a:buFont typeface="Arial" panose="020B0604020202020204" pitchFamily="34" charset="0"/>
              <a:buChar char="•"/>
            </a:pPr>
            <a:r>
              <a:rPr lang="en-GB" altLang="en-US" sz="1400" dirty="0">
                <a:latin typeface="Gill Sans MT" panose="020B0502020104020203" pitchFamily="34" charset="0"/>
              </a:rPr>
              <a:t>Mentors provide 5 meetings for 1-2 hours each to their allocated mentee over the duration of the programme</a:t>
            </a:r>
          </a:p>
          <a:p>
            <a:pPr marL="285750" indent="-285750">
              <a:buFont typeface="Arial" panose="020B0604020202020204" pitchFamily="34" charset="0"/>
              <a:buChar char="•"/>
            </a:pPr>
            <a:r>
              <a:rPr lang="en-GB" altLang="en-US" sz="1400" dirty="0">
                <a:latin typeface="Gill Sans MT" panose="020B0502020104020203" pitchFamily="34" charset="0"/>
              </a:rPr>
              <a:t>Mentors have a briefing with HDN in person/by phone/electronically re: the content &amp; structure, to discuss any questions</a:t>
            </a:r>
          </a:p>
          <a:p>
            <a:pPr marL="285750" indent="-285750">
              <a:buFont typeface="Arial" panose="020B0604020202020204" pitchFamily="34" charset="0"/>
              <a:buChar char="•"/>
            </a:pPr>
            <a:r>
              <a:rPr lang="en-GB" altLang="en-US" sz="1400" dirty="0">
                <a:latin typeface="Gill Sans MT" panose="020B0502020104020203" pitchFamily="34" charset="0"/>
              </a:rPr>
              <a:t>Mentors if you have time to attend one or two of the group sessions to support mentees, meet other mentors and facilitate any specific areas you feel comfortable with, we do encourage this</a:t>
            </a:r>
          </a:p>
          <a:p>
            <a:endParaRPr lang="en-GB" altLang="en-US" sz="1400" dirty="0">
              <a:latin typeface="Gill Sans MT" panose="020B0502020104020203" pitchFamily="34" charset="0"/>
            </a:endParaRPr>
          </a:p>
          <a:p>
            <a:r>
              <a:rPr lang="en-GB" altLang="en-US" sz="1400" dirty="0">
                <a:solidFill>
                  <a:schemeClr val="tx2"/>
                </a:solidFill>
                <a:latin typeface="Gill Sans MT" panose="020B0502020104020203" pitchFamily="34" charset="0"/>
              </a:rPr>
              <a:t>One-to-one meeting practicalities (Also see PDL):</a:t>
            </a:r>
            <a:endParaRPr lang="en-GB" altLang="en-US" sz="1400" dirty="0">
              <a:latin typeface="Gill Sans MT" panose="020B0502020104020203" pitchFamily="34" charset="0"/>
            </a:endParaRPr>
          </a:p>
          <a:p>
            <a:pPr marL="285750" indent="-285750">
              <a:buFont typeface="Arial" panose="020B0604020202020204" pitchFamily="34" charset="0"/>
              <a:buChar char="•"/>
            </a:pPr>
            <a:r>
              <a:rPr lang="en-GB" altLang="en-US" sz="1400" dirty="0">
                <a:latin typeface="Gill Sans MT" panose="020B0502020104020203" pitchFamily="34" charset="0"/>
              </a:rPr>
              <a:t>Introduce yourselves, get to know each other</a:t>
            </a:r>
          </a:p>
          <a:p>
            <a:pPr marL="285750" indent="-285750">
              <a:buFont typeface="Arial" panose="020B0604020202020204" pitchFamily="34" charset="0"/>
              <a:buChar char="•"/>
            </a:pPr>
            <a:r>
              <a:rPr lang="en-GB" altLang="en-US" sz="1400" dirty="0">
                <a:latin typeface="Gill Sans MT" panose="020B0502020104020203" pitchFamily="34" charset="0"/>
              </a:rPr>
              <a:t>Discuss confidentiality (are there any circumstances when confidentiality would need to be breached?)</a:t>
            </a:r>
          </a:p>
          <a:p>
            <a:pPr marL="285750" indent="-285750">
              <a:buFont typeface="Arial" panose="020B0604020202020204" pitchFamily="34" charset="0"/>
              <a:buChar char="•"/>
            </a:pPr>
            <a:r>
              <a:rPr lang="en-GB" altLang="en-US" sz="1400" dirty="0">
                <a:latin typeface="Gill Sans MT" panose="020B0502020104020203" pitchFamily="34" charset="0"/>
              </a:rPr>
              <a:t>Agree dates with your mentee for all 5 if not as many meetings in as advance as possible, then prioritise them</a:t>
            </a:r>
          </a:p>
          <a:p>
            <a:pPr marL="285750" indent="-285750">
              <a:buFont typeface="Arial" panose="020B0604020202020204" pitchFamily="34" charset="0"/>
              <a:buChar char="•"/>
            </a:pPr>
            <a:r>
              <a:rPr lang="en-GB" altLang="en-US" sz="1400" dirty="0">
                <a:latin typeface="Gill Sans MT" panose="020B0502020104020203" pitchFamily="34" charset="0"/>
              </a:rPr>
              <a:t>Ideally position sessions between classes with the first session held before Class 1, if possible</a:t>
            </a:r>
          </a:p>
          <a:p>
            <a:pPr marL="285750" indent="-285750">
              <a:buFont typeface="Arial" panose="020B0604020202020204" pitchFamily="34" charset="0"/>
              <a:buChar char="•"/>
            </a:pPr>
            <a:r>
              <a:rPr lang="en-GB" altLang="en-US" sz="1400" dirty="0">
                <a:latin typeface="Gill Sans MT" panose="020B0502020104020203" pitchFamily="34" charset="0"/>
              </a:rPr>
              <a:t>Choose a location that suits you both</a:t>
            </a:r>
          </a:p>
          <a:p>
            <a:pPr marL="285750" indent="-285750">
              <a:buFont typeface="Arial" panose="020B0604020202020204" pitchFamily="34" charset="0"/>
              <a:buChar char="•"/>
            </a:pPr>
            <a:r>
              <a:rPr lang="en-GB" altLang="en-US" sz="1400" dirty="0">
                <a:latin typeface="Gill Sans MT" panose="020B0502020104020203" pitchFamily="34" charset="0"/>
              </a:rPr>
              <a:t>Ensure environment is conducive to private conversation</a:t>
            </a:r>
          </a:p>
          <a:p>
            <a:pPr marL="285750" indent="-285750">
              <a:buFont typeface="Arial" panose="020B0604020202020204" pitchFamily="34" charset="0"/>
              <a:buChar char="•"/>
            </a:pPr>
            <a:r>
              <a:rPr lang="en-GB" altLang="en-US" sz="1400" dirty="0">
                <a:latin typeface="Gill Sans MT" panose="020B0502020104020203" pitchFamily="34" charset="0"/>
              </a:rPr>
              <a:t>Length of session may be variable, 1-2 hours is usual but you may use more or less depending on both your preferences or availability</a:t>
            </a:r>
          </a:p>
          <a:p>
            <a:pPr marL="285750" indent="-285750">
              <a:buFont typeface="Arial" panose="020B0604020202020204" pitchFamily="34" charset="0"/>
              <a:buChar char="•"/>
            </a:pPr>
            <a:r>
              <a:rPr lang="en-GB" altLang="en-US" sz="1400" dirty="0">
                <a:latin typeface="Gill Sans MT" panose="020B0502020104020203" pitchFamily="34" charset="0"/>
              </a:rPr>
              <a:t>Discuss boundaries, roles, what you want from each other through the process, expectations and objectives for the programme at the start. Be realistic and honest with each other</a:t>
            </a:r>
          </a:p>
          <a:p>
            <a:pPr marL="285750" indent="-285750">
              <a:buFont typeface="Arial" panose="020B0604020202020204" pitchFamily="34" charset="0"/>
              <a:buChar char="•"/>
            </a:pPr>
            <a:r>
              <a:rPr lang="en-GB" altLang="en-US" sz="1400" dirty="0">
                <a:latin typeface="Gill Sans MT" panose="020B0502020104020203" pitchFamily="34" charset="0"/>
              </a:rPr>
              <a:t>Discuss how you will reflect, follow up actions, review and provide feedback and any expectations around this. As this is not an academic course but the one-to-one sessions may result in actions agreed</a:t>
            </a:r>
          </a:p>
          <a:p>
            <a:pPr marL="285750" indent="-285750">
              <a:buFont typeface="Arial" panose="020B0604020202020204" pitchFamily="34" charset="0"/>
              <a:buChar char="•"/>
            </a:pPr>
            <a:r>
              <a:rPr lang="en-GB" altLang="en-US" sz="1400" dirty="0">
                <a:latin typeface="Gill Sans MT" panose="020B0502020104020203" pitchFamily="34" charset="0"/>
              </a:rPr>
              <a:t>Ensure the mentee leads, sets the agenda and makes the most of the sessions. Mentors might encourage, listen, support, guide, question, feedback, help assess options, help action plan but they are not there to make decisions or take the lead for the mentee</a:t>
            </a:r>
          </a:p>
          <a:p>
            <a:pPr marL="285750" indent="-285750">
              <a:buFont typeface="Arial" panose="020B0604020202020204" pitchFamily="34" charset="0"/>
              <a:buChar char="•"/>
            </a:pPr>
            <a:r>
              <a:rPr lang="en-GB" altLang="en-US" sz="1400" dirty="0">
                <a:latin typeface="Gill Sans MT" panose="020B0502020104020203" pitchFamily="34" charset="0"/>
              </a:rPr>
              <a:t>We encourage you to meet in places such as cafes/meeting rooms/in your offices and during working hours if possible</a:t>
            </a:r>
          </a:p>
          <a:p>
            <a:pPr marL="285750" indent="-285750">
              <a:buFont typeface="Arial" panose="020B0604020202020204" pitchFamily="34" charset="0"/>
              <a:buChar char="•"/>
            </a:pPr>
            <a:r>
              <a:rPr lang="en-GB" altLang="en-US" sz="1400" dirty="0">
                <a:latin typeface="Gill Sans MT" panose="020B0502020104020203" pitchFamily="34" charset="0"/>
              </a:rPr>
              <a:t>If you have any questions or concerns speak to your local Mentoring Coordinator or HDN directly.</a:t>
            </a:r>
          </a:p>
        </p:txBody>
      </p:sp>
    </p:spTree>
    <p:custDataLst>
      <p:tags r:id="rId1"/>
    </p:custDataLst>
    <p:extLst>
      <p:ext uri="{BB962C8B-B14F-4D97-AF65-F5344CB8AC3E}">
        <p14:creationId xmlns:p14="http://schemas.microsoft.com/office/powerpoint/2010/main" val="2658214774"/>
      </p:ext>
    </p:extLst>
  </p:cSld>
  <p:clrMapOvr>
    <a:masterClrMapping/>
  </p:clrMapOvr>
  <mc:AlternateContent xmlns:mc="http://schemas.openxmlformats.org/markup-compatibility/2006" xmlns:p14="http://schemas.microsoft.com/office/powerpoint/2010/main">
    <mc:Choice Requires="p14">
      <p:transition spd="slow" p14:dur="3400" advTm="5000">
        <p14:reveal/>
      </p:transition>
    </mc:Choice>
    <mc:Fallback xmlns="">
      <p:transition spd="slow" advTm="5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2">
            <a:extLst>
              <a:ext uri="{FF2B5EF4-FFF2-40B4-BE49-F238E27FC236}">
                <a16:creationId xmlns:a16="http://schemas.microsoft.com/office/drawing/2014/main" id="{0ED7D287-2703-4850-9886-96DB60D80028}"/>
              </a:ext>
            </a:extLst>
          </p:cNvPr>
          <p:cNvSpPr>
            <a:spLocks/>
          </p:cNvSpPr>
          <p:nvPr/>
        </p:nvSpPr>
        <p:spPr bwMode="auto">
          <a:xfrm>
            <a:off x="-2" y="4653136"/>
            <a:ext cx="9144000" cy="1576788"/>
          </a:xfrm>
          <a:custGeom>
            <a:avLst/>
            <a:gdLst>
              <a:gd name="T0" fmla="*/ 0 w 9930840"/>
              <a:gd name="T1" fmla="*/ 1091954 h 1091954"/>
              <a:gd name="T2" fmla="*/ 0 w 9930840"/>
              <a:gd name="T3" fmla="*/ 114711 h 1091954"/>
              <a:gd name="T4" fmla="*/ 4538858 w 9930840"/>
              <a:gd name="T5" fmla="*/ 795615 h 1091954"/>
              <a:gd name="T6" fmla="*/ 9930840 w 9930840"/>
              <a:gd name="T7" fmla="*/ 391346 h 1091954"/>
              <a:gd name="T8" fmla="*/ 9930840 w 9930840"/>
              <a:gd name="T9" fmla="*/ 1091954 h 1091954"/>
              <a:gd name="T10" fmla="*/ 0 w 9930840"/>
              <a:gd name="T11" fmla="*/ 1091954 h 1091954"/>
            </a:gdLst>
            <a:ahLst/>
            <a:cxnLst>
              <a:cxn ang="0">
                <a:pos x="T0" y="T1"/>
              </a:cxn>
              <a:cxn ang="0">
                <a:pos x="T2" y="T3"/>
              </a:cxn>
              <a:cxn ang="0">
                <a:pos x="T4" y="T5"/>
              </a:cxn>
              <a:cxn ang="0">
                <a:pos x="T6" y="T7"/>
              </a:cxn>
              <a:cxn ang="0">
                <a:pos x="T8" y="T9"/>
              </a:cxn>
              <a:cxn ang="0">
                <a:pos x="T10" y="T11"/>
              </a:cxn>
            </a:cxnLst>
            <a:rect l="0" t="0" r="r" b="b"/>
            <a:pathLst>
              <a:path w="9930840" h="1091954">
                <a:moveTo>
                  <a:pt x="0" y="1091954"/>
                </a:moveTo>
                <a:cubicBezTo>
                  <a:pt x="0" y="114711"/>
                  <a:pt x="0" y="114711"/>
                  <a:pt x="0" y="114711"/>
                </a:cubicBezTo>
                <a:cubicBezTo>
                  <a:pt x="843790" y="0"/>
                  <a:pt x="2883718" y="749509"/>
                  <a:pt x="4538858" y="795615"/>
                </a:cubicBezTo>
                <a:cubicBezTo>
                  <a:pt x="6193998" y="841721"/>
                  <a:pt x="9032176" y="341956"/>
                  <a:pt x="9930840" y="391346"/>
                </a:cubicBezTo>
                <a:cubicBezTo>
                  <a:pt x="9930840" y="1091954"/>
                  <a:pt x="9930840" y="1091954"/>
                  <a:pt x="9930840" y="1091954"/>
                </a:cubicBezTo>
                <a:lnTo>
                  <a:pt x="0" y="1091954"/>
                </a:lnTo>
                <a:close/>
              </a:path>
            </a:pathLst>
          </a:custGeom>
          <a:solidFill>
            <a:srgbClr val="CCDC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8" name="Freeform 3">
            <a:extLst>
              <a:ext uri="{FF2B5EF4-FFF2-40B4-BE49-F238E27FC236}">
                <a16:creationId xmlns:a16="http://schemas.microsoft.com/office/drawing/2014/main" id="{C500FB8D-4B62-4DBD-97B8-8620ADE53B0F}"/>
              </a:ext>
            </a:extLst>
          </p:cNvPr>
          <p:cNvSpPr>
            <a:spLocks/>
          </p:cNvSpPr>
          <p:nvPr/>
        </p:nvSpPr>
        <p:spPr bwMode="auto">
          <a:xfrm>
            <a:off x="-926" y="5157192"/>
            <a:ext cx="9144925" cy="1700808"/>
          </a:xfrm>
          <a:custGeom>
            <a:avLst/>
            <a:gdLst>
              <a:gd name="T0" fmla="*/ 0 w 9930840"/>
              <a:gd name="T1" fmla="*/ 1657036 h 1657036"/>
              <a:gd name="T2" fmla="*/ 0 w 9930840"/>
              <a:gd name="T3" fmla="*/ 179247 h 1657036"/>
              <a:gd name="T4" fmla="*/ 4751801 w 9930840"/>
              <a:gd name="T5" fmla="*/ 1133059 h 1657036"/>
              <a:gd name="T6" fmla="*/ 9930840 w 9930840"/>
              <a:gd name="T7" fmla="*/ 597575 h 1657036"/>
              <a:gd name="T8" fmla="*/ 9930840 w 9930840"/>
              <a:gd name="T9" fmla="*/ 1657036 h 1657036"/>
              <a:gd name="T10" fmla="*/ 0 w 9930840"/>
              <a:gd name="T11" fmla="*/ 1657036 h 1657036"/>
              <a:gd name="connsiteX0" fmla="*/ 0 w 9930840"/>
              <a:gd name="connsiteY0" fmla="*/ 1496716 h 1496716"/>
              <a:gd name="connsiteX1" fmla="*/ 0 w 9930840"/>
              <a:gd name="connsiteY1" fmla="*/ 18927 h 1496716"/>
              <a:gd name="connsiteX2" fmla="*/ 4751801 w 9930840"/>
              <a:gd name="connsiteY2" fmla="*/ 972739 h 1496716"/>
              <a:gd name="connsiteX3" fmla="*/ 9930840 w 9930840"/>
              <a:gd name="connsiteY3" fmla="*/ 437255 h 1496716"/>
              <a:gd name="connsiteX4" fmla="*/ 9930840 w 9930840"/>
              <a:gd name="connsiteY4" fmla="*/ 1496716 h 1496716"/>
              <a:gd name="connsiteX5" fmla="*/ 0 w 9930840"/>
              <a:gd name="connsiteY5" fmla="*/ 1496716 h 1496716"/>
              <a:gd name="connsiteX0" fmla="*/ 0 w 9930840"/>
              <a:gd name="connsiteY0" fmla="*/ 1377129 h 1377129"/>
              <a:gd name="connsiteX1" fmla="*/ 10454 w 9930840"/>
              <a:gd name="connsiteY1" fmla="*/ 22256 h 1377129"/>
              <a:gd name="connsiteX2" fmla="*/ 4751801 w 9930840"/>
              <a:gd name="connsiteY2" fmla="*/ 853152 h 1377129"/>
              <a:gd name="connsiteX3" fmla="*/ 9930840 w 9930840"/>
              <a:gd name="connsiteY3" fmla="*/ 317668 h 1377129"/>
              <a:gd name="connsiteX4" fmla="*/ 9930840 w 9930840"/>
              <a:gd name="connsiteY4" fmla="*/ 1377129 h 1377129"/>
              <a:gd name="connsiteX5" fmla="*/ 0 w 9930840"/>
              <a:gd name="connsiteY5" fmla="*/ 1377129 h 1377129"/>
              <a:gd name="connsiteX0" fmla="*/ 1005 w 9931845"/>
              <a:gd name="connsiteY0" fmla="*/ 1320327 h 1320327"/>
              <a:gd name="connsiteX1" fmla="*/ 1006 w 9931845"/>
              <a:gd name="connsiteY1" fmla="*/ 23297 h 1320327"/>
              <a:gd name="connsiteX2" fmla="*/ 4752806 w 9931845"/>
              <a:gd name="connsiteY2" fmla="*/ 796350 h 1320327"/>
              <a:gd name="connsiteX3" fmla="*/ 9931845 w 9931845"/>
              <a:gd name="connsiteY3" fmla="*/ 260866 h 1320327"/>
              <a:gd name="connsiteX4" fmla="*/ 9931845 w 9931845"/>
              <a:gd name="connsiteY4" fmla="*/ 1320327 h 1320327"/>
              <a:gd name="connsiteX5" fmla="*/ 1005 w 9931845"/>
              <a:gd name="connsiteY5" fmla="*/ 1320327 h 1320327"/>
              <a:gd name="connsiteX0" fmla="*/ 1005 w 9931845"/>
              <a:gd name="connsiteY0" fmla="*/ 1320537 h 1320537"/>
              <a:gd name="connsiteX1" fmla="*/ 1006 w 9931845"/>
              <a:gd name="connsiteY1" fmla="*/ 23507 h 1320537"/>
              <a:gd name="connsiteX2" fmla="*/ 4752806 w 9931845"/>
              <a:gd name="connsiteY2" fmla="*/ 796560 h 1320537"/>
              <a:gd name="connsiteX3" fmla="*/ 9921392 w 9931845"/>
              <a:gd name="connsiteY3" fmla="*/ 318918 h 1320537"/>
              <a:gd name="connsiteX4" fmla="*/ 9931845 w 9931845"/>
              <a:gd name="connsiteY4" fmla="*/ 1320537 h 1320537"/>
              <a:gd name="connsiteX5" fmla="*/ 1005 w 9931845"/>
              <a:gd name="connsiteY5" fmla="*/ 1320537 h 132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31845" h="1320537">
                <a:moveTo>
                  <a:pt x="1005" y="1320537"/>
                </a:moveTo>
                <a:cubicBezTo>
                  <a:pt x="4490" y="868913"/>
                  <a:pt x="-2479" y="475131"/>
                  <a:pt x="1006" y="23507"/>
                </a:cubicBezTo>
                <a:cubicBezTo>
                  <a:pt x="715373" y="-155740"/>
                  <a:pt x="3099408" y="747325"/>
                  <a:pt x="4752806" y="796560"/>
                </a:cubicBezTo>
                <a:cubicBezTo>
                  <a:pt x="6406204" y="845795"/>
                  <a:pt x="9058219" y="231589"/>
                  <a:pt x="9921392" y="318918"/>
                </a:cubicBezTo>
                <a:lnTo>
                  <a:pt x="9931845" y="1320537"/>
                </a:lnTo>
                <a:lnTo>
                  <a:pt x="1005" y="1320537"/>
                </a:lnTo>
                <a:close/>
              </a:path>
            </a:pathLst>
          </a:custGeom>
          <a:solidFill>
            <a:srgbClr val="97D7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10" name="Freeform 4">
            <a:extLst>
              <a:ext uri="{FF2B5EF4-FFF2-40B4-BE49-F238E27FC236}">
                <a16:creationId xmlns:a16="http://schemas.microsoft.com/office/drawing/2014/main" id="{4BDA077B-E48B-4E7E-AC6B-87E5939B0097}"/>
              </a:ext>
            </a:extLst>
          </p:cNvPr>
          <p:cNvSpPr>
            <a:spLocks/>
          </p:cNvSpPr>
          <p:nvPr/>
        </p:nvSpPr>
        <p:spPr bwMode="auto">
          <a:xfrm>
            <a:off x="-926" y="5661248"/>
            <a:ext cx="9144000" cy="1196752"/>
          </a:xfrm>
          <a:custGeom>
            <a:avLst/>
            <a:gdLst>
              <a:gd name="T0" fmla="*/ 0 w 9930840"/>
              <a:gd name="T1" fmla="*/ 1642185 h 1642185"/>
              <a:gd name="T2" fmla="*/ 0 w 9930840"/>
              <a:gd name="T3" fmla="*/ 177093 h 1642185"/>
              <a:gd name="T4" fmla="*/ 4664118 w 9930840"/>
              <a:gd name="T5" fmla="*/ 1034884 h 1642185"/>
              <a:gd name="T6" fmla="*/ 9930840 w 9930840"/>
              <a:gd name="T7" fmla="*/ 591827 h 1642185"/>
              <a:gd name="T8" fmla="*/ 9930840 w 9930840"/>
              <a:gd name="T9" fmla="*/ 1642185 h 1642185"/>
              <a:gd name="T10" fmla="*/ 0 w 9930840"/>
              <a:gd name="T11" fmla="*/ 1642185 h 1642185"/>
            </a:gdLst>
            <a:ahLst/>
            <a:cxnLst>
              <a:cxn ang="0">
                <a:pos x="T0" y="T1"/>
              </a:cxn>
              <a:cxn ang="0">
                <a:pos x="T2" y="T3"/>
              </a:cxn>
              <a:cxn ang="0">
                <a:pos x="T4" y="T5"/>
              </a:cxn>
              <a:cxn ang="0">
                <a:pos x="T6" y="T7"/>
              </a:cxn>
              <a:cxn ang="0">
                <a:pos x="T8" y="T9"/>
              </a:cxn>
              <a:cxn ang="0">
                <a:pos x="T10" y="T11"/>
              </a:cxn>
            </a:cxnLst>
            <a:rect l="0" t="0" r="r" b="b"/>
            <a:pathLst>
              <a:path w="9930840" h="1642185">
                <a:moveTo>
                  <a:pt x="0" y="1642185"/>
                </a:moveTo>
                <a:cubicBezTo>
                  <a:pt x="0" y="177093"/>
                  <a:pt x="0" y="177093"/>
                  <a:pt x="0" y="177093"/>
                </a:cubicBezTo>
                <a:cubicBezTo>
                  <a:pt x="726492" y="0"/>
                  <a:pt x="3008978" y="965762"/>
                  <a:pt x="4664118" y="1034884"/>
                </a:cubicBezTo>
                <a:cubicBezTo>
                  <a:pt x="6319258" y="1104006"/>
                  <a:pt x="9053053" y="490610"/>
                  <a:pt x="9930840" y="591827"/>
                </a:cubicBezTo>
                <a:cubicBezTo>
                  <a:pt x="9930840" y="1642185"/>
                  <a:pt x="9930840" y="1642185"/>
                  <a:pt x="9930840" y="1642185"/>
                </a:cubicBezTo>
                <a:lnTo>
                  <a:pt x="0" y="1642185"/>
                </a:lnTo>
                <a:close/>
              </a:path>
            </a:pathLst>
          </a:custGeom>
          <a:solidFill>
            <a:srgbClr val="00A499">
              <a:alpha val="80000"/>
            </a:srgbClr>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dirty="0">
              <a:latin typeface="Gill Sans MT" panose="020B0502020104020203" pitchFamily="34" charset="0"/>
            </a:endParaRPr>
          </a:p>
        </p:txBody>
      </p:sp>
      <p:sp>
        <p:nvSpPr>
          <p:cNvPr id="2" name="Title 1">
            <a:extLst>
              <a:ext uri="{FF2B5EF4-FFF2-40B4-BE49-F238E27FC236}">
                <a16:creationId xmlns:a16="http://schemas.microsoft.com/office/drawing/2014/main" id="{F9AA024D-4CE2-43CA-94CC-5B0E631019B0}"/>
              </a:ext>
            </a:extLst>
          </p:cNvPr>
          <p:cNvSpPr>
            <a:spLocks noGrp="1"/>
          </p:cNvSpPr>
          <p:nvPr>
            <p:ph type="ctrTitle"/>
          </p:nvPr>
        </p:nvSpPr>
        <p:spPr>
          <a:xfrm>
            <a:off x="684874" y="476672"/>
            <a:ext cx="7772400" cy="1470025"/>
          </a:xfrm>
        </p:spPr>
        <p:txBody>
          <a:bodyPr>
            <a:normAutofit/>
          </a:bodyPr>
          <a:lstStyle/>
          <a:p>
            <a:r>
              <a:rPr lang="en-GB" sz="4800" b="1" dirty="0">
                <a:solidFill>
                  <a:srgbClr val="669900"/>
                </a:solidFill>
                <a:latin typeface="Gill Sans MT" panose="020B0502020104020203" pitchFamily="34" charset="0"/>
              </a:rPr>
              <a:t>This briefing will provide:</a:t>
            </a:r>
            <a:endParaRPr lang="en-GB" sz="4800" dirty="0">
              <a:solidFill>
                <a:schemeClr val="tx1">
                  <a:lumMod val="65000"/>
                  <a:lumOff val="35000"/>
                </a:schemeClr>
              </a:solidFill>
              <a:latin typeface="Gill Sans MT" panose="020B0502020104020203" pitchFamily="34" charset="0"/>
            </a:endParaRPr>
          </a:p>
        </p:txBody>
      </p:sp>
      <p:sp>
        <p:nvSpPr>
          <p:cNvPr id="3" name="Rectangle 2">
            <a:extLst>
              <a:ext uri="{FF2B5EF4-FFF2-40B4-BE49-F238E27FC236}">
                <a16:creationId xmlns:a16="http://schemas.microsoft.com/office/drawing/2014/main" id="{9A4E627E-5DF5-4B2D-AA14-3B1759735759}"/>
              </a:ext>
            </a:extLst>
          </p:cNvPr>
          <p:cNvSpPr/>
          <p:nvPr/>
        </p:nvSpPr>
        <p:spPr>
          <a:xfrm>
            <a:off x="971600" y="1997838"/>
            <a:ext cx="6696744" cy="3416320"/>
          </a:xfrm>
          <a:prstGeom prst="rect">
            <a:avLst/>
          </a:prstGeom>
        </p:spPr>
        <p:txBody>
          <a:bodyPr wrap="square">
            <a:spAutoFit/>
          </a:bodyPr>
          <a:lstStyle/>
          <a:p>
            <a:r>
              <a:rPr lang="en-GB" sz="2400" dirty="0">
                <a:latin typeface="Gill Sans MT" panose="020B0502020104020203" pitchFamily="34" charset="0"/>
              </a:rPr>
              <a:t>Introduction to HDN</a:t>
            </a:r>
          </a:p>
          <a:p>
            <a:r>
              <a:rPr lang="en-GB" sz="2400" dirty="0">
                <a:latin typeface="Gill Sans MT" panose="020B0502020104020203" pitchFamily="34" charset="0"/>
              </a:rPr>
              <a:t>HDN Mentoring objectives &amp; framework</a:t>
            </a:r>
          </a:p>
          <a:p>
            <a:r>
              <a:rPr lang="en-GB" sz="2400" dirty="0">
                <a:latin typeface="Gill Sans MT" panose="020B0502020104020203" pitchFamily="34" charset="0"/>
              </a:rPr>
              <a:t>Mentoring roles &amp; expectations</a:t>
            </a:r>
            <a:endParaRPr lang="en-GB" sz="2400" dirty="0">
              <a:solidFill>
                <a:srgbClr val="FF0000"/>
              </a:solidFill>
              <a:latin typeface="Gill Sans MT" panose="020B0502020104020203" pitchFamily="34" charset="0"/>
            </a:endParaRPr>
          </a:p>
          <a:p>
            <a:r>
              <a:rPr lang="en-GB" sz="2400" dirty="0">
                <a:latin typeface="Gill Sans MT" panose="020B0502020104020203" pitchFamily="34" charset="0"/>
              </a:rPr>
              <a:t>Matching process</a:t>
            </a:r>
          </a:p>
          <a:p>
            <a:r>
              <a:rPr lang="en-GB" sz="2400" dirty="0">
                <a:latin typeface="Gill Sans MT" panose="020B0502020104020203" pitchFamily="34" charset="0"/>
              </a:rPr>
              <a:t>Time commitment &amp; practicalities</a:t>
            </a:r>
          </a:p>
          <a:p>
            <a:r>
              <a:rPr lang="en-GB" sz="2400" dirty="0">
                <a:latin typeface="Gill Sans MT" panose="020B0502020104020203" pitchFamily="34" charset="0"/>
              </a:rPr>
              <a:t>Benefits of mentoring</a:t>
            </a:r>
          </a:p>
          <a:p>
            <a:r>
              <a:rPr lang="en-GB" sz="2400" dirty="0">
                <a:latin typeface="Gill Sans MT" panose="020B0502020104020203" pitchFamily="34" charset="0"/>
              </a:rPr>
              <a:t>Development tools used as part of the programme</a:t>
            </a:r>
          </a:p>
          <a:p>
            <a:r>
              <a:rPr lang="en-GB" sz="2400" dirty="0">
                <a:latin typeface="Gill Sans MT" panose="020B0502020104020203" pitchFamily="34" charset="0"/>
              </a:rPr>
              <a:t>PPI/DISC – Psychometric tool</a:t>
            </a:r>
          </a:p>
          <a:p>
            <a:r>
              <a:rPr lang="en-GB" sz="2400" dirty="0">
                <a:latin typeface="Gill Sans MT" panose="020B0502020104020203" pitchFamily="34" charset="0"/>
              </a:rPr>
              <a:t>What support is available</a:t>
            </a:r>
          </a:p>
        </p:txBody>
      </p:sp>
    </p:spTree>
    <p:custDataLst>
      <p:tags r:id="rId1"/>
    </p:custDataLst>
    <p:extLst>
      <p:ext uri="{BB962C8B-B14F-4D97-AF65-F5344CB8AC3E}">
        <p14:creationId xmlns:p14="http://schemas.microsoft.com/office/powerpoint/2010/main" val="474158392"/>
      </p:ext>
    </p:extLst>
  </p:cSld>
  <p:clrMapOvr>
    <a:masterClrMapping/>
  </p:clrMapOvr>
  <mc:AlternateContent xmlns:mc="http://schemas.openxmlformats.org/markup-compatibility/2006" xmlns:p14="http://schemas.microsoft.com/office/powerpoint/2010/main">
    <mc:Choice Requires="p14">
      <p:transition spd="slow" p14:dur="3400" advTm="5000">
        <p14:reveal/>
      </p:transition>
    </mc:Choice>
    <mc:Fallback xmlns="">
      <p:transition spd="slow" advTm="5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2">
            <a:extLst>
              <a:ext uri="{FF2B5EF4-FFF2-40B4-BE49-F238E27FC236}">
                <a16:creationId xmlns:a16="http://schemas.microsoft.com/office/drawing/2014/main" id="{0ED7D287-2703-4850-9886-96DB60D80028}"/>
              </a:ext>
            </a:extLst>
          </p:cNvPr>
          <p:cNvSpPr>
            <a:spLocks/>
          </p:cNvSpPr>
          <p:nvPr/>
        </p:nvSpPr>
        <p:spPr bwMode="auto">
          <a:xfrm>
            <a:off x="-2" y="4653136"/>
            <a:ext cx="9144000" cy="1576788"/>
          </a:xfrm>
          <a:custGeom>
            <a:avLst/>
            <a:gdLst>
              <a:gd name="T0" fmla="*/ 0 w 9930840"/>
              <a:gd name="T1" fmla="*/ 1091954 h 1091954"/>
              <a:gd name="T2" fmla="*/ 0 w 9930840"/>
              <a:gd name="T3" fmla="*/ 114711 h 1091954"/>
              <a:gd name="T4" fmla="*/ 4538858 w 9930840"/>
              <a:gd name="T5" fmla="*/ 795615 h 1091954"/>
              <a:gd name="T6" fmla="*/ 9930840 w 9930840"/>
              <a:gd name="T7" fmla="*/ 391346 h 1091954"/>
              <a:gd name="T8" fmla="*/ 9930840 w 9930840"/>
              <a:gd name="T9" fmla="*/ 1091954 h 1091954"/>
              <a:gd name="T10" fmla="*/ 0 w 9930840"/>
              <a:gd name="T11" fmla="*/ 1091954 h 1091954"/>
            </a:gdLst>
            <a:ahLst/>
            <a:cxnLst>
              <a:cxn ang="0">
                <a:pos x="T0" y="T1"/>
              </a:cxn>
              <a:cxn ang="0">
                <a:pos x="T2" y="T3"/>
              </a:cxn>
              <a:cxn ang="0">
                <a:pos x="T4" y="T5"/>
              </a:cxn>
              <a:cxn ang="0">
                <a:pos x="T6" y="T7"/>
              </a:cxn>
              <a:cxn ang="0">
                <a:pos x="T8" y="T9"/>
              </a:cxn>
              <a:cxn ang="0">
                <a:pos x="T10" y="T11"/>
              </a:cxn>
            </a:cxnLst>
            <a:rect l="0" t="0" r="r" b="b"/>
            <a:pathLst>
              <a:path w="9930840" h="1091954">
                <a:moveTo>
                  <a:pt x="0" y="1091954"/>
                </a:moveTo>
                <a:cubicBezTo>
                  <a:pt x="0" y="114711"/>
                  <a:pt x="0" y="114711"/>
                  <a:pt x="0" y="114711"/>
                </a:cubicBezTo>
                <a:cubicBezTo>
                  <a:pt x="843790" y="0"/>
                  <a:pt x="2883718" y="749509"/>
                  <a:pt x="4538858" y="795615"/>
                </a:cubicBezTo>
                <a:cubicBezTo>
                  <a:pt x="6193998" y="841721"/>
                  <a:pt x="9032176" y="341956"/>
                  <a:pt x="9930840" y="391346"/>
                </a:cubicBezTo>
                <a:cubicBezTo>
                  <a:pt x="9930840" y="1091954"/>
                  <a:pt x="9930840" y="1091954"/>
                  <a:pt x="9930840" y="1091954"/>
                </a:cubicBezTo>
                <a:lnTo>
                  <a:pt x="0" y="1091954"/>
                </a:lnTo>
                <a:close/>
              </a:path>
            </a:pathLst>
          </a:custGeom>
          <a:solidFill>
            <a:srgbClr val="CCDC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8" name="Freeform 3">
            <a:extLst>
              <a:ext uri="{FF2B5EF4-FFF2-40B4-BE49-F238E27FC236}">
                <a16:creationId xmlns:a16="http://schemas.microsoft.com/office/drawing/2014/main" id="{C500FB8D-4B62-4DBD-97B8-8620ADE53B0F}"/>
              </a:ext>
            </a:extLst>
          </p:cNvPr>
          <p:cNvSpPr>
            <a:spLocks/>
          </p:cNvSpPr>
          <p:nvPr/>
        </p:nvSpPr>
        <p:spPr bwMode="auto">
          <a:xfrm>
            <a:off x="-926" y="5157192"/>
            <a:ext cx="9144925" cy="1700808"/>
          </a:xfrm>
          <a:custGeom>
            <a:avLst/>
            <a:gdLst>
              <a:gd name="T0" fmla="*/ 0 w 9930840"/>
              <a:gd name="T1" fmla="*/ 1657036 h 1657036"/>
              <a:gd name="T2" fmla="*/ 0 w 9930840"/>
              <a:gd name="T3" fmla="*/ 179247 h 1657036"/>
              <a:gd name="T4" fmla="*/ 4751801 w 9930840"/>
              <a:gd name="T5" fmla="*/ 1133059 h 1657036"/>
              <a:gd name="T6" fmla="*/ 9930840 w 9930840"/>
              <a:gd name="T7" fmla="*/ 597575 h 1657036"/>
              <a:gd name="T8" fmla="*/ 9930840 w 9930840"/>
              <a:gd name="T9" fmla="*/ 1657036 h 1657036"/>
              <a:gd name="T10" fmla="*/ 0 w 9930840"/>
              <a:gd name="T11" fmla="*/ 1657036 h 1657036"/>
              <a:gd name="connsiteX0" fmla="*/ 0 w 9930840"/>
              <a:gd name="connsiteY0" fmla="*/ 1496716 h 1496716"/>
              <a:gd name="connsiteX1" fmla="*/ 0 w 9930840"/>
              <a:gd name="connsiteY1" fmla="*/ 18927 h 1496716"/>
              <a:gd name="connsiteX2" fmla="*/ 4751801 w 9930840"/>
              <a:gd name="connsiteY2" fmla="*/ 972739 h 1496716"/>
              <a:gd name="connsiteX3" fmla="*/ 9930840 w 9930840"/>
              <a:gd name="connsiteY3" fmla="*/ 437255 h 1496716"/>
              <a:gd name="connsiteX4" fmla="*/ 9930840 w 9930840"/>
              <a:gd name="connsiteY4" fmla="*/ 1496716 h 1496716"/>
              <a:gd name="connsiteX5" fmla="*/ 0 w 9930840"/>
              <a:gd name="connsiteY5" fmla="*/ 1496716 h 1496716"/>
              <a:gd name="connsiteX0" fmla="*/ 0 w 9930840"/>
              <a:gd name="connsiteY0" fmla="*/ 1377129 h 1377129"/>
              <a:gd name="connsiteX1" fmla="*/ 10454 w 9930840"/>
              <a:gd name="connsiteY1" fmla="*/ 22256 h 1377129"/>
              <a:gd name="connsiteX2" fmla="*/ 4751801 w 9930840"/>
              <a:gd name="connsiteY2" fmla="*/ 853152 h 1377129"/>
              <a:gd name="connsiteX3" fmla="*/ 9930840 w 9930840"/>
              <a:gd name="connsiteY3" fmla="*/ 317668 h 1377129"/>
              <a:gd name="connsiteX4" fmla="*/ 9930840 w 9930840"/>
              <a:gd name="connsiteY4" fmla="*/ 1377129 h 1377129"/>
              <a:gd name="connsiteX5" fmla="*/ 0 w 9930840"/>
              <a:gd name="connsiteY5" fmla="*/ 1377129 h 1377129"/>
              <a:gd name="connsiteX0" fmla="*/ 1005 w 9931845"/>
              <a:gd name="connsiteY0" fmla="*/ 1320327 h 1320327"/>
              <a:gd name="connsiteX1" fmla="*/ 1006 w 9931845"/>
              <a:gd name="connsiteY1" fmla="*/ 23297 h 1320327"/>
              <a:gd name="connsiteX2" fmla="*/ 4752806 w 9931845"/>
              <a:gd name="connsiteY2" fmla="*/ 796350 h 1320327"/>
              <a:gd name="connsiteX3" fmla="*/ 9931845 w 9931845"/>
              <a:gd name="connsiteY3" fmla="*/ 260866 h 1320327"/>
              <a:gd name="connsiteX4" fmla="*/ 9931845 w 9931845"/>
              <a:gd name="connsiteY4" fmla="*/ 1320327 h 1320327"/>
              <a:gd name="connsiteX5" fmla="*/ 1005 w 9931845"/>
              <a:gd name="connsiteY5" fmla="*/ 1320327 h 1320327"/>
              <a:gd name="connsiteX0" fmla="*/ 1005 w 9931845"/>
              <a:gd name="connsiteY0" fmla="*/ 1320537 h 1320537"/>
              <a:gd name="connsiteX1" fmla="*/ 1006 w 9931845"/>
              <a:gd name="connsiteY1" fmla="*/ 23507 h 1320537"/>
              <a:gd name="connsiteX2" fmla="*/ 4752806 w 9931845"/>
              <a:gd name="connsiteY2" fmla="*/ 796560 h 1320537"/>
              <a:gd name="connsiteX3" fmla="*/ 9921392 w 9931845"/>
              <a:gd name="connsiteY3" fmla="*/ 318918 h 1320537"/>
              <a:gd name="connsiteX4" fmla="*/ 9931845 w 9931845"/>
              <a:gd name="connsiteY4" fmla="*/ 1320537 h 1320537"/>
              <a:gd name="connsiteX5" fmla="*/ 1005 w 9931845"/>
              <a:gd name="connsiteY5" fmla="*/ 1320537 h 132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31845" h="1320537">
                <a:moveTo>
                  <a:pt x="1005" y="1320537"/>
                </a:moveTo>
                <a:cubicBezTo>
                  <a:pt x="4490" y="868913"/>
                  <a:pt x="-2479" y="475131"/>
                  <a:pt x="1006" y="23507"/>
                </a:cubicBezTo>
                <a:cubicBezTo>
                  <a:pt x="715373" y="-155740"/>
                  <a:pt x="3099408" y="747325"/>
                  <a:pt x="4752806" y="796560"/>
                </a:cubicBezTo>
                <a:cubicBezTo>
                  <a:pt x="6406204" y="845795"/>
                  <a:pt x="9058219" y="231589"/>
                  <a:pt x="9921392" y="318918"/>
                </a:cubicBezTo>
                <a:lnTo>
                  <a:pt x="9931845" y="1320537"/>
                </a:lnTo>
                <a:lnTo>
                  <a:pt x="1005" y="1320537"/>
                </a:lnTo>
                <a:close/>
              </a:path>
            </a:pathLst>
          </a:custGeom>
          <a:solidFill>
            <a:srgbClr val="97D7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10" name="Freeform 4">
            <a:extLst>
              <a:ext uri="{FF2B5EF4-FFF2-40B4-BE49-F238E27FC236}">
                <a16:creationId xmlns:a16="http://schemas.microsoft.com/office/drawing/2014/main" id="{4BDA077B-E48B-4E7E-AC6B-87E5939B0097}"/>
              </a:ext>
            </a:extLst>
          </p:cNvPr>
          <p:cNvSpPr>
            <a:spLocks/>
          </p:cNvSpPr>
          <p:nvPr/>
        </p:nvSpPr>
        <p:spPr bwMode="auto">
          <a:xfrm>
            <a:off x="-926" y="5661248"/>
            <a:ext cx="9144000" cy="1196752"/>
          </a:xfrm>
          <a:custGeom>
            <a:avLst/>
            <a:gdLst>
              <a:gd name="T0" fmla="*/ 0 w 9930840"/>
              <a:gd name="T1" fmla="*/ 1642185 h 1642185"/>
              <a:gd name="T2" fmla="*/ 0 w 9930840"/>
              <a:gd name="T3" fmla="*/ 177093 h 1642185"/>
              <a:gd name="T4" fmla="*/ 4664118 w 9930840"/>
              <a:gd name="T5" fmla="*/ 1034884 h 1642185"/>
              <a:gd name="T6" fmla="*/ 9930840 w 9930840"/>
              <a:gd name="T7" fmla="*/ 591827 h 1642185"/>
              <a:gd name="T8" fmla="*/ 9930840 w 9930840"/>
              <a:gd name="T9" fmla="*/ 1642185 h 1642185"/>
              <a:gd name="T10" fmla="*/ 0 w 9930840"/>
              <a:gd name="T11" fmla="*/ 1642185 h 1642185"/>
            </a:gdLst>
            <a:ahLst/>
            <a:cxnLst>
              <a:cxn ang="0">
                <a:pos x="T0" y="T1"/>
              </a:cxn>
              <a:cxn ang="0">
                <a:pos x="T2" y="T3"/>
              </a:cxn>
              <a:cxn ang="0">
                <a:pos x="T4" y="T5"/>
              </a:cxn>
              <a:cxn ang="0">
                <a:pos x="T6" y="T7"/>
              </a:cxn>
              <a:cxn ang="0">
                <a:pos x="T8" y="T9"/>
              </a:cxn>
              <a:cxn ang="0">
                <a:pos x="T10" y="T11"/>
              </a:cxn>
            </a:cxnLst>
            <a:rect l="0" t="0" r="r" b="b"/>
            <a:pathLst>
              <a:path w="9930840" h="1642185">
                <a:moveTo>
                  <a:pt x="0" y="1642185"/>
                </a:moveTo>
                <a:cubicBezTo>
                  <a:pt x="0" y="177093"/>
                  <a:pt x="0" y="177093"/>
                  <a:pt x="0" y="177093"/>
                </a:cubicBezTo>
                <a:cubicBezTo>
                  <a:pt x="726492" y="0"/>
                  <a:pt x="3008978" y="965762"/>
                  <a:pt x="4664118" y="1034884"/>
                </a:cubicBezTo>
                <a:cubicBezTo>
                  <a:pt x="6319258" y="1104006"/>
                  <a:pt x="9053053" y="490610"/>
                  <a:pt x="9930840" y="591827"/>
                </a:cubicBezTo>
                <a:cubicBezTo>
                  <a:pt x="9930840" y="1642185"/>
                  <a:pt x="9930840" y="1642185"/>
                  <a:pt x="9930840" y="1642185"/>
                </a:cubicBezTo>
                <a:lnTo>
                  <a:pt x="0" y="1642185"/>
                </a:lnTo>
                <a:close/>
              </a:path>
            </a:pathLst>
          </a:custGeom>
          <a:solidFill>
            <a:srgbClr val="00A499">
              <a:alpha val="80000"/>
            </a:srgbClr>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dirty="0">
              <a:latin typeface="Gill Sans MT" panose="020B0502020104020203" pitchFamily="34" charset="0"/>
            </a:endParaRPr>
          </a:p>
        </p:txBody>
      </p:sp>
      <p:sp>
        <p:nvSpPr>
          <p:cNvPr id="2" name="Rectangle 1">
            <a:extLst>
              <a:ext uri="{FF2B5EF4-FFF2-40B4-BE49-F238E27FC236}">
                <a16:creationId xmlns:a16="http://schemas.microsoft.com/office/drawing/2014/main" id="{60F59619-D87E-4874-A320-805B99B54EB4}"/>
              </a:ext>
            </a:extLst>
          </p:cNvPr>
          <p:cNvSpPr/>
          <p:nvPr/>
        </p:nvSpPr>
        <p:spPr>
          <a:xfrm>
            <a:off x="84945" y="304910"/>
            <a:ext cx="8735527" cy="523220"/>
          </a:xfrm>
          <a:prstGeom prst="rect">
            <a:avLst/>
          </a:prstGeom>
        </p:spPr>
        <p:txBody>
          <a:bodyPr wrap="square">
            <a:spAutoFit/>
          </a:bodyPr>
          <a:lstStyle/>
          <a:p>
            <a:r>
              <a:rPr lang="en-US" altLang="en-US" sz="2800" b="1" dirty="0" err="1">
                <a:solidFill>
                  <a:srgbClr val="669900"/>
                </a:solidFill>
                <a:latin typeface="Gill Sans MT" panose="020B0502020104020203" pitchFamily="34" charset="0"/>
              </a:rPr>
              <a:t>Organisational</a:t>
            </a:r>
            <a:r>
              <a:rPr lang="en-US" altLang="en-US" sz="2800" b="1" dirty="0">
                <a:solidFill>
                  <a:srgbClr val="669900"/>
                </a:solidFill>
                <a:latin typeface="Gill Sans MT" panose="020B0502020104020203" pitchFamily="34" charset="0"/>
              </a:rPr>
              <a:t> and individual benefits of mentoring</a:t>
            </a:r>
            <a:endParaRPr lang="en-US" sz="2800" dirty="0"/>
          </a:p>
        </p:txBody>
      </p:sp>
      <p:sp>
        <p:nvSpPr>
          <p:cNvPr id="3" name="Rectangle 2">
            <a:extLst>
              <a:ext uri="{FF2B5EF4-FFF2-40B4-BE49-F238E27FC236}">
                <a16:creationId xmlns:a16="http://schemas.microsoft.com/office/drawing/2014/main" id="{5ADA305D-7F26-46B7-8231-9F06DD1D01F4}"/>
              </a:ext>
            </a:extLst>
          </p:cNvPr>
          <p:cNvSpPr/>
          <p:nvPr/>
        </p:nvSpPr>
        <p:spPr>
          <a:xfrm>
            <a:off x="84945" y="1139056"/>
            <a:ext cx="2880320" cy="2893100"/>
          </a:xfrm>
          <a:prstGeom prst="rect">
            <a:avLst/>
          </a:prstGeom>
        </p:spPr>
        <p:txBody>
          <a:bodyPr wrap="square">
            <a:spAutoFit/>
          </a:bodyPr>
          <a:lstStyle/>
          <a:p>
            <a:pPr>
              <a:defRPr/>
            </a:pPr>
            <a:r>
              <a:rPr lang="en-US" sz="1400" b="1" dirty="0">
                <a:latin typeface="Gill Sans MT" panose="020B0502020104020203" pitchFamily="34" charset="0"/>
              </a:rPr>
              <a:t>For Mentors</a:t>
            </a:r>
          </a:p>
          <a:p>
            <a:pPr marL="285750" indent="-285750">
              <a:buFont typeface="Arial" panose="020B0604020202020204" pitchFamily="34" charset="0"/>
              <a:buChar char="•"/>
              <a:defRPr/>
            </a:pPr>
            <a:r>
              <a:rPr lang="en-US" sz="1400" dirty="0">
                <a:latin typeface="Gill Sans MT" panose="020B0502020104020203" pitchFamily="34" charset="0"/>
              </a:rPr>
              <a:t>Opportunity to share skills and expertise </a:t>
            </a:r>
          </a:p>
          <a:p>
            <a:pPr marL="285750" indent="-285750">
              <a:buFont typeface="Arial" panose="020B0604020202020204" pitchFamily="34" charset="0"/>
              <a:buChar char="•"/>
              <a:defRPr/>
            </a:pPr>
            <a:r>
              <a:rPr lang="en-GB" sz="1400" dirty="0">
                <a:latin typeface="Gill Sans MT" panose="020B0502020104020203" pitchFamily="34" charset="0"/>
              </a:rPr>
              <a:t>Opportunity to develop coaching, feedback listening and self-reflection skills</a:t>
            </a:r>
          </a:p>
          <a:p>
            <a:pPr marL="285750" indent="-285750">
              <a:buFont typeface="Arial" panose="020B0604020202020204" pitchFamily="34" charset="0"/>
              <a:buChar char="•"/>
              <a:defRPr/>
            </a:pPr>
            <a:r>
              <a:rPr lang="en-GB" sz="1400" dirty="0">
                <a:latin typeface="Gill Sans MT" panose="020B0502020104020203" pitchFamily="34" charset="0"/>
              </a:rPr>
              <a:t>Insight into other organisations</a:t>
            </a:r>
          </a:p>
          <a:p>
            <a:pPr marL="285750" indent="-285750">
              <a:buFont typeface="Arial" panose="020B0604020202020204" pitchFamily="34" charset="0"/>
              <a:buChar char="•"/>
              <a:defRPr/>
            </a:pPr>
            <a:r>
              <a:rPr lang="en-GB" sz="1400" dirty="0">
                <a:latin typeface="Gill Sans MT" panose="020B0502020104020203" pitchFamily="34" charset="0"/>
              </a:rPr>
              <a:t>Learn from their mentee and other mentors or speakers</a:t>
            </a:r>
          </a:p>
          <a:p>
            <a:pPr marL="285750" indent="-285750">
              <a:buFont typeface="Arial" panose="020B0604020202020204" pitchFamily="34" charset="0"/>
              <a:buChar char="•"/>
              <a:defRPr/>
            </a:pPr>
            <a:r>
              <a:rPr lang="en-GB" sz="1400" dirty="0">
                <a:latin typeface="Gill Sans MT" panose="020B0502020104020203" pitchFamily="34" charset="0"/>
              </a:rPr>
              <a:t>Give something back to the sector</a:t>
            </a:r>
          </a:p>
          <a:p>
            <a:pPr marL="285750" indent="-285750">
              <a:buFont typeface="Arial" panose="020B0604020202020204" pitchFamily="34" charset="0"/>
              <a:buChar char="•"/>
              <a:defRPr/>
            </a:pPr>
            <a:r>
              <a:rPr lang="en-GB" sz="1400" dirty="0">
                <a:latin typeface="Gill Sans MT" panose="020B0502020104020203" pitchFamily="34" charset="0"/>
              </a:rPr>
              <a:t>Feel positive about the development of others</a:t>
            </a:r>
            <a:endParaRPr lang="en-US" sz="1400" dirty="0">
              <a:latin typeface="Gill Sans MT" panose="020B0502020104020203" pitchFamily="34" charset="0"/>
            </a:endParaRPr>
          </a:p>
        </p:txBody>
      </p:sp>
      <p:sp>
        <p:nvSpPr>
          <p:cNvPr id="4" name="Rectangle 3">
            <a:extLst>
              <a:ext uri="{FF2B5EF4-FFF2-40B4-BE49-F238E27FC236}">
                <a16:creationId xmlns:a16="http://schemas.microsoft.com/office/drawing/2014/main" id="{2678F311-E986-49E4-A45E-3BB7D4032092}"/>
              </a:ext>
            </a:extLst>
          </p:cNvPr>
          <p:cNvSpPr/>
          <p:nvPr/>
        </p:nvSpPr>
        <p:spPr>
          <a:xfrm>
            <a:off x="2965265" y="1139056"/>
            <a:ext cx="2718048" cy="3939540"/>
          </a:xfrm>
          <a:prstGeom prst="rect">
            <a:avLst/>
          </a:prstGeom>
        </p:spPr>
        <p:txBody>
          <a:bodyPr wrap="square">
            <a:spAutoFit/>
          </a:bodyPr>
          <a:lstStyle/>
          <a:p>
            <a:pPr>
              <a:defRPr/>
            </a:pPr>
            <a:r>
              <a:rPr lang="en-US" sz="1400" b="1" dirty="0">
                <a:latin typeface="Gill Sans MT" panose="020B0502020104020203" pitchFamily="34" charset="0"/>
              </a:rPr>
              <a:t>For Mentees</a:t>
            </a:r>
          </a:p>
          <a:p>
            <a:pPr>
              <a:defRPr/>
            </a:pPr>
            <a:r>
              <a:rPr lang="en-US" sz="1400" dirty="0">
                <a:latin typeface="Gill Sans MT" panose="020B0502020104020203" pitchFamily="34" charset="0"/>
              </a:rPr>
              <a:t>Feel valued and supported by their </a:t>
            </a:r>
            <a:r>
              <a:rPr lang="en-US" sz="1400" dirty="0" err="1">
                <a:latin typeface="Gill Sans MT" panose="020B0502020104020203" pitchFamily="34" charset="0"/>
              </a:rPr>
              <a:t>organisation</a:t>
            </a:r>
            <a:r>
              <a:rPr lang="en-US" sz="1400" dirty="0">
                <a:latin typeface="Gill Sans MT" panose="020B0502020104020203" pitchFamily="34" charset="0"/>
              </a:rPr>
              <a:t> </a:t>
            </a:r>
          </a:p>
          <a:p>
            <a:pPr>
              <a:defRPr/>
            </a:pPr>
            <a:r>
              <a:rPr lang="en-US" sz="1400" dirty="0">
                <a:latin typeface="Gill Sans MT" panose="020B0502020104020203" pitchFamily="34" charset="0"/>
              </a:rPr>
              <a:t>Improve their skills and benefit from experience</a:t>
            </a:r>
          </a:p>
          <a:p>
            <a:pPr>
              <a:defRPr/>
            </a:pPr>
            <a:r>
              <a:rPr lang="en-US" sz="1400" dirty="0">
                <a:latin typeface="Gill Sans MT" panose="020B0502020104020203" pitchFamily="34" charset="0"/>
              </a:rPr>
              <a:t>Learn and embed knowledge more quickly</a:t>
            </a:r>
          </a:p>
          <a:p>
            <a:pPr>
              <a:defRPr/>
            </a:pPr>
            <a:r>
              <a:rPr lang="en-US" sz="1400" dirty="0">
                <a:latin typeface="Gill Sans MT" panose="020B0502020104020203" pitchFamily="34" charset="0"/>
              </a:rPr>
              <a:t>Improve their confidence and motivation </a:t>
            </a:r>
          </a:p>
          <a:p>
            <a:pPr>
              <a:defRPr/>
            </a:pPr>
            <a:r>
              <a:rPr lang="en-US" sz="1400" dirty="0">
                <a:latin typeface="Gill Sans MT" panose="020B0502020104020203" pitchFamily="34" charset="0"/>
              </a:rPr>
              <a:t>Networking opportunities</a:t>
            </a:r>
          </a:p>
          <a:p>
            <a:pPr>
              <a:defRPr/>
            </a:pPr>
            <a:r>
              <a:rPr lang="en-US" sz="1400" dirty="0">
                <a:latin typeface="Gill Sans MT" panose="020B0502020104020203" pitchFamily="34" charset="0"/>
              </a:rPr>
              <a:t>Assess their career options &amp; aspirations</a:t>
            </a:r>
          </a:p>
          <a:p>
            <a:pPr>
              <a:defRPr/>
            </a:pPr>
            <a:r>
              <a:rPr lang="en-US" sz="1400" dirty="0">
                <a:latin typeface="Gill Sans MT" panose="020B0502020104020203" pitchFamily="34" charset="0"/>
              </a:rPr>
              <a:t>Understand more about themselves and others around them to work more </a:t>
            </a:r>
            <a:r>
              <a:rPr lang="en-US" dirty="0">
                <a:latin typeface="Gill Sans MT" panose="020B0502020104020203" pitchFamily="34" charset="0"/>
              </a:rPr>
              <a:t>effectively to bring out the best in each other </a:t>
            </a:r>
          </a:p>
        </p:txBody>
      </p:sp>
      <p:sp>
        <p:nvSpPr>
          <p:cNvPr id="5" name="Rectangle 4">
            <a:extLst>
              <a:ext uri="{FF2B5EF4-FFF2-40B4-BE49-F238E27FC236}">
                <a16:creationId xmlns:a16="http://schemas.microsoft.com/office/drawing/2014/main" id="{735537C6-A183-4D87-8F30-FEBE5032E390}"/>
              </a:ext>
            </a:extLst>
          </p:cNvPr>
          <p:cNvSpPr/>
          <p:nvPr/>
        </p:nvSpPr>
        <p:spPr>
          <a:xfrm>
            <a:off x="5930530" y="1171599"/>
            <a:ext cx="2718049" cy="2893100"/>
          </a:xfrm>
          <a:prstGeom prst="rect">
            <a:avLst/>
          </a:prstGeom>
        </p:spPr>
        <p:txBody>
          <a:bodyPr wrap="square">
            <a:spAutoFit/>
          </a:bodyPr>
          <a:lstStyle/>
          <a:p>
            <a:pPr>
              <a:defRPr/>
            </a:pPr>
            <a:r>
              <a:rPr lang="en-US" sz="1400" b="1" dirty="0">
                <a:latin typeface="Gill Sans MT" panose="020B0502020104020203" pitchFamily="34" charset="0"/>
              </a:rPr>
              <a:t>For the </a:t>
            </a:r>
            <a:r>
              <a:rPr lang="en-US" sz="1400" b="1" dirty="0" err="1">
                <a:latin typeface="Gill Sans MT" panose="020B0502020104020203" pitchFamily="34" charset="0"/>
              </a:rPr>
              <a:t>organisation</a:t>
            </a:r>
            <a:endParaRPr lang="en-US" sz="1400" b="1" dirty="0">
              <a:latin typeface="Gill Sans MT" panose="020B0502020104020203" pitchFamily="34" charset="0"/>
            </a:endParaRPr>
          </a:p>
          <a:p>
            <a:pPr marL="285750" indent="-285750">
              <a:buFont typeface="Arial" panose="020B0604020202020204" pitchFamily="34" charset="0"/>
              <a:buChar char="•"/>
              <a:defRPr/>
            </a:pPr>
            <a:r>
              <a:rPr lang="en-US" sz="1400" dirty="0">
                <a:latin typeface="Gill Sans MT" panose="020B0502020104020203" pitchFamily="34" charset="0"/>
              </a:rPr>
              <a:t>Happier,  more confident, more successful staff</a:t>
            </a:r>
          </a:p>
          <a:p>
            <a:pPr marL="285750" indent="-285750">
              <a:buFont typeface="Arial" panose="020B0604020202020204" pitchFamily="34" charset="0"/>
              <a:buChar char="•"/>
              <a:defRPr/>
            </a:pPr>
            <a:r>
              <a:rPr lang="en-US" sz="1400" dirty="0">
                <a:latin typeface="Gill Sans MT" panose="020B0502020104020203" pitchFamily="34" charset="0"/>
              </a:rPr>
              <a:t>Supporting continuous learning </a:t>
            </a:r>
          </a:p>
          <a:p>
            <a:pPr marL="285750" indent="-285750">
              <a:buFont typeface="Arial" panose="020B0604020202020204" pitchFamily="34" charset="0"/>
              <a:buChar char="•"/>
              <a:defRPr/>
            </a:pPr>
            <a:r>
              <a:rPr lang="en-US" sz="1400" dirty="0">
                <a:latin typeface="Gill Sans MT" panose="020B0502020104020203" pitchFamily="34" charset="0"/>
              </a:rPr>
              <a:t>Sector insight and best practice</a:t>
            </a:r>
          </a:p>
          <a:p>
            <a:pPr marL="285750" indent="-285750">
              <a:buFont typeface="Arial" panose="020B0604020202020204" pitchFamily="34" charset="0"/>
              <a:buChar char="•"/>
              <a:defRPr/>
            </a:pPr>
            <a:r>
              <a:rPr lang="en-US" sz="1400" dirty="0">
                <a:latin typeface="Gill Sans MT" panose="020B0502020104020203" pitchFamily="34" charset="0"/>
              </a:rPr>
              <a:t>Contributing meaningfully to the Equality and Diversity agenda</a:t>
            </a:r>
          </a:p>
          <a:p>
            <a:pPr marL="285750" indent="-285750">
              <a:buFont typeface="Arial" panose="020B0604020202020204" pitchFamily="34" charset="0"/>
              <a:buChar char="•"/>
              <a:defRPr/>
            </a:pPr>
            <a:r>
              <a:rPr lang="en-US" sz="1400" dirty="0">
                <a:latin typeface="Gill Sans MT" panose="020B0502020104020203" pitchFamily="34" charset="0"/>
              </a:rPr>
              <a:t>Supporting talent to grow in the sector</a:t>
            </a:r>
          </a:p>
          <a:p>
            <a:pPr marL="285750" indent="-285750">
              <a:buFont typeface="Arial" panose="020B0604020202020204" pitchFamily="34" charset="0"/>
              <a:buChar char="•"/>
              <a:defRPr/>
            </a:pPr>
            <a:r>
              <a:rPr lang="en-US" sz="1400" dirty="0">
                <a:latin typeface="Gill Sans MT" panose="020B0502020104020203" pitchFamily="34" charset="0"/>
              </a:rPr>
              <a:t>Being part of a CIPD award-winning </a:t>
            </a:r>
            <a:r>
              <a:rPr lang="en-US" sz="1400" dirty="0" err="1">
                <a:latin typeface="Gill Sans MT" panose="020B0502020104020203" pitchFamily="34" charset="0"/>
              </a:rPr>
              <a:t>programme</a:t>
            </a:r>
            <a:endParaRPr lang="en-US" sz="1400" dirty="0">
              <a:latin typeface="Gill Sans MT" panose="020B0502020104020203" pitchFamily="34" charset="0"/>
            </a:endParaRPr>
          </a:p>
        </p:txBody>
      </p:sp>
    </p:spTree>
    <p:custDataLst>
      <p:tags r:id="rId1"/>
    </p:custDataLst>
    <p:extLst>
      <p:ext uri="{BB962C8B-B14F-4D97-AF65-F5344CB8AC3E}">
        <p14:creationId xmlns:p14="http://schemas.microsoft.com/office/powerpoint/2010/main" val="2329580106"/>
      </p:ext>
    </p:extLst>
  </p:cSld>
  <p:clrMapOvr>
    <a:masterClrMapping/>
  </p:clrMapOvr>
  <mc:AlternateContent xmlns:mc="http://schemas.openxmlformats.org/markup-compatibility/2006" xmlns:p14="http://schemas.microsoft.com/office/powerpoint/2010/main">
    <mc:Choice Requires="p14">
      <p:transition spd="slow" p14:dur="3400" advTm="5000">
        <p14:reveal/>
      </p:transition>
    </mc:Choice>
    <mc:Fallback xmlns="">
      <p:transition spd="slow" advTm="500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2">
            <a:extLst>
              <a:ext uri="{FF2B5EF4-FFF2-40B4-BE49-F238E27FC236}">
                <a16:creationId xmlns:a16="http://schemas.microsoft.com/office/drawing/2014/main" id="{0ED7D287-2703-4850-9886-96DB60D80028}"/>
              </a:ext>
            </a:extLst>
          </p:cNvPr>
          <p:cNvSpPr>
            <a:spLocks/>
          </p:cNvSpPr>
          <p:nvPr/>
        </p:nvSpPr>
        <p:spPr bwMode="auto">
          <a:xfrm>
            <a:off x="-2" y="4653136"/>
            <a:ext cx="9144000" cy="1576788"/>
          </a:xfrm>
          <a:custGeom>
            <a:avLst/>
            <a:gdLst>
              <a:gd name="T0" fmla="*/ 0 w 9930840"/>
              <a:gd name="T1" fmla="*/ 1091954 h 1091954"/>
              <a:gd name="T2" fmla="*/ 0 w 9930840"/>
              <a:gd name="T3" fmla="*/ 114711 h 1091954"/>
              <a:gd name="T4" fmla="*/ 4538858 w 9930840"/>
              <a:gd name="T5" fmla="*/ 795615 h 1091954"/>
              <a:gd name="T6" fmla="*/ 9930840 w 9930840"/>
              <a:gd name="T7" fmla="*/ 391346 h 1091954"/>
              <a:gd name="T8" fmla="*/ 9930840 w 9930840"/>
              <a:gd name="T9" fmla="*/ 1091954 h 1091954"/>
              <a:gd name="T10" fmla="*/ 0 w 9930840"/>
              <a:gd name="T11" fmla="*/ 1091954 h 1091954"/>
            </a:gdLst>
            <a:ahLst/>
            <a:cxnLst>
              <a:cxn ang="0">
                <a:pos x="T0" y="T1"/>
              </a:cxn>
              <a:cxn ang="0">
                <a:pos x="T2" y="T3"/>
              </a:cxn>
              <a:cxn ang="0">
                <a:pos x="T4" y="T5"/>
              </a:cxn>
              <a:cxn ang="0">
                <a:pos x="T6" y="T7"/>
              </a:cxn>
              <a:cxn ang="0">
                <a:pos x="T8" y="T9"/>
              </a:cxn>
              <a:cxn ang="0">
                <a:pos x="T10" y="T11"/>
              </a:cxn>
            </a:cxnLst>
            <a:rect l="0" t="0" r="r" b="b"/>
            <a:pathLst>
              <a:path w="9930840" h="1091954">
                <a:moveTo>
                  <a:pt x="0" y="1091954"/>
                </a:moveTo>
                <a:cubicBezTo>
                  <a:pt x="0" y="114711"/>
                  <a:pt x="0" y="114711"/>
                  <a:pt x="0" y="114711"/>
                </a:cubicBezTo>
                <a:cubicBezTo>
                  <a:pt x="843790" y="0"/>
                  <a:pt x="2883718" y="749509"/>
                  <a:pt x="4538858" y="795615"/>
                </a:cubicBezTo>
                <a:cubicBezTo>
                  <a:pt x="6193998" y="841721"/>
                  <a:pt x="9032176" y="341956"/>
                  <a:pt x="9930840" y="391346"/>
                </a:cubicBezTo>
                <a:cubicBezTo>
                  <a:pt x="9930840" y="1091954"/>
                  <a:pt x="9930840" y="1091954"/>
                  <a:pt x="9930840" y="1091954"/>
                </a:cubicBezTo>
                <a:lnTo>
                  <a:pt x="0" y="1091954"/>
                </a:lnTo>
                <a:close/>
              </a:path>
            </a:pathLst>
          </a:custGeom>
          <a:solidFill>
            <a:srgbClr val="CCDC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8" name="Freeform 3">
            <a:extLst>
              <a:ext uri="{FF2B5EF4-FFF2-40B4-BE49-F238E27FC236}">
                <a16:creationId xmlns:a16="http://schemas.microsoft.com/office/drawing/2014/main" id="{C500FB8D-4B62-4DBD-97B8-8620ADE53B0F}"/>
              </a:ext>
            </a:extLst>
          </p:cNvPr>
          <p:cNvSpPr>
            <a:spLocks/>
          </p:cNvSpPr>
          <p:nvPr/>
        </p:nvSpPr>
        <p:spPr bwMode="auto">
          <a:xfrm>
            <a:off x="-926" y="5157192"/>
            <a:ext cx="9144925" cy="1700808"/>
          </a:xfrm>
          <a:custGeom>
            <a:avLst/>
            <a:gdLst>
              <a:gd name="T0" fmla="*/ 0 w 9930840"/>
              <a:gd name="T1" fmla="*/ 1657036 h 1657036"/>
              <a:gd name="T2" fmla="*/ 0 w 9930840"/>
              <a:gd name="T3" fmla="*/ 179247 h 1657036"/>
              <a:gd name="T4" fmla="*/ 4751801 w 9930840"/>
              <a:gd name="T5" fmla="*/ 1133059 h 1657036"/>
              <a:gd name="T6" fmla="*/ 9930840 w 9930840"/>
              <a:gd name="T7" fmla="*/ 597575 h 1657036"/>
              <a:gd name="T8" fmla="*/ 9930840 w 9930840"/>
              <a:gd name="T9" fmla="*/ 1657036 h 1657036"/>
              <a:gd name="T10" fmla="*/ 0 w 9930840"/>
              <a:gd name="T11" fmla="*/ 1657036 h 1657036"/>
              <a:gd name="connsiteX0" fmla="*/ 0 w 9930840"/>
              <a:gd name="connsiteY0" fmla="*/ 1496716 h 1496716"/>
              <a:gd name="connsiteX1" fmla="*/ 0 w 9930840"/>
              <a:gd name="connsiteY1" fmla="*/ 18927 h 1496716"/>
              <a:gd name="connsiteX2" fmla="*/ 4751801 w 9930840"/>
              <a:gd name="connsiteY2" fmla="*/ 972739 h 1496716"/>
              <a:gd name="connsiteX3" fmla="*/ 9930840 w 9930840"/>
              <a:gd name="connsiteY3" fmla="*/ 437255 h 1496716"/>
              <a:gd name="connsiteX4" fmla="*/ 9930840 w 9930840"/>
              <a:gd name="connsiteY4" fmla="*/ 1496716 h 1496716"/>
              <a:gd name="connsiteX5" fmla="*/ 0 w 9930840"/>
              <a:gd name="connsiteY5" fmla="*/ 1496716 h 1496716"/>
              <a:gd name="connsiteX0" fmla="*/ 0 w 9930840"/>
              <a:gd name="connsiteY0" fmla="*/ 1377129 h 1377129"/>
              <a:gd name="connsiteX1" fmla="*/ 10454 w 9930840"/>
              <a:gd name="connsiteY1" fmla="*/ 22256 h 1377129"/>
              <a:gd name="connsiteX2" fmla="*/ 4751801 w 9930840"/>
              <a:gd name="connsiteY2" fmla="*/ 853152 h 1377129"/>
              <a:gd name="connsiteX3" fmla="*/ 9930840 w 9930840"/>
              <a:gd name="connsiteY3" fmla="*/ 317668 h 1377129"/>
              <a:gd name="connsiteX4" fmla="*/ 9930840 w 9930840"/>
              <a:gd name="connsiteY4" fmla="*/ 1377129 h 1377129"/>
              <a:gd name="connsiteX5" fmla="*/ 0 w 9930840"/>
              <a:gd name="connsiteY5" fmla="*/ 1377129 h 1377129"/>
              <a:gd name="connsiteX0" fmla="*/ 1005 w 9931845"/>
              <a:gd name="connsiteY0" fmla="*/ 1320327 h 1320327"/>
              <a:gd name="connsiteX1" fmla="*/ 1006 w 9931845"/>
              <a:gd name="connsiteY1" fmla="*/ 23297 h 1320327"/>
              <a:gd name="connsiteX2" fmla="*/ 4752806 w 9931845"/>
              <a:gd name="connsiteY2" fmla="*/ 796350 h 1320327"/>
              <a:gd name="connsiteX3" fmla="*/ 9931845 w 9931845"/>
              <a:gd name="connsiteY3" fmla="*/ 260866 h 1320327"/>
              <a:gd name="connsiteX4" fmla="*/ 9931845 w 9931845"/>
              <a:gd name="connsiteY4" fmla="*/ 1320327 h 1320327"/>
              <a:gd name="connsiteX5" fmla="*/ 1005 w 9931845"/>
              <a:gd name="connsiteY5" fmla="*/ 1320327 h 1320327"/>
              <a:gd name="connsiteX0" fmla="*/ 1005 w 9931845"/>
              <a:gd name="connsiteY0" fmla="*/ 1320537 h 1320537"/>
              <a:gd name="connsiteX1" fmla="*/ 1006 w 9931845"/>
              <a:gd name="connsiteY1" fmla="*/ 23507 h 1320537"/>
              <a:gd name="connsiteX2" fmla="*/ 4752806 w 9931845"/>
              <a:gd name="connsiteY2" fmla="*/ 796560 h 1320537"/>
              <a:gd name="connsiteX3" fmla="*/ 9921392 w 9931845"/>
              <a:gd name="connsiteY3" fmla="*/ 318918 h 1320537"/>
              <a:gd name="connsiteX4" fmla="*/ 9931845 w 9931845"/>
              <a:gd name="connsiteY4" fmla="*/ 1320537 h 1320537"/>
              <a:gd name="connsiteX5" fmla="*/ 1005 w 9931845"/>
              <a:gd name="connsiteY5" fmla="*/ 1320537 h 132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31845" h="1320537">
                <a:moveTo>
                  <a:pt x="1005" y="1320537"/>
                </a:moveTo>
                <a:cubicBezTo>
                  <a:pt x="4490" y="868913"/>
                  <a:pt x="-2479" y="475131"/>
                  <a:pt x="1006" y="23507"/>
                </a:cubicBezTo>
                <a:cubicBezTo>
                  <a:pt x="715373" y="-155740"/>
                  <a:pt x="3099408" y="747325"/>
                  <a:pt x="4752806" y="796560"/>
                </a:cubicBezTo>
                <a:cubicBezTo>
                  <a:pt x="6406204" y="845795"/>
                  <a:pt x="9058219" y="231589"/>
                  <a:pt x="9921392" y="318918"/>
                </a:cubicBezTo>
                <a:lnTo>
                  <a:pt x="9931845" y="1320537"/>
                </a:lnTo>
                <a:lnTo>
                  <a:pt x="1005" y="1320537"/>
                </a:lnTo>
                <a:close/>
              </a:path>
            </a:pathLst>
          </a:custGeom>
          <a:solidFill>
            <a:srgbClr val="97D7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10" name="Freeform 4">
            <a:extLst>
              <a:ext uri="{FF2B5EF4-FFF2-40B4-BE49-F238E27FC236}">
                <a16:creationId xmlns:a16="http://schemas.microsoft.com/office/drawing/2014/main" id="{4BDA077B-E48B-4E7E-AC6B-87E5939B0097}"/>
              </a:ext>
            </a:extLst>
          </p:cNvPr>
          <p:cNvSpPr>
            <a:spLocks/>
          </p:cNvSpPr>
          <p:nvPr/>
        </p:nvSpPr>
        <p:spPr bwMode="auto">
          <a:xfrm>
            <a:off x="-926" y="5661248"/>
            <a:ext cx="9144000" cy="1196752"/>
          </a:xfrm>
          <a:custGeom>
            <a:avLst/>
            <a:gdLst>
              <a:gd name="T0" fmla="*/ 0 w 9930840"/>
              <a:gd name="T1" fmla="*/ 1642185 h 1642185"/>
              <a:gd name="T2" fmla="*/ 0 w 9930840"/>
              <a:gd name="T3" fmla="*/ 177093 h 1642185"/>
              <a:gd name="T4" fmla="*/ 4664118 w 9930840"/>
              <a:gd name="T5" fmla="*/ 1034884 h 1642185"/>
              <a:gd name="T6" fmla="*/ 9930840 w 9930840"/>
              <a:gd name="T7" fmla="*/ 591827 h 1642185"/>
              <a:gd name="T8" fmla="*/ 9930840 w 9930840"/>
              <a:gd name="T9" fmla="*/ 1642185 h 1642185"/>
              <a:gd name="T10" fmla="*/ 0 w 9930840"/>
              <a:gd name="T11" fmla="*/ 1642185 h 1642185"/>
            </a:gdLst>
            <a:ahLst/>
            <a:cxnLst>
              <a:cxn ang="0">
                <a:pos x="T0" y="T1"/>
              </a:cxn>
              <a:cxn ang="0">
                <a:pos x="T2" y="T3"/>
              </a:cxn>
              <a:cxn ang="0">
                <a:pos x="T4" y="T5"/>
              </a:cxn>
              <a:cxn ang="0">
                <a:pos x="T6" y="T7"/>
              </a:cxn>
              <a:cxn ang="0">
                <a:pos x="T8" y="T9"/>
              </a:cxn>
              <a:cxn ang="0">
                <a:pos x="T10" y="T11"/>
              </a:cxn>
            </a:cxnLst>
            <a:rect l="0" t="0" r="r" b="b"/>
            <a:pathLst>
              <a:path w="9930840" h="1642185">
                <a:moveTo>
                  <a:pt x="0" y="1642185"/>
                </a:moveTo>
                <a:cubicBezTo>
                  <a:pt x="0" y="177093"/>
                  <a:pt x="0" y="177093"/>
                  <a:pt x="0" y="177093"/>
                </a:cubicBezTo>
                <a:cubicBezTo>
                  <a:pt x="726492" y="0"/>
                  <a:pt x="3008978" y="965762"/>
                  <a:pt x="4664118" y="1034884"/>
                </a:cubicBezTo>
                <a:cubicBezTo>
                  <a:pt x="6319258" y="1104006"/>
                  <a:pt x="9053053" y="490610"/>
                  <a:pt x="9930840" y="591827"/>
                </a:cubicBezTo>
                <a:cubicBezTo>
                  <a:pt x="9930840" y="1642185"/>
                  <a:pt x="9930840" y="1642185"/>
                  <a:pt x="9930840" y="1642185"/>
                </a:cubicBezTo>
                <a:lnTo>
                  <a:pt x="0" y="1642185"/>
                </a:lnTo>
                <a:close/>
              </a:path>
            </a:pathLst>
          </a:custGeom>
          <a:solidFill>
            <a:srgbClr val="00A499">
              <a:alpha val="80000"/>
            </a:srgbClr>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dirty="0">
              <a:latin typeface="Gill Sans MT" panose="020B0502020104020203" pitchFamily="34" charset="0"/>
            </a:endParaRPr>
          </a:p>
        </p:txBody>
      </p:sp>
      <p:sp>
        <p:nvSpPr>
          <p:cNvPr id="2" name="Rectangle 1">
            <a:extLst>
              <a:ext uri="{FF2B5EF4-FFF2-40B4-BE49-F238E27FC236}">
                <a16:creationId xmlns:a16="http://schemas.microsoft.com/office/drawing/2014/main" id="{2E14A22B-1771-47DB-838D-79FB76123D48}"/>
              </a:ext>
            </a:extLst>
          </p:cNvPr>
          <p:cNvSpPr/>
          <p:nvPr/>
        </p:nvSpPr>
        <p:spPr>
          <a:xfrm>
            <a:off x="214590" y="366466"/>
            <a:ext cx="8712968" cy="523220"/>
          </a:xfrm>
          <a:prstGeom prst="rect">
            <a:avLst/>
          </a:prstGeom>
        </p:spPr>
        <p:txBody>
          <a:bodyPr wrap="square">
            <a:spAutoFit/>
          </a:bodyPr>
          <a:lstStyle/>
          <a:p>
            <a:r>
              <a:rPr lang="en-GB" sz="2800" b="1" dirty="0">
                <a:solidFill>
                  <a:srgbClr val="669900"/>
                </a:solidFill>
                <a:latin typeface="Gill Sans MT" panose="020B0502020104020203" pitchFamily="34" charset="0"/>
              </a:rPr>
              <a:t>Development tools used as part of the programme</a:t>
            </a:r>
            <a:endParaRPr lang="en-US" sz="2800" dirty="0"/>
          </a:p>
        </p:txBody>
      </p:sp>
      <p:sp>
        <p:nvSpPr>
          <p:cNvPr id="3" name="Rectangle 2">
            <a:extLst>
              <a:ext uri="{FF2B5EF4-FFF2-40B4-BE49-F238E27FC236}">
                <a16:creationId xmlns:a16="http://schemas.microsoft.com/office/drawing/2014/main" id="{3073CC53-97D4-4CF3-BF87-78E615F794B0}"/>
              </a:ext>
            </a:extLst>
          </p:cNvPr>
          <p:cNvSpPr/>
          <p:nvPr/>
        </p:nvSpPr>
        <p:spPr>
          <a:xfrm>
            <a:off x="339678" y="1339853"/>
            <a:ext cx="8462791" cy="3693319"/>
          </a:xfrm>
          <a:prstGeom prst="rect">
            <a:avLst/>
          </a:prstGeom>
        </p:spPr>
        <p:txBody>
          <a:bodyPr wrap="square">
            <a:spAutoFit/>
          </a:bodyPr>
          <a:lstStyle/>
          <a:p>
            <a:pPr marL="285750" indent="-285750">
              <a:buFont typeface="Arial" panose="020B0604020202020204" pitchFamily="34" charset="0"/>
              <a:buChar char="•"/>
              <a:defRPr/>
            </a:pPr>
            <a:r>
              <a:rPr lang="en-GB" dirty="0">
                <a:latin typeface="Gill Sans MT" panose="020B0502020104020203" pitchFamily="34" charset="0"/>
              </a:rPr>
              <a:t>CV – development to record achievements &amp; skills &amp; develop a punchy personal statement</a:t>
            </a:r>
          </a:p>
          <a:p>
            <a:pPr marL="285750" indent="-285750">
              <a:buFont typeface="Arial" panose="020B0604020202020204" pitchFamily="34" charset="0"/>
              <a:buChar char="•"/>
              <a:defRPr/>
            </a:pPr>
            <a:r>
              <a:rPr lang="en-GB" dirty="0">
                <a:latin typeface="Gill Sans MT" panose="020B0502020104020203" pitchFamily="34" charset="0"/>
              </a:rPr>
              <a:t>STARS – framework to record achievements</a:t>
            </a:r>
          </a:p>
          <a:p>
            <a:pPr marL="285750" indent="-285750">
              <a:buFont typeface="Arial" panose="020B0604020202020204" pitchFamily="34" charset="0"/>
              <a:buChar char="•"/>
              <a:defRPr/>
            </a:pPr>
            <a:r>
              <a:rPr lang="en-GB" dirty="0">
                <a:latin typeface="Gill Sans MT" panose="020B0502020104020203" pitchFamily="34" charset="0"/>
              </a:rPr>
              <a:t>PPI – DISC based psychometric tool, providing reports and charts for discussion, self-awareness and development</a:t>
            </a:r>
          </a:p>
          <a:p>
            <a:pPr marL="285750" indent="-285750">
              <a:buFont typeface="Arial" panose="020B0604020202020204" pitchFamily="34" charset="0"/>
              <a:buChar char="•"/>
              <a:defRPr/>
            </a:pPr>
            <a:r>
              <a:rPr lang="en-GB" dirty="0">
                <a:latin typeface="Gill Sans MT" panose="020B0502020104020203" pitchFamily="34" charset="0"/>
              </a:rPr>
              <a:t>Locus of Control – how do I manage myself (see next page)</a:t>
            </a:r>
          </a:p>
          <a:p>
            <a:pPr marL="285750" indent="-285750">
              <a:buFont typeface="Arial" panose="020B0604020202020204" pitchFamily="34" charset="0"/>
              <a:buChar char="•"/>
              <a:defRPr/>
            </a:pPr>
            <a:r>
              <a:rPr lang="en-GB" dirty="0">
                <a:latin typeface="Gill Sans MT" panose="020B0502020104020203" pitchFamily="34" charset="0"/>
              </a:rPr>
              <a:t>Circle of Influence – what can I control or influence?</a:t>
            </a:r>
          </a:p>
          <a:p>
            <a:pPr marL="285750" indent="-285750">
              <a:buFont typeface="Arial" panose="020B0604020202020204" pitchFamily="34" charset="0"/>
              <a:buChar char="•"/>
              <a:defRPr/>
            </a:pPr>
            <a:r>
              <a:rPr lang="en-GB" dirty="0">
                <a:latin typeface="Gill Sans MT" panose="020B0502020104020203" pitchFamily="34" charset="0"/>
              </a:rPr>
              <a:t>PDL – Personal Development Log provided to all mentees and mentors for recording meeting notes, actions, achievements and reflections.</a:t>
            </a:r>
          </a:p>
          <a:p>
            <a:pPr>
              <a:defRPr/>
            </a:pPr>
            <a:endParaRPr lang="en-GB" dirty="0">
              <a:latin typeface="Gill Sans MT" panose="020B0502020104020203" pitchFamily="34" charset="0"/>
            </a:endParaRPr>
          </a:p>
          <a:p>
            <a:pPr>
              <a:defRPr/>
            </a:pPr>
            <a:r>
              <a:rPr lang="en-GB" dirty="0">
                <a:latin typeface="Gill Sans MT" panose="020B0502020104020203" pitchFamily="34" charset="0"/>
              </a:rPr>
              <a:t>There are tools, handouts and resources available on HDN’s website in the mentor section, which you can access by registering on:</a:t>
            </a:r>
          </a:p>
          <a:p>
            <a:pPr>
              <a:defRPr/>
            </a:pPr>
            <a:r>
              <a:rPr lang="en-GB" dirty="0">
                <a:latin typeface="Gill Sans MT" panose="020B0502020104020203" pitchFamily="34" charset="0"/>
                <a:hlinkClick r:id="rId3"/>
              </a:rPr>
              <a:t>https://www.housingdiversitynetwork.co.uk/join-us/registration</a:t>
            </a:r>
            <a:r>
              <a:rPr lang="en-GB" dirty="0">
                <a:latin typeface="Gill Sans MT" panose="020B0502020104020203" pitchFamily="34" charset="0"/>
              </a:rPr>
              <a:t> </a:t>
            </a:r>
          </a:p>
        </p:txBody>
      </p:sp>
    </p:spTree>
    <p:custDataLst>
      <p:tags r:id="rId1"/>
    </p:custDataLst>
    <p:extLst>
      <p:ext uri="{BB962C8B-B14F-4D97-AF65-F5344CB8AC3E}">
        <p14:creationId xmlns:p14="http://schemas.microsoft.com/office/powerpoint/2010/main" val="3174220855"/>
      </p:ext>
    </p:extLst>
  </p:cSld>
  <p:clrMapOvr>
    <a:masterClrMapping/>
  </p:clrMapOvr>
  <mc:AlternateContent xmlns:mc="http://schemas.openxmlformats.org/markup-compatibility/2006" xmlns:p14="http://schemas.microsoft.com/office/powerpoint/2010/main">
    <mc:Choice Requires="p14">
      <p:transition spd="slow" p14:dur="3400" advTm="5000">
        <p14:reveal/>
      </p:transition>
    </mc:Choice>
    <mc:Fallback xmlns="">
      <p:transition spd="slow" advTm="500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2">
            <a:extLst>
              <a:ext uri="{FF2B5EF4-FFF2-40B4-BE49-F238E27FC236}">
                <a16:creationId xmlns:a16="http://schemas.microsoft.com/office/drawing/2014/main" id="{0ED7D287-2703-4850-9886-96DB60D80028}"/>
              </a:ext>
            </a:extLst>
          </p:cNvPr>
          <p:cNvSpPr>
            <a:spLocks/>
          </p:cNvSpPr>
          <p:nvPr/>
        </p:nvSpPr>
        <p:spPr bwMode="auto">
          <a:xfrm>
            <a:off x="-2" y="4653136"/>
            <a:ext cx="9144000" cy="1576788"/>
          </a:xfrm>
          <a:custGeom>
            <a:avLst/>
            <a:gdLst>
              <a:gd name="T0" fmla="*/ 0 w 9930840"/>
              <a:gd name="T1" fmla="*/ 1091954 h 1091954"/>
              <a:gd name="T2" fmla="*/ 0 w 9930840"/>
              <a:gd name="T3" fmla="*/ 114711 h 1091954"/>
              <a:gd name="T4" fmla="*/ 4538858 w 9930840"/>
              <a:gd name="T5" fmla="*/ 795615 h 1091954"/>
              <a:gd name="T6" fmla="*/ 9930840 w 9930840"/>
              <a:gd name="T7" fmla="*/ 391346 h 1091954"/>
              <a:gd name="T8" fmla="*/ 9930840 w 9930840"/>
              <a:gd name="T9" fmla="*/ 1091954 h 1091954"/>
              <a:gd name="T10" fmla="*/ 0 w 9930840"/>
              <a:gd name="T11" fmla="*/ 1091954 h 1091954"/>
            </a:gdLst>
            <a:ahLst/>
            <a:cxnLst>
              <a:cxn ang="0">
                <a:pos x="T0" y="T1"/>
              </a:cxn>
              <a:cxn ang="0">
                <a:pos x="T2" y="T3"/>
              </a:cxn>
              <a:cxn ang="0">
                <a:pos x="T4" y="T5"/>
              </a:cxn>
              <a:cxn ang="0">
                <a:pos x="T6" y="T7"/>
              </a:cxn>
              <a:cxn ang="0">
                <a:pos x="T8" y="T9"/>
              </a:cxn>
              <a:cxn ang="0">
                <a:pos x="T10" y="T11"/>
              </a:cxn>
            </a:cxnLst>
            <a:rect l="0" t="0" r="r" b="b"/>
            <a:pathLst>
              <a:path w="9930840" h="1091954">
                <a:moveTo>
                  <a:pt x="0" y="1091954"/>
                </a:moveTo>
                <a:cubicBezTo>
                  <a:pt x="0" y="114711"/>
                  <a:pt x="0" y="114711"/>
                  <a:pt x="0" y="114711"/>
                </a:cubicBezTo>
                <a:cubicBezTo>
                  <a:pt x="843790" y="0"/>
                  <a:pt x="2883718" y="749509"/>
                  <a:pt x="4538858" y="795615"/>
                </a:cubicBezTo>
                <a:cubicBezTo>
                  <a:pt x="6193998" y="841721"/>
                  <a:pt x="9032176" y="341956"/>
                  <a:pt x="9930840" y="391346"/>
                </a:cubicBezTo>
                <a:cubicBezTo>
                  <a:pt x="9930840" y="1091954"/>
                  <a:pt x="9930840" y="1091954"/>
                  <a:pt x="9930840" y="1091954"/>
                </a:cubicBezTo>
                <a:lnTo>
                  <a:pt x="0" y="1091954"/>
                </a:lnTo>
                <a:close/>
              </a:path>
            </a:pathLst>
          </a:custGeom>
          <a:solidFill>
            <a:srgbClr val="CCDC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8" name="Freeform 3">
            <a:extLst>
              <a:ext uri="{FF2B5EF4-FFF2-40B4-BE49-F238E27FC236}">
                <a16:creationId xmlns:a16="http://schemas.microsoft.com/office/drawing/2014/main" id="{C500FB8D-4B62-4DBD-97B8-8620ADE53B0F}"/>
              </a:ext>
            </a:extLst>
          </p:cNvPr>
          <p:cNvSpPr>
            <a:spLocks/>
          </p:cNvSpPr>
          <p:nvPr/>
        </p:nvSpPr>
        <p:spPr bwMode="auto">
          <a:xfrm>
            <a:off x="-926" y="5157192"/>
            <a:ext cx="9144925" cy="1700808"/>
          </a:xfrm>
          <a:custGeom>
            <a:avLst/>
            <a:gdLst>
              <a:gd name="T0" fmla="*/ 0 w 9930840"/>
              <a:gd name="T1" fmla="*/ 1657036 h 1657036"/>
              <a:gd name="T2" fmla="*/ 0 w 9930840"/>
              <a:gd name="T3" fmla="*/ 179247 h 1657036"/>
              <a:gd name="T4" fmla="*/ 4751801 w 9930840"/>
              <a:gd name="T5" fmla="*/ 1133059 h 1657036"/>
              <a:gd name="T6" fmla="*/ 9930840 w 9930840"/>
              <a:gd name="T7" fmla="*/ 597575 h 1657036"/>
              <a:gd name="T8" fmla="*/ 9930840 w 9930840"/>
              <a:gd name="T9" fmla="*/ 1657036 h 1657036"/>
              <a:gd name="T10" fmla="*/ 0 w 9930840"/>
              <a:gd name="T11" fmla="*/ 1657036 h 1657036"/>
              <a:gd name="connsiteX0" fmla="*/ 0 w 9930840"/>
              <a:gd name="connsiteY0" fmla="*/ 1496716 h 1496716"/>
              <a:gd name="connsiteX1" fmla="*/ 0 w 9930840"/>
              <a:gd name="connsiteY1" fmla="*/ 18927 h 1496716"/>
              <a:gd name="connsiteX2" fmla="*/ 4751801 w 9930840"/>
              <a:gd name="connsiteY2" fmla="*/ 972739 h 1496716"/>
              <a:gd name="connsiteX3" fmla="*/ 9930840 w 9930840"/>
              <a:gd name="connsiteY3" fmla="*/ 437255 h 1496716"/>
              <a:gd name="connsiteX4" fmla="*/ 9930840 w 9930840"/>
              <a:gd name="connsiteY4" fmla="*/ 1496716 h 1496716"/>
              <a:gd name="connsiteX5" fmla="*/ 0 w 9930840"/>
              <a:gd name="connsiteY5" fmla="*/ 1496716 h 1496716"/>
              <a:gd name="connsiteX0" fmla="*/ 0 w 9930840"/>
              <a:gd name="connsiteY0" fmla="*/ 1377129 h 1377129"/>
              <a:gd name="connsiteX1" fmla="*/ 10454 w 9930840"/>
              <a:gd name="connsiteY1" fmla="*/ 22256 h 1377129"/>
              <a:gd name="connsiteX2" fmla="*/ 4751801 w 9930840"/>
              <a:gd name="connsiteY2" fmla="*/ 853152 h 1377129"/>
              <a:gd name="connsiteX3" fmla="*/ 9930840 w 9930840"/>
              <a:gd name="connsiteY3" fmla="*/ 317668 h 1377129"/>
              <a:gd name="connsiteX4" fmla="*/ 9930840 w 9930840"/>
              <a:gd name="connsiteY4" fmla="*/ 1377129 h 1377129"/>
              <a:gd name="connsiteX5" fmla="*/ 0 w 9930840"/>
              <a:gd name="connsiteY5" fmla="*/ 1377129 h 1377129"/>
              <a:gd name="connsiteX0" fmla="*/ 1005 w 9931845"/>
              <a:gd name="connsiteY0" fmla="*/ 1320327 h 1320327"/>
              <a:gd name="connsiteX1" fmla="*/ 1006 w 9931845"/>
              <a:gd name="connsiteY1" fmla="*/ 23297 h 1320327"/>
              <a:gd name="connsiteX2" fmla="*/ 4752806 w 9931845"/>
              <a:gd name="connsiteY2" fmla="*/ 796350 h 1320327"/>
              <a:gd name="connsiteX3" fmla="*/ 9931845 w 9931845"/>
              <a:gd name="connsiteY3" fmla="*/ 260866 h 1320327"/>
              <a:gd name="connsiteX4" fmla="*/ 9931845 w 9931845"/>
              <a:gd name="connsiteY4" fmla="*/ 1320327 h 1320327"/>
              <a:gd name="connsiteX5" fmla="*/ 1005 w 9931845"/>
              <a:gd name="connsiteY5" fmla="*/ 1320327 h 1320327"/>
              <a:gd name="connsiteX0" fmla="*/ 1005 w 9931845"/>
              <a:gd name="connsiteY0" fmla="*/ 1320537 h 1320537"/>
              <a:gd name="connsiteX1" fmla="*/ 1006 w 9931845"/>
              <a:gd name="connsiteY1" fmla="*/ 23507 h 1320537"/>
              <a:gd name="connsiteX2" fmla="*/ 4752806 w 9931845"/>
              <a:gd name="connsiteY2" fmla="*/ 796560 h 1320537"/>
              <a:gd name="connsiteX3" fmla="*/ 9921392 w 9931845"/>
              <a:gd name="connsiteY3" fmla="*/ 318918 h 1320537"/>
              <a:gd name="connsiteX4" fmla="*/ 9931845 w 9931845"/>
              <a:gd name="connsiteY4" fmla="*/ 1320537 h 1320537"/>
              <a:gd name="connsiteX5" fmla="*/ 1005 w 9931845"/>
              <a:gd name="connsiteY5" fmla="*/ 1320537 h 132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31845" h="1320537">
                <a:moveTo>
                  <a:pt x="1005" y="1320537"/>
                </a:moveTo>
                <a:cubicBezTo>
                  <a:pt x="4490" y="868913"/>
                  <a:pt x="-2479" y="475131"/>
                  <a:pt x="1006" y="23507"/>
                </a:cubicBezTo>
                <a:cubicBezTo>
                  <a:pt x="715373" y="-155740"/>
                  <a:pt x="3099408" y="747325"/>
                  <a:pt x="4752806" y="796560"/>
                </a:cubicBezTo>
                <a:cubicBezTo>
                  <a:pt x="6406204" y="845795"/>
                  <a:pt x="9058219" y="231589"/>
                  <a:pt x="9921392" y="318918"/>
                </a:cubicBezTo>
                <a:lnTo>
                  <a:pt x="9931845" y="1320537"/>
                </a:lnTo>
                <a:lnTo>
                  <a:pt x="1005" y="1320537"/>
                </a:lnTo>
                <a:close/>
              </a:path>
            </a:pathLst>
          </a:custGeom>
          <a:solidFill>
            <a:srgbClr val="97D7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10" name="Freeform 4">
            <a:extLst>
              <a:ext uri="{FF2B5EF4-FFF2-40B4-BE49-F238E27FC236}">
                <a16:creationId xmlns:a16="http://schemas.microsoft.com/office/drawing/2014/main" id="{4BDA077B-E48B-4E7E-AC6B-87E5939B0097}"/>
              </a:ext>
            </a:extLst>
          </p:cNvPr>
          <p:cNvSpPr>
            <a:spLocks/>
          </p:cNvSpPr>
          <p:nvPr/>
        </p:nvSpPr>
        <p:spPr bwMode="auto">
          <a:xfrm>
            <a:off x="-926" y="5661248"/>
            <a:ext cx="9144000" cy="1196752"/>
          </a:xfrm>
          <a:custGeom>
            <a:avLst/>
            <a:gdLst>
              <a:gd name="T0" fmla="*/ 0 w 9930840"/>
              <a:gd name="T1" fmla="*/ 1642185 h 1642185"/>
              <a:gd name="T2" fmla="*/ 0 w 9930840"/>
              <a:gd name="T3" fmla="*/ 177093 h 1642185"/>
              <a:gd name="T4" fmla="*/ 4664118 w 9930840"/>
              <a:gd name="T5" fmla="*/ 1034884 h 1642185"/>
              <a:gd name="T6" fmla="*/ 9930840 w 9930840"/>
              <a:gd name="T7" fmla="*/ 591827 h 1642185"/>
              <a:gd name="T8" fmla="*/ 9930840 w 9930840"/>
              <a:gd name="T9" fmla="*/ 1642185 h 1642185"/>
              <a:gd name="T10" fmla="*/ 0 w 9930840"/>
              <a:gd name="T11" fmla="*/ 1642185 h 1642185"/>
            </a:gdLst>
            <a:ahLst/>
            <a:cxnLst>
              <a:cxn ang="0">
                <a:pos x="T0" y="T1"/>
              </a:cxn>
              <a:cxn ang="0">
                <a:pos x="T2" y="T3"/>
              </a:cxn>
              <a:cxn ang="0">
                <a:pos x="T4" y="T5"/>
              </a:cxn>
              <a:cxn ang="0">
                <a:pos x="T6" y="T7"/>
              </a:cxn>
              <a:cxn ang="0">
                <a:pos x="T8" y="T9"/>
              </a:cxn>
              <a:cxn ang="0">
                <a:pos x="T10" y="T11"/>
              </a:cxn>
            </a:cxnLst>
            <a:rect l="0" t="0" r="r" b="b"/>
            <a:pathLst>
              <a:path w="9930840" h="1642185">
                <a:moveTo>
                  <a:pt x="0" y="1642185"/>
                </a:moveTo>
                <a:cubicBezTo>
                  <a:pt x="0" y="177093"/>
                  <a:pt x="0" y="177093"/>
                  <a:pt x="0" y="177093"/>
                </a:cubicBezTo>
                <a:cubicBezTo>
                  <a:pt x="726492" y="0"/>
                  <a:pt x="3008978" y="965762"/>
                  <a:pt x="4664118" y="1034884"/>
                </a:cubicBezTo>
                <a:cubicBezTo>
                  <a:pt x="6319258" y="1104006"/>
                  <a:pt x="9053053" y="490610"/>
                  <a:pt x="9930840" y="591827"/>
                </a:cubicBezTo>
                <a:cubicBezTo>
                  <a:pt x="9930840" y="1642185"/>
                  <a:pt x="9930840" y="1642185"/>
                  <a:pt x="9930840" y="1642185"/>
                </a:cubicBezTo>
                <a:lnTo>
                  <a:pt x="0" y="1642185"/>
                </a:lnTo>
                <a:close/>
              </a:path>
            </a:pathLst>
          </a:custGeom>
          <a:solidFill>
            <a:srgbClr val="00A499">
              <a:alpha val="80000"/>
            </a:srgbClr>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dirty="0">
              <a:latin typeface="Gill Sans MT" panose="020B0502020104020203" pitchFamily="34" charset="0"/>
            </a:endParaRPr>
          </a:p>
        </p:txBody>
      </p:sp>
      <p:sp>
        <p:nvSpPr>
          <p:cNvPr id="2" name="Rectangle 1">
            <a:extLst>
              <a:ext uri="{FF2B5EF4-FFF2-40B4-BE49-F238E27FC236}">
                <a16:creationId xmlns:a16="http://schemas.microsoft.com/office/drawing/2014/main" id="{EA99D544-CCB6-498C-A24C-19F67D156096}"/>
              </a:ext>
            </a:extLst>
          </p:cNvPr>
          <p:cNvSpPr/>
          <p:nvPr/>
        </p:nvSpPr>
        <p:spPr>
          <a:xfrm>
            <a:off x="2771800" y="443410"/>
            <a:ext cx="4433330" cy="523220"/>
          </a:xfrm>
          <a:prstGeom prst="rect">
            <a:avLst/>
          </a:prstGeom>
        </p:spPr>
        <p:txBody>
          <a:bodyPr wrap="none">
            <a:spAutoFit/>
          </a:bodyPr>
          <a:lstStyle/>
          <a:p>
            <a:r>
              <a:rPr lang="en-GB" sz="2800" b="1" dirty="0">
                <a:solidFill>
                  <a:srgbClr val="669900"/>
                </a:solidFill>
                <a:latin typeface="Gill Sans MT" panose="020B0502020104020203" pitchFamily="34" charset="0"/>
              </a:rPr>
              <a:t>How do I manage myself?</a:t>
            </a:r>
            <a:endParaRPr lang="en-US" sz="2800" dirty="0"/>
          </a:p>
        </p:txBody>
      </p:sp>
      <p:sp>
        <p:nvSpPr>
          <p:cNvPr id="3" name="Rectangle 2">
            <a:extLst>
              <a:ext uri="{FF2B5EF4-FFF2-40B4-BE49-F238E27FC236}">
                <a16:creationId xmlns:a16="http://schemas.microsoft.com/office/drawing/2014/main" id="{AD83AF30-ED0A-49EC-A0EA-902E06F10A39}"/>
              </a:ext>
            </a:extLst>
          </p:cNvPr>
          <p:cNvSpPr/>
          <p:nvPr/>
        </p:nvSpPr>
        <p:spPr>
          <a:xfrm>
            <a:off x="683568" y="932457"/>
            <a:ext cx="8064896" cy="1200329"/>
          </a:xfrm>
          <a:prstGeom prst="rect">
            <a:avLst/>
          </a:prstGeom>
        </p:spPr>
        <p:txBody>
          <a:bodyPr wrap="square">
            <a:spAutoFit/>
          </a:bodyPr>
          <a:lstStyle/>
          <a:p>
            <a:pPr algn="ctr"/>
            <a:endParaRPr lang="en-GB" b="1" dirty="0"/>
          </a:p>
          <a:p>
            <a:pPr algn="ctr"/>
            <a:r>
              <a:rPr lang="en-GB" b="1" dirty="0">
                <a:latin typeface="Gill Sans MT" panose="020B0502020104020203" pitchFamily="34" charset="0"/>
              </a:rPr>
              <a:t>LOCUS OF CONTROL</a:t>
            </a:r>
          </a:p>
          <a:p>
            <a:r>
              <a:rPr lang="en-GB" dirty="0">
                <a:latin typeface="Gill Sans MT" panose="020B0502020104020203" pitchFamily="34" charset="0"/>
              </a:rPr>
              <a:t>External Locus 						Internal Locus</a:t>
            </a:r>
          </a:p>
          <a:p>
            <a:r>
              <a:rPr lang="en-GB" dirty="0">
                <a:latin typeface="Gill Sans MT" panose="020B0502020104020203" pitchFamily="34" charset="0"/>
              </a:rPr>
              <a:t>of control	</a:t>
            </a:r>
            <a:r>
              <a:rPr lang="en-GB" dirty="0"/>
              <a:t>					</a:t>
            </a:r>
            <a:r>
              <a:rPr lang="en-GB" dirty="0">
                <a:latin typeface="Gill Sans MT" panose="020B0502020104020203" pitchFamily="34" charset="0"/>
              </a:rPr>
              <a:t>of control</a:t>
            </a:r>
          </a:p>
        </p:txBody>
      </p:sp>
      <p:cxnSp>
        <p:nvCxnSpPr>
          <p:cNvPr id="9" name="Straight Arrow Connector 8">
            <a:extLst>
              <a:ext uri="{FF2B5EF4-FFF2-40B4-BE49-F238E27FC236}">
                <a16:creationId xmlns:a16="http://schemas.microsoft.com/office/drawing/2014/main" id="{74073E78-4988-44A8-B106-671649FDEE73}"/>
              </a:ext>
            </a:extLst>
          </p:cNvPr>
          <p:cNvCxnSpPr/>
          <p:nvPr/>
        </p:nvCxnSpPr>
        <p:spPr bwMode="auto">
          <a:xfrm>
            <a:off x="2483768" y="1988840"/>
            <a:ext cx="4176464" cy="0"/>
          </a:xfrm>
          <a:prstGeom prst="straightConnector1">
            <a:avLst/>
          </a:prstGeom>
          <a:solidFill>
            <a:schemeClr val="accent1"/>
          </a:solidFill>
          <a:ln w="9525"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Rectangle 3">
            <a:extLst>
              <a:ext uri="{FF2B5EF4-FFF2-40B4-BE49-F238E27FC236}">
                <a16:creationId xmlns:a16="http://schemas.microsoft.com/office/drawing/2014/main" id="{2AC06FCF-8AD4-41E5-8BC3-571FC15B4B3C}"/>
              </a:ext>
            </a:extLst>
          </p:cNvPr>
          <p:cNvSpPr/>
          <p:nvPr/>
        </p:nvSpPr>
        <p:spPr>
          <a:xfrm>
            <a:off x="234282" y="2388196"/>
            <a:ext cx="3942184" cy="2677656"/>
          </a:xfrm>
          <a:prstGeom prst="rect">
            <a:avLst/>
          </a:prstGeom>
        </p:spPr>
        <p:txBody>
          <a:bodyPr wrap="square">
            <a:spAutoFit/>
          </a:bodyPr>
          <a:lstStyle/>
          <a:p>
            <a:pPr lvl="0"/>
            <a:r>
              <a:rPr lang="en-GB" sz="1400" dirty="0">
                <a:latin typeface="Gill Sans MT" panose="020B0502020104020203" pitchFamily="34" charset="0"/>
              </a:rPr>
              <a:t>Take little or no responsibility for their behaviour</a:t>
            </a:r>
          </a:p>
          <a:p>
            <a:pPr lvl="0"/>
            <a:r>
              <a:rPr lang="en-GB" sz="1400" dirty="0">
                <a:latin typeface="Gill Sans MT" panose="020B0502020104020203" pitchFamily="34" charset="0"/>
              </a:rPr>
              <a:t>Blame others for what is wrong in their life</a:t>
            </a:r>
          </a:p>
          <a:p>
            <a:pPr lvl="0"/>
            <a:r>
              <a:rPr lang="en-GB" sz="1400" dirty="0">
                <a:latin typeface="Gill Sans MT" panose="020B0502020104020203" pitchFamily="34" charset="0"/>
              </a:rPr>
              <a:t>Tend not to do things that will change their life for the better</a:t>
            </a:r>
          </a:p>
          <a:p>
            <a:pPr lvl="0"/>
            <a:r>
              <a:rPr lang="en-GB" sz="1400" dirty="0">
                <a:latin typeface="Gill Sans MT" panose="020B0502020104020203" pitchFamily="34" charset="0"/>
              </a:rPr>
              <a:t>Emphasis is to avoid coming out of their personal comfort zones</a:t>
            </a:r>
          </a:p>
          <a:p>
            <a:pPr lvl="0"/>
            <a:r>
              <a:rPr lang="en-GB" sz="1400" dirty="0">
                <a:latin typeface="Gill Sans MT" panose="020B0502020104020203" pitchFamily="34" charset="0"/>
              </a:rPr>
              <a:t>When things go wrong they often do not learn from their mistakes</a:t>
            </a:r>
          </a:p>
          <a:p>
            <a:pPr lvl="0"/>
            <a:r>
              <a:rPr lang="en-GB" sz="1400" dirty="0">
                <a:latin typeface="Gill Sans MT" panose="020B0502020104020203" pitchFamily="34" charset="0"/>
              </a:rPr>
              <a:t>Tend to rely on other people’s approval to make them feel good</a:t>
            </a:r>
          </a:p>
          <a:p>
            <a:pPr lvl="0"/>
            <a:r>
              <a:rPr lang="en-GB" sz="1400" dirty="0">
                <a:latin typeface="Gill Sans MT" panose="020B0502020104020203" pitchFamily="34" charset="0"/>
              </a:rPr>
              <a:t>Have weak boundaries and strong barriers</a:t>
            </a:r>
          </a:p>
          <a:p>
            <a:r>
              <a:rPr lang="en-GB" sz="1400" dirty="0">
                <a:latin typeface="Gill Sans MT" panose="020B0502020104020203" pitchFamily="34" charset="0"/>
              </a:rPr>
              <a:t>Lack the ability to be able to inner reflect</a:t>
            </a:r>
          </a:p>
        </p:txBody>
      </p:sp>
      <p:sp>
        <p:nvSpPr>
          <p:cNvPr id="5" name="Rectangle 4">
            <a:extLst>
              <a:ext uri="{FF2B5EF4-FFF2-40B4-BE49-F238E27FC236}">
                <a16:creationId xmlns:a16="http://schemas.microsoft.com/office/drawing/2014/main" id="{189EF4BF-BCD2-4468-BA04-034FEE3DA80A}"/>
              </a:ext>
            </a:extLst>
          </p:cNvPr>
          <p:cNvSpPr/>
          <p:nvPr/>
        </p:nvSpPr>
        <p:spPr>
          <a:xfrm>
            <a:off x="4374232" y="2376869"/>
            <a:ext cx="4572000" cy="2893100"/>
          </a:xfrm>
          <a:prstGeom prst="rect">
            <a:avLst/>
          </a:prstGeom>
        </p:spPr>
        <p:txBody>
          <a:bodyPr>
            <a:spAutoFit/>
          </a:bodyPr>
          <a:lstStyle/>
          <a:p>
            <a:pPr lvl="0"/>
            <a:r>
              <a:rPr lang="en-GB" sz="1400" dirty="0">
                <a:latin typeface="Gill Sans MT" panose="020B0502020104020203" pitchFamily="34" charset="0"/>
              </a:rPr>
              <a:t>Take responsibility for their actions</a:t>
            </a:r>
          </a:p>
          <a:p>
            <a:pPr lvl="0"/>
            <a:r>
              <a:rPr lang="en-GB" sz="1400" dirty="0">
                <a:latin typeface="Gill Sans MT" panose="020B0502020104020203" pitchFamily="34" charset="0"/>
              </a:rPr>
              <a:t>Do things that will change their situation for the better</a:t>
            </a:r>
          </a:p>
          <a:p>
            <a:pPr lvl="0"/>
            <a:r>
              <a:rPr lang="en-GB" sz="1400" dirty="0">
                <a:latin typeface="Gill Sans MT" panose="020B0502020104020203" pitchFamily="34" charset="0"/>
              </a:rPr>
              <a:t>Emphasis is on striving for personal and professional achievement</a:t>
            </a:r>
          </a:p>
          <a:p>
            <a:pPr lvl="0"/>
            <a:r>
              <a:rPr lang="en-GB" sz="1400" dirty="0">
                <a:latin typeface="Gill Sans MT" panose="020B0502020104020203" pitchFamily="34" charset="0"/>
              </a:rPr>
              <a:t>Work hard to develop their knowledge, skills and abilities</a:t>
            </a:r>
          </a:p>
          <a:p>
            <a:pPr lvl="0"/>
            <a:r>
              <a:rPr lang="en-GB" sz="1400" dirty="0">
                <a:latin typeface="Gill Sans MT" panose="020B0502020104020203" pitchFamily="34" charset="0"/>
              </a:rPr>
              <a:t>When things go wrong they are inquisitive and try to work out why things turned out the way they did</a:t>
            </a:r>
          </a:p>
          <a:p>
            <a:pPr lvl="0"/>
            <a:r>
              <a:rPr lang="en-GB" sz="1400" dirty="0">
                <a:latin typeface="Gill Sans MT" panose="020B0502020104020203" pitchFamily="34" charset="0"/>
              </a:rPr>
              <a:t>Tend not to blame others</a:t>
            </a:r>
          </a:p>
          <a:p>
            <a:pPr lvl="0"/>
            <a:r>
              <a:rPr lang="en-GB" sz="1400" dirty="0">
                <a:latin typeface="Gill Sans MT" panose="020B0502020104020203" pitchFamily="34" charset="0"/>
              </a:rPr>
              <a:t>Have a more participative management style</a:t>
            </a:r>
          </a:p>
          <a:p>
            <a:pPr lvl="0"/>
            <a:r>
              <a:rPr lang="en-GB" sz="1400" dirty="0">
                <a:latin typeface="Gill Sans MT" panose="020B0502020104020203" pitchFamily="34" charset="0"/>
              </a:rPr>
              <a:t>Tend not to rely on other peoples evaluation for their self-esteem</a:t>
            </a:r>
          </a:p>
          <a:p>
            <a:pPr lvl="0"/>
            <a:r>
              <a:rPr lang="en-GB" sz="1400" dirty="0">
                <a:latin typeface="Gill Sans MT" panose="020B0502020104020203" pitchFamily="34" charset="0"/>
              </a:rPr>
              <a:t>Strong boundaries and weak barriers in most areas</a:t>
            </a:r>
          </a:p>
          <a:p>
            <a:r>
              <a:rPr lang="en-GB" sz="1400" dirty="0">
                <a:latin typeface="Gill Sans MT" panose="020B0502020104020203" pitchFamily="34" charset="0"/>
              </a:rPr>
              <a:t>Have the ability to inner reflect</a:t>
            </a:r>
          </a:p>
        </p:txBody>
      </p:sp>
    </p:spTree>
    <p:custDataLst>
      <p:tags r:id="rId1"/>
    </p:custDataLst>
    <p:extLst>
      <p:ext uri="{BB962C8B-B14F-4D97-AF65-F5344CB8AC3E}">
        <p14:creationId xmlns:p14="http://schemas.microsoft.com/office/powerpoint/2010/main" val="1801481478"/>
      </p:ext>
    </p:extLst>
  </p:cSld>
  <p:clrMapOvr>
    <a:masterClrMapping/>
  </p:clrMapOvr>
  <mc:AlternateContent xmlns:mc="http://schemas.openxmlformats.org/markup-compatibility/2006" xmlns:p14="http://schemas.microsoft.com/office/powerpoint/2010/main">
    <mc:Choice Requires="p14">
      <p:transition spd="slow" p14:dur="3400" advTm="5000">
        <p14:reveal/>
      </p:transition>
    </mc:Choice>
    <mc:Fallback xmlns="">
      <p:transition spd="slow" advTm="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2">
            <a:extLst>
              <a:ext uri="{FF2B5EF4-FFF2-40B4-BE49-F238E27FC236}">
                <a16:creationId xmlns:a16="http://schemas.microsoft.com/office/drawing/2014/main" id="{0ED7D287-2703-4850-9886-96DB60D80028}"/>
              </a:ext>
            </a:extLst>
          </p:cNvPr>
          <p:cNvSpPr>
            <a:spLocks/>
          </p:cNvSpPr>
          <p:nvPr/>
        </p:nvSpPr>
        <p:spPr bwMode="auto">
          <a:xfrm>
            <a:off x="-2" y="4653136"/>
            <a:ext cx="9144000" cy="1576788"/>
          </a:xfrm>
          <a:custGeom>
            <a:avLst/>
            <a:gdLst>
              <a:gd name="T0" fmla="*/ 0 w 9930840"/>
              <a:gd name="T1" fmla="*/ 1091954 h 1091954"/>
              <a:gd name="T2" fmla="*/ 0 w 9930840"/>
              <a:gd name="T3" fmla="*/ 114711 h 1091954"/>
              <a:gd name="T4" fmla="*/ 4538858 w 9930840"/>
              <a:gd name="T5" fmla="*/ 795615 h 1091954"/>
              <a:gd name="T6" fmla="*/ 9930840 w 9930840"/>
              <a:gd name="T7" fmla="*/ 391346 h 1091954"/>
              <a:gd name="T8" fmla="*/ 9930840 w 9930840"/>
              <a:gd name="T9" fmla="*/ 1091954 h 1091954"/>
              <a:gd name="T10" fmla="*/ 0 w 9930840"/>
              <a:gd name="T11" fmla="*/ 1091954 h 1091954"/>
            </a:gdLst>
            <a:ahLst/>
            <a:cxnLst>
              <a:cxn ang="0">
                <a:pos x="T0" y="T1"/>
              </a:cxn>
              <a:cxn ang="0">
                <a:pos x="T2" y="T3"/>
              </a:cxn>
              <a:cxn ang="0">
                <a:pos x="T4" y="T5"/>
              </a:cxn>
              <a:cxn ang="0">
                <a:pos x="T6" y="T7"/>
              </a:cxn>
              <a:cxn ang="0">
                <a:pos x="T8" y="T9"/>
              </a:cxn>
              <a:cxn ang="0">
                <a:pos x="T10" y="T11"/>
              </a:cxn>
            </a:cxnLst>
            <a:rect l="0" t="0" r="r" b="b"/>
            <a:pathLst>
              <a:path w="9930840" h="1091954">
                <a:moveTo>
                  <a:pt x="0" y="1091954"/>
                </a:moveTo>
                <a:cubicBezTo>
                  <a:pt x="0" y="114711"/>
                  <a:pt x="0" y="114711"/>
                  <a:pt x="0" y="114711"/>
                </a:cubicBezTo>
                <a:cubicBezTo>
                  <a:pt x="843790" y="0"/>
                  <a:pt x="2883718" y="749509"/>
                  <a:pt x="4538858" y="795615"/>
                </a:cubicBezTo>
                <a:cubicBezTo>
                  <a:pt x="6193998" y="841721"/>
                  <a:pt x="9032176" y="341956"/>
                  <a:pt x="9930840" y="391346"/>
                </a:cubicBezTo>
                <a:cubicBezTo>
                  <a:pt x="9930840" y="1091954"/>
                  <a:pt x="9930840" y="1091954"/>
                  <a:pt x="9930840" y="1091954"/>
                </a:cubicBezTo>
                <a:lnTo>
                  <a:pt x="0" y="1091954"/>
                </a:lnTo>
                <a:close/>
              </a:path>
            </a:pathLst>
          </a:custGeom>
          <a:solidFill>
            <a:srgbClr val="CCDC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8" name="Freeform 3">
            <a:extLst>
              <a:ext uri="{FF2B5EF4-FFF2-40B4-BE49-F238E27FC236}">
                <a16:creationId xmlns:a16="http://schemas.microsoft.com/office/drawing/2014/main" id="{C500FB8D-4B62-4DBD-97B8-8620ADE53B0F}"/>
              </a:ext>
            </a:extLst>
          </p:cNvPr>
          <p:cNvSpPr>
            <a:spLocks/>
          </p:cNvSpPr>
          <p:nvPr/>
        </p:nvSpPr>
        <p:spPr bwMode="auto">
          <a:xfrm>
            <a:off x="-926" y="5157192"/>
            <a:ext cx="9144925" cy="1700808"/>
          </a:xfrm>
          <a:custGeom>
            <a:avLst/>
            <a:gdLst>
              <a:gd name="T0" fmla="*/ 0 w 9930840"/>
              <a:gd name="T1" fmla="*/ 1657036 h 1657036"/>
              <a:gd name="T2" fmla="*/ 0 w 9930840"/>
              <a:gd name="T3" fmla="*/ 179247 h 1657036"/>
              <a:gd name="T4" fmla="*/ 4751801 w 9930840"/>
              <a:gd name="T5" fmla="*/ 1133059 h 1657036"/>
              <a:gd name="T6" fmla="*/ 9930840 w 9930840"/>
              <a:gd name="T7" fmla="*/ 597575 h 1657036"/>
              <a:gd name="T8" fmla="*/ 9930840 w 9930840"/>
              <a:gd name="T9" fmla="*/ 1657036 h 1657036"/>
              <a:gd name="T10" fmla="*/ 0 w 9930840"/>
              <a:gd name="T11" fmla="*/ 1657036 h 1657036"/>
              <a:gd name="connsiteX0" fmla="*/ 0 w 9930840"/>
              <a:gd name="connsiteY0" fmla="*/ 1496716 h 1496716"/>
              <a:gd name="connsiteX1" fmla="*/ 0 w 9930840"/>
              <a:gd name="connsiteY1" fmla="*/ 18927 h 1496716"/>
              <a:gd name="connsiteX2" fmla="*/ 4751801 w 9930840"/>
              <a:gd name="connsiteY2" fmla="*/ 972739 h 1496716"/>
              <a:gd name="connsiteX3" fmla="*/ 9930840 w 9930840"/>
              <a:gd name="connsiteY3" fmla="*/ 437255 h 1496716"/>
              <a:gd name="connsiteX4" fmla="*/ 9930840 w 9930840"/>
              <a:gd name="connsiteY4" fmla="*/ 1496716 h 1496716"/>
              <a:gd name="connsiteX5" fmla="*/ 0 w 9930840"/>
              <a:gd name="connsiteY5" fmla="*/ 1496716 h 1496716"/>
              <a:gd name="connsiteX0" fmla="*/ 0 w 9930840"/>
              <a:gd name="connsiteY0" fmla="*/ 1377129 h 1377129"/>
              <a:gd name="connsiteX1" fmla="*/ 10454 w 9930840"/>
              <a:gd name="connsiteY1" fmla="*/ 22256 h 1377129"/>
              <a:gd name="connsiteX2" fmla="*/ 4751801 w 9930840"/>
              <a:gd name="connsiteY2" fmla="*/ 853152 h 1377129"/>
              <a:gd name="connsiteX3" fmla="*/ 9930840 w 9930840"/>
              <a:gd name="connsiteY3" fmla="*/ 317668 h 1377129"/>
              <a:gd name="connsiteX4" fmla="*/ 9930840 w 9930840"/>
              <a:gd name="connsiteY4" fmla="*/ 1377129 h 1377129"/>
              <a:gd name="connsiteX5" fmla="*/ 0 w 9930840"/>
              <a:gd name="connsiteY5" fmla="*/ 1377129 h 1377129"/>
              <a:gd name="connsiteX0" fmla="*/ 1005 w 9931845"/>
              <a:gd name="connsiteY0" fmla="*/ 1320327 h 1320327"/>
              <a:gd name="connsiteX1" fmla="*/ 1006 w 9931845"/>
              <a:gd name="connsiteY1" fmla="*/ 23297 h 1320327"/>
              <a:gd name="connsiteX2" fmla="*/ 4752806 w 9931845"/>
              <a:gd name="connsiteY2" fmla="*/ 796350 h 1320327"/>
              <a:gd name="connsiteX3" fmla="*/ 9931845 w 9931845"/>
              <a:gd name="connsiteY3" fmla="*/ 260866 h 1320327"/>
              <a:gd name="connsiteX4" fmla="*/ 9931845 w 9931845"/>
              <a:gd name="connsiteY4" fmla="*/ 1320327 h 1320327"/>
              <a:gd name="connsiteX5" fmla="*/ 1005 w 9931845"/>
              <a:gd name="connsiteY5" fmla="*/ 1320327 h 1320327"/>
              <a:gd name="connsiteX0" fmla="*/ 1005 w 9931845"/>
              <a:gd name="connsiteY0" fmla="*/ 1320537 h 1320537"/>
              <a:gd name="connsiteX1" fmla="*/ 1006 w 9931845"/>
              <a:gd name="connsiteY1" fmla="*/ 23507 h 1320537"/>
              <a:gd name="connsiteX2" fmla="*/ 4752806 w 9931845"/>
              <a:gd name="connsiteY2" fmla="*/ 796560 h 1320537"/>
              <a:gd name="connsiteX3" fmla="*/ 9921392 w 9931845"/>
              <a:gd name="connsiteY3" fmla="*/ 318918 h 1320537"/>
              <a:gd name="connsiteX4" fmla="*/ 9931845 w 9931845"/>
              <a:gd name="connsiteY4" fmla="*/ 1320537 h 1320537"/>
              <a:gd name="connsiteX5" fmla="*/ 1005 w 9931845"/>
              <a:gd name="connsiteY5" fmla="*/ 1320537 h 132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31845" h="1320537">
                <a:moveTo>
                  <a:pt x="1005" y="1320537"/>
                </a:moveTo>
                <a:cubicBezTo>
                  <a:pt x="4490" y="868913"/>
                  <a:pt x="-2479" y="475131"/>
                  <a:pt x="1006" y="23507"/>
                </a:cubicBezTo>
                <a:cubicBezTo>
                  <a:pt x="715373" y="-155740"/>
                  <a:pt x="3099408" y="747325"/>
                  <a:pt x="4752806" y="796560"/>
                </a:cubicBezTo>
                <a:cubicBezTo>
                  <a:pt x="6406204" y="845795"/>
                  <a:pt x="9058219" y="231589"/>
                  <a:pt x="9921392" y="318918"/>
                </a:cubicBezTo>
                <a:lnTo>
                  <a:pt x="9931845" y="1320537"/>
                </a:lnTo>
                <a:lnTo>
                  <a:pt x="1005" y="1320537"/>
                </a:lnTo>
                <a:close/>
              </a:path>
            </a:pathLst>
          </a:custGeom>
          <a:solidFill>
            <a:srgbClr val="97D7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10" name="Freeform 4">
            <a:extLst>
              <a:ext uri="{FF2B5EF4-FFF2-40B4-BE49-F238E27FC236}">
                <a16:creationId xmlns:a16="http://schemas.microsoft.com/office/drawing/2014/main" id="{4BDA077B-E48B-4E7E-AC6B-87E5939B0097}"/>
              </a:ext>
            </a:extLst>
          </p:cNvPr>
          <p:cNvSpPr>
            <a:spLocks/>
          </p:cNvSpPr>
          <p:nvPr/>
        </p:nvSpPr>
        <p:spPr bwMode="auto">
          <a:xfrm>
            <a:off x="-926" y="5661248"/>
            <a:ext cx="9144000" cy="1196752"/>
          </a:xfrm>
          <a:custGeom>
            <a:avLst/>
            <a:gdLst>
              <a:gd name="T0" fmla="*/ 0 w 9930840"/>
              <a:gd name="T1" fmla="*/ 1642185 h 1642185"/>
              <a:gd name="T2" fmla="*/ 0 w 9930840"/>
              <a:gd name="T3" fmla="*/ 177093 h 1642185"/>
              <a:gd name="T4" fmla="*/ 4664118 w 9930840"/>
              <a:gd name="T5" fmla="*/ 1034884 h 1642185"/>
              <a:gd name="T6" fmla="*/ 9930840 w 9930840"/>
              <a:gd name="T7" fmla="*/ 591827 h 1642185"/>
              <a:gd name="T8" fmla="*/ 9930840 w 9930840"/>
              <a:gd name="T9" fmla="*/ 1642185 h 1642185"/>
              <a:gd name="T10" fmla="*/ 0 w 9930840"/>
              <a:gd name="T11" fmla="*/ 1642185 h 1642185"/>
            </a:gdLst>
            <a:ahLst/>
            <a:cxnLst>
              <a:cxn ang="0">
                <a:pos x="T0" y="T1"/>
              </a:cxn>
              <a:cxn ang="0">
                <a:pos x="T2" y="T3"/>
              </a:cxn>
              <a:cxn ang="0">
                <a:pos x="T4" y="T5"/>
              </a:cxn>
              <a:cxn ang="0">
                <a:pos x="T6" y="T7"/>
              </a:cxn>
              <a:cxn ang="0">
                <a:pos x="T8" y="T9"/>
              </a:cxn>
              <a:cxn ang="0">
                <a:pos x="T10" y="T11"/>
              </a:cxn>
            </a:cxnLst>
            <a:rect l="0" t="0" r="r" b="b"/>
            <a:pathLst>
              <a:path w="9930840" h="1642185">
                <a:moveTo>
                  <a:pt x="0" y="1642185"/>
                </a:moveTo>
                <a:cubicBezTo>
                  <a:pt x="0" y="177093"/>
                  <a:pt x="0" y="177093"/>
                  <a:pt x="0" y="177093"/>
                </a:cubicBezTo>
                <a:cubicBezTo>
                  <a:pt x="726492" y="0"/>
                  <a:pt x="3008978" y="965762"/>
                  <a:pt x="4664118" y="1034884"/>
                </a:cubicBezTo>
                <a:cubicBezTo>
                  <a:pt x="6319258" y="1104006"/>
                  <a:pt x="9053053" y="490610"/>
                  <a:pt x="9930840" y="591827"/>
                </a:cubicBezTo>
                <a:cubicBezTo>
                  <a:pt x="9930840" y="1642185"/>
                  <a:pt x="9930840" y="1642185"/>
                  <a:pt x="9930840" y="1642185"/>
                </a:cubicBezTo>
                <a:lnTo>
                  <a:pt x="0" y="1642185"/>
                </a:lnTo>
                <a:close/>
              </a:path>
            </a:pathLst>
          </a:custGeom>
          <a:solidFill>
            <a:srgbClr val="00A499">
              <a:alpha val="80000"/>
            </a:srgbClr>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dirty="0">
              <a:latin typeface="Gill Sans MT" panose="020B0502020104020203" pitchFamily="34" charset="0"/>
            </a:endParaRPr>
          </a:p>
        </p:txBody>
      </p:sp>
    </p:spTree>
    <p:custDataLst>
      <p:tags r:id="rId1"/>
    </p:custDataLst>
    <p:extLst>
      <p:ext uri="{BB962C8B-B14F-4D97-AF65-F5344CB8AC3E}">
        <p14:creationId xmlns:p14="http://schemas.microsoft.com/office/powerpoint/2010/main" val="1606658450"/>
      </p:ext>
    </p:extLst>
  </p:cSld>
  <p:clrMapOvr>
    <a:masterClrMapping/>
  </p:clrMapOvr>
  <mc:AlternateContent xmlns:mc="http://schemas.openxmlformats.org/markup-compatibility/2006" xmlns:p14="http://schemas.microsoft.com/office/powerpoint/2010/main">
    <mc:Choice Requires="p14">
      <p:transition spd="slow" p14:dur="3400" advTm="5000">
        <p14:reveal/>
      </p:transition>
    </mc:Choice>
    <mc:Fallback xmlns="">
      <p:transition spd="slow" advTm="5000">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2">
            <a:extLst>
              <a:ext uri="{FF2B5EF4-FFF2-40B4-BE49-F238E27FC236}">
                <a16:creationId xmlns:a16="http://schemas.microsoft.com/office/drawing/2014/main" id="{0ED7D287-2703-4850-9886-96DB60D80028}"/>
              </a:ext>
            </a:extLst>
          </p:cNvPr>
          <p:cNvSpPr>
            <a:spLocks/>
          </p:cNvSpPr>
          <p:nvPr/>
        </p:nvSpPr>
        <p:spPr bwMode="auto">
          <a:xfrm>
            <a:off x="-2" y="4653136"/>
            <a:ext cx="9144000" cy="1576788"/>
          </a:xfrm>
          <a:custGeom>
            <a:avLst/>
            <a:gdLst>
              <a:gd name="T0" fmla="*/ 0 w 9930840"/>
              <a:gd name="T1" fmla="*/ 1091954 h 1091954"/>
              <a:gd name="T2" fmla="*/ 0 w 9930840"/>
              <a:gd name="T3" fmla="*/ 114711 h 1091954"/>
              <a:gd name="T4" fmla="*/ 4538858 w 9930840"/>
              <a:gd name="T5" fmla="*/ 795615 h 1091954"/>
              <a:gd name="T6" fmla="*/ 9930840 w 9930840"/>
              <a:gd name="T7" fmla="*/ 391346 h 1091954"/>
              <a:gd name="T8" fmla="*/ 9930840 w 9930840"/>
              <a:gd name="T9" fmla="*/ 1091954 h 1091954"/>
              <a:gd name="T10" fmla="*/ 0 w 9930840"/>
              <a:gd name="T11" fmla="*/ 1091954 h 1091954"/>
            </a:gdLst>
            <a:ahLst/>
            <a:cxnLst>
              <a:cxn ang="0">
                <a:pos x="T0" y="T1"/>
              </a:cxn>
              <a:cxn ang="0">
                <a:pos x="T2" y="T3"/>
              </a:cxn>
              <a:cxn ang="0">
                <a:pos x="T4" y="T5"/>
              </a:cxn>
              <a:cxn ang="0">
                <a:pos x="T6" y="T7"/>
              </a:cxn>
              <a:cxn ang="0">
                <a:pos x="T8" y="T9"/>
              </a:cxn>
              <a:cxn ang="0">
                <a:pos x="T10" y="T11"/>
              </a:cxn>
            </a:cxnLst>
            <a:rect l="0" t="0" r="r" b="b"/>
            <a:pathLst>
              <a:path w="9930840" h="1091954">
                <a:moveTo>
                  <a:pt x="0" y="1091954"/>
                </a:moveTo>
                <a:cubicBezTo>
                  <a:pt x="0" y="114711"/>
                  <a:pt x="0" y="114711"/>
                  <a:pt x="0" y="114711"/>
                </a:cubicBezTo>
                <a:cubicBezTo>
                  <a:pt x="843790" y="0"/>
                  <a:pt x="2883718" y="749509"/>
                  <a:pt x="4538858" y="795615"/>
                </a:cubicBezTo>
                <a:cubicBezTo>
                  <a:pt x="6193998" y="841721"/>
                  <a:pt x="9032176" y="341956"/>
                  <a:pt x="9930840" y="391346"/>
                </a:cubicBezTo>
                <a:cubicBezTo>
                  <a:pt x="9930840" y="1091954"/>
                  <a:pt x="9930840" y="1091954"/>
                  <a:pt x="9930840" y="1091954"/>
                </a:cubicBezTo>
                <a:lnTo>
                  <a:pt x="0" y="1091954"/>
                </a:lnTo>
                <a:close/>
              </a:path>
            </a:pathLst>
          </a:custGeom>
          <a:solidFill>
            <a:srgbClr val="CCDC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8" name="Freeform 3">
            <a:extLst>
              <a:ext uri="{FF2B5EF4-FFF2-40B4-BE49-F238E27FC236}">
                <a16:creationId xmlns:a16="http://schemas.microsoft.com/office/drawing/2014/main" id="{C500FB8D-4B62-4DBD-97B8-8620ADE53B0F}"/>
              </a:ext>
            </a:extLst>
          </p:cNvPr>
          <p:cNvSpPr>
            <a:spLocks/>
          </p:cNvSpPr>
          <p:nvPr/>
        </p:nvSpPr>
        <p:spPr bwMode="auto">
          <a:xfrm>
            <a:off x="-926" y="5157192"/>
            <a:ext cx="9144925" cy="1700808"/>
          </a:xfrm>
          <a:custGeom>
            <a:avLst/>
            <a:gdLst>
              <a:gd name="T0" fmla="*/ 0 w 9930840"/>
              <a:gd name="T1" fmla="*/ 1657036 h 1657036"/>
              <a:gd name="T2" fmla="*/ 0 w 9930840"/>
              <a:gd name="T3" fmla="*/ 179247 h 1657036"/>
              <a:gd name="T4" fmla="*/ 4751801 w 9930840"/>
              <a:gd name="T5" fmla="*/ 1133059 h 1657036"/>
              <a:gd name="T6" fmla="*/ 9930840 w 9930840"/>
              <a:gd name="T7" fmla="*/ 597575 h 1657036"/>
              <a:gd name="T8" fmla="*/ 9930840 w 9930840"/>
              <a:gd name="T9" fmla="*/ 1657036 h 1657036"/>
              <a:gd name="T10" fmla="*/ 0 w 9930840"/>
              <a:gd name="T11" fmla="*/ 1657036 h 1657036"/>
              <a:gd name="connsiteX0" fmla="*/ 0 w 9930840"/>
              <a:gd name="connsiteY0" fmla="*/ 1496716 h 1496716"/>
              <a:gd name="connsiteX1" fmla="*/ 0 w 9930840"/>
              <a:gd name="connsiteY1" fmla="*/ 18927 h 1496716"/>
              <a:gd name="connsiteX2" fmla="*/ 4751801 w 9930840"/>
              <a:gd name="connsiteY2" fmla="*/ 972739 h 1496716"/>
              <a:gd name="connsiteX3" fmla="*/ 9930840 w 9930840"/>
              <a:gd name="connsiteY3" fmla="*/ 437255 h 1496716"/>
              <a:gd name="connsiteX4" fmla="*/ 9930840 w 9930840"/>
              <a:gd name="connsiteY4" fmla="*/ 1496716 h 1496716"/>
              <a:gd name="connsiteX5" fmla="*/ 0 w 9930840"/>
              <a:gd name="connsiteY5" fmla="*/ 1496716 h 1496716"/>
              <a:gd name="connsiteX0" fmla="*/ 0 w 9930840"/>
              <a:gd name="connsiteY0" fmla="*/ 1377129 h 1377129"/>
              <a:gd name="connsiteX1" fmla="*/ 10454 w 9930840"/>
              <a:gd name="connsiteY1" fmla="*/ 22256 h 1377129"/>
              <a:gd name="connsiteX2" fmla="*/ 4751801 w 9930840"/>
              <a:gd name="connsiteY2" fmla="*/ 853152 h 1377129"/>
              <a:gd name="connsiteX3" fmla="*/ 9930840 w 9930840"/>
              <a:gd name="connsiteY3" fmla="*/ 317668 h 1377129"/>
              <a:gd name="connsiteX4" fmla="*/ 9930840 w 9930840"/>
              <a:gd name="connsiteY4" fmla="*/ 1377129 h 1377129"/>
              <a:gd name="connsiteX5" fmla="*/ 0 w 9930840"/>
              <a:gd name="connsiteY5" fmla="*/ 1377129 h 1377129"/>
              <a:gd name="connsiteX0" fmla="*/ 1005 w 9931845"/>
              <a:gd name="connsiteY0" fmla="*/ 1320327 h 1320327"/>
              <a:gd name="connsiteX1" fmla="*/ 1006 w 9931845"/>
              <a:gd name="connsiteY1" fmla="*/ 23297 h 1320327"/>
              <a:gd name="connsiteX2" fmla="*/ 4752806 w 9931845"/>
              <a:gd name="connsiteY2" fmla="*/ 796350 h 1320327"/>
              <a:gd name="connsiteX3" fmla="*/ 9931845 w 9931845"/>
              <a:gd name="connsiteY3" fmla="*/ 260866 h 1320327"/>
              <a:gd name="connsiteX4" fmla="*/ 9931845 w 9931845"/>
              <a:gd name="connsiteY4" fmla="*/ 1320327 h 1320327"/>
              <a:gd name="connsiteX5" fmla="*/ 1005 w 9931845"/>
              <a:gd name="connsiteY5" fmla="*/ 1320327 h 1320327"/>
              <a:gd name="connsiteX0" fmla="*/ 1005 w 9931845"/>
              <a:gd name="connsiteY0" fmla="*/ 1320537 h 1320537"/>
              <a:gd name="connsiteX1" fmla="*/ 1006 w 9931845"/>
              <a:gd name="connsiteY1" fmla="*/ 23507 h 1320537"/>
              <a:gd name="connsiteX2" fmla="*/ 4752806 w 9931845"/>
              <a:gd name="connsiteY2" fmla="*/ 796560 h 1320537"/>
              <a:gd name="connsiteX3" fmla="*/ 9921392 w 9931845"/>
              <a:gd name="connsiteY3" fmla="*/ 318918 h 1320537"/>
              <a:gd name="connsiteX4" fmla="*/ 9931845 w 9931845"/>
              <a:gd name="connsiteY4" fmla="*/ 1320537 h 1320537"/>
              <a:gd name="connsiteX5" fmla="*/ 1005 w 9931845"/>
              <a:gd name="connsiteY5" fmla="*/ 1320537 h 132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31845" h="1320537">
                <a:moveTo>
                  <a:pt x="1005" y="1320537"/>
                </a:moveTo>
                <a:cubicBezTo>
                  <a:pt x="4490" y="868913"/>
                  <a:pt x="-2479" y="475131"/>
                  <a:pt x="1006" y="23507"/>
                </a:cubicBezTo>
                <a:cubicBezTo>
                  <a:pt x="715373" y="-155740"/>
                  <a:pt x="3099408" y="747325"/>
                  <a:pt x="4752806" y="796560"/>
                </a:cubicBezTo>
                <a:cubicBezTo>
                  <a:pt x="6406204" y="845795"/>
                  <a:pt x="9058219" y="231589"/>
                  <a:pt x="9921392" y="318918"/>
                </a:cubicBezTo>
                <a:lnTo>
                  <a:pt x="9931845" y="1320537"/>
                </a:lnTo>
                <a:lnTo>
                  <a:pt x="1005" y="1320537"/>
                </a:lnTo>
                <a:close/>
              </a:path>
            </a:pathLst>
          </a:custGeom>
          <a:solidFill>
            <a:srgbClr val="97D7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10" name="Freeform 4">
            <a:extLst>
              <a:ext uri="{FF2B5EF4-FFF2-40B4-BE49-F238E27FC236}">
                <a16:creationId xmlns:a16="http://schemas.microsoft.com/office/drawing/2014/main" id="{4BDA077B-E48B-4E7E-AC6B-87E5939B0097}"/>
              </a:ext>
            </a:extLst>
          </p:cNvPr>
          <p:cNvSpPr>
            <a:spLocks/>
          </p:cNvSpPr>
          <p:nvPr/>
        </p:nvSpPr>
        <p:spPr bwMode="auto">
          <a:xfrm>
            <a:off x="-926" y="5661248"/>
            <a:ext cx="9144000" cy="1196752"/>
          </a:xfrm>
          <a:custGeom>
            <a:avLst/>
            <a:gdLst>
              <a:gd name="T0" fmla="*/ 0 w 9930840"/>
              <a:gd name="T1" fmla="*/ 1642185 h 1642185"/>
              <a:gd name="T2" fmla="*/ 0 w 9930840"/>
              <a:gd name="T3" fmla="*/ 177093 h 1642185"/>
              <a:gd name="T4" fmla="*/ 4664118 w 9930840"/>
              <a:gd name="T5" fmla="*/ 1034884 h 1642185"/>
              <a:gd name="T6" fmla="*/ 9930840 w 9930840"/>
              <a:gd name="T7" fmla="*/ 591827 h 1642185"/>
              <a:gd name="T8" fmla="*/ 9930840 w 9930840"/>
              <a:gd name="T9" fmla="*/ 1642185 h 1642185"/>
              <a:gd name="T10" fmla="*/ 0 w 9930840"/>
              <a:gd name="T11" fmla="*/ 1642185 h 1642185"/>
            </a:gdLst>
            <a:ahLst/>
            <a:cxnLst>
              <a:cxn ang="0">
                <a:pos x="T0" y="T1"/>
              </a:cxn>
              <a:cxn ang="0">
                <a:pos x="T2" y="T3"/>
              </a:cxn>
              <a:cxn ang="0">
                <a:pos x="T4" y="T5"/>
              </a:cxn>
              <a:cxn ang="0">
                <a:pos x="T6" y="T7"/>
              </a:cxn>
              <a:cxn ang="0">
                <a:pos x="T8" y="T9"/>
              </a:cxn>
              <a:cxn ang="0">
                <a:pos x="T10" y="T11"/>
              </a:cxn>
            </a:cxnLst>
            <a:rect l="0" t="0" r="r" b="b"/>
            <a:pathLst>
              <a:path w="9930840" h="1642185">
                <a:moveTo>
                  <a:pt x="0" y="1642185"/>
                </a:moveTo>
                <a:cubicBezTo>
                  <a:pt x="0" y="177093"/>
                  <a:pt x="0" y="177093"/>
                  <a:pt x="0" y="177093"/>
                </a:cubicBezTo>
                <a:cubicBezTo>
                  <a:pt x="726492" y="0"/>
                  <a:pt x="3008978" y="965762"/>
                  <a:pt x="4664118" y="1034884"/>
                </a:cubicBezTo>
                <a:cubicBezTo>
                  <a:pt x="6319258" y="1104006"/>
                  <a:pt x="9053053" y="490610"/>
                  <a:pt x="9930840" y="591827"/>
                </a:cubicBezTo>
                <a:cubicBezTo>
                  <a:pt x="9930840" y="1642185"/>
                  <a:pt x="9930840" y="1642185"/>
                  <a:pt x="9930840" y="1642185"/>
                </a:cubicBezTo>
                <a:lnTo>
                  <a:pt x="0" y="1642185"/>
                </a:lnTo>
                <a:close/>
              </a:path>
            </a:pathLst>
          </a:custGeom>
          <a:solidFill>
            <a:srgbClr val="00A499">
              <a:alpha val="80000"/>
            </a:srgbClr>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dirty="0">
              <a:latin typeface="Gill Sans MT" panose="020B0502020104020203" pitchFamily="34" charset="0"/>
            </a:endParaRPr>
          </a:p>
        </p:txBody>
      </p:sp>
      <p:sp>
        <p:nvSpPr>
          <p:cNvPr id="2" name="Rectangle 1">
            <a:extLst>
              <a:ext uri="{FF2B5EF4-FFF2-40B4-BE49-F238E27FC236}">
                <a16:creationId xmlns:a16="http://schemas.microsoft.com/office/drawing/2014/main" id="{ECED1563-2B2C-40D7-AC84-A02385F5D88A}"/>
              </a:ext>
            </a:extLst>
          </p:cNvPr>
          <p:cNvSpPr/>
          <p:nvPr/>
        </p:nvSpPr>
        <p:spPr>
          <a:xfrm>
            <a:off x="1547664" y="443410"/>
            <a:ext cx="6547883" cy="523220"/>
          </a:xfrm>
          <a:prstGeom prst="rect">
            <a:avLst/>
          </a:prstGeom>
        </p:spPr>
        <p:txBody>
          <a:bodyPr wrap="none">
            <a:spAutoFit/>
          </a:bodyPr>
          <a:lstStyle/>
          <a:p>
            <a:r>
              <a:rPr lang="en-GB" altLang="en-US" sz="2800" b="1" dirty="0">
                <a:solidFill>
                  <a:srgbClr val="669900"/>
                </a:solidFill>
                <a:latin typeface="Gill Sans MT" panose="020B0502020104020203" pitchFamily="34" charset="0"/>
              </a:rPr>
              <a:t>What is within my Circle of Influence?</a:t>
            </a:r>
            <a:endParaRPr lang="en-US" sz="2800" dirty="0"/>
          </a:p>
        </p:txBody>
      </p:sp>
      <p:pic>
        <p:nvPicPr>
          <p:cNvPr id="6" name="Picture 3" descr="circle-of-influence-circle-of-concern">
            <a:extLst>
              <a:ext uri="{FF2B5EF4-FFF2-40B4-BE49-F238E27FC236}">
                <a16:creationId xmlns:a16="http://schemas.microsoft.com/office/drawing/2014/main" id="{2CE12458-D8D3-41B8-83D3-71D5E86930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6999" y="1398800"/>
            <a:ext cx="4248150" cy="382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421663655"/>
      </p:ext>
    </p:extLst>
  </p:cSld>
  <p:clrMapOvr>
    <a:masterClrMapping/>
  </p:clrMapOvr>
  <mc:AlternateContent xmlns:mc="http://schemas.openxmlformats.org/markup-compatibility/2006" xmlns:p14="http://schemas.microsoft.com/office/powerpoint/2010/main">
    <mc:Choice Requires="p14">
      <p:transition spd="slow" p14:dur="3400" advTm="5000">
        <p14:reveal/>
      </p:transition>
    </mc:Choice>
    <mc:Fallback xmlns="">
      <p:transition spd="slow" advTm="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2">
            <a:extLst>
              <a:ext uri="{FF2B5EF4-FFF2-40B4-BE49-F238E27FC236}">
                <a16:creationId xmlns:a16="http://schemas.microsoft.com/office/drawing/2014/main" id="{0ED7D287-2703-4850-9886-96DB60D80028}"/>
              </a:ext>
            </a:extLst>
          </p:cNvPr>
          <p:cNvSpPr>
            <a:spLocks/>
          </p:cNvSpPr>
          <p:nvPr/>
        </p:nvSpPr>
        <p:spPr bwMode="auto">
          <a:xfrm>
            <a:off x="-2" y="4653136"/>
            <a:ext cx="9144000" cy="1576788"/>
          </a:xfrm>
          <a:custGeom>
            <a:avLst/>
            <a:gdLst>
              <a:gd name="T0" fmla="*/ 0 w 9930840"/>
              <a:gd name="T1" fmla="*/ 1091954 h 1091954"/>
              <a:gd name="T2" fmla="*/ 0 w 9930840"/>
              <a:gd name="T3" fmla="*/ 114711 h 1091954"/>
              <a:gd name="T4" fmla="*/ 4538858 w 9930840"/>
              <a:gd name="T5" fmla="*/ 795615 h 1091954"/>
              <a:gd name="T6" fmla="*/ 9930840 w 9930840"/>
              <a:gd name="T7" fmla="*/ 391346 h 1091954"/>
              <a:gd name="T8" fmla="*/ 9930840 w 9930840"/>
              <a:gd name="T9" fmla="*/ 1091954 h 1091954"/>
              <a:gd name="T10" fmla="*/ 0 w 9930840"/>
              <a:gd name="T11" fmla="*/ 1091954 h 1091954"/>
            </a:gdLst>
            <a:ahLst/>
            <a:cxnLst>
              <a:cxn ang="0">
                <a:pos x="T0" y="T1"/>
              </a:cxn>
              <a:cxn ang="0">
                <a:pos x="T2" y="T3"/>
              </a:cxn>
              <a:cxn ang="0">
                <a:pos x="T4" y="T5"/>
              </a:cxn>
              <a:cxn ang="0">
                <a:pos x="T6" y="T7"/>
              </a:cxn>
              <a:cxn ang="0">
                <a:pos x="T8" y="T9"/>
              </a:cxn>
              <a:cxn ang="0">
                <a:pos x="T10" y="T11"/>
              </a:cxn>
            </a:cxnLst>
            <a:rect l="0" t="0" r="r" b="b"/>
            <a:pathLst>
              <a:path w="9930840" h="1091954">
                <a:moveTo>
                  <a:pt x="0" y="1091954"/>
                </a:moveTo>
                <a:cubicBezTo>
                  <a:pt x="0" y="114711"/>
                  <a:pt x="0" y="114711"/>
                  <a:pt x="0" y="114711"/>
                </a:cubicBezTo>
                <a:cubicBezTo>
                  <a:pt x="843790" y="0"/>
                  <a:pt x="2883718" y="749509"/>
                  <a:pt x="4538858" y="795615"/>
                </a:cubicBezTo>
                <a:cubicBezTo>
                  <a:pt x="6193998" y="841721"/>
                  <a:pt x="9032176" y="341956"/>
                  <a:pt x="9930840" y="391346"/>
                </a:cubicBezTo>
                <a:cubicBezTo>
                  <a:pt x="9930840" y="1091954"/>
                  <a:pt x="9930840" y="1091954"/>
                  <a:pt x="9930840" y="1091954"/>
                </a:cubicBezTo>
                <a:lnTo>
                  <a:pt x="0" y="1091954"/>
                </a:lnTo>
                <a:close/>
              </a:path>
            </a:pathLst>
          </a:custGeom>
          <a:solidFill>
            <a:srgbClr val="CCDC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8" name="Freeform 3">
            <a:extLst>
              <a:ext uri="{FF2B5EF4-FFF2-40B4-BE49-F238E27FC236}">
                <a16:creationId xmlns:a16="http://schemas.microsoft.com/office/drawing/2014/main" id="{C500FB8D-4B62-4DBD-97B8-8620ADE53B0F}"/>
              </a:ext>
            </a:extLst>
          </p:cNvPr>
          <p:cNvSpPr>
            <a:spLocks/>
          </p:cNvSpPr>
          <p:nvPr/>
        </p:nvSpPr>
        <p:spPr bwMode="auto">
          <a:xfrm>
            <a:off x="-926" y="5157192"/>
            <a:ext cx="9144925" cy="1700808"/>
          </a:xfrm>
          <a:custGeom>
            <a:avLst/>
            <a:gdLst>
              <a:gd name="T0" fmla="*/ 0 w 9930840"/>
              <a:gd name="T1" fmla="*/ 1657036 h 1657036"/>
              <a:gd name="T2" fmla="*/ 0 w 9930840"/>
              <a:gd name="T3" fmla="*/ 179247 h 1657036"/>
              <a:gd name="T4" fmla="*/ 4751801 w 9930840"/>
              <a:gd name="T5" fmla="*/ 1133059 h 1657036"/>
              <a:gd name="T6" fmla="*/ 9930840 w 9930840"/>
              <a:gd name="T7" fmla="*/ 597575 h 1657036"/>
              <a:gd name="T8" fmla="*/ 9930840 w 9930840"/>
              <a:gd name="T9" fmla="*/ 1657036 h 1657036"/>
              <a:gd name="T10" fmla="*/ 0 w 9930840"/>
              <a:gd name="T11" fmla="*/ 1657036 h 1657036"/>
              <a:gd name="connsiteX0" fmla="*/ 0 w 9930840"/>
              <a:gd name="connsiteY0" fmla="*/ 1496716 h 1496716"/>
              <a:gd name="connsiteX1" fmla="*/ 0 w 9930840"/>
              <a:gd name="connsiteY1" fmla="*/ 18927 h 1496716"/>
              <a:gd name="connsiteX2" fmla="*/ 4751801 w 9930840"/>
              <a:gd name="connsiteY2" fmla="*/ 972739 h 1496716"/>
              <a:gd name="connsiteX3" fmla="*/ 9930840 w 9930840"/>
              <a:gd name="connsiteY3" fmla="*/ 437255 h 1496716"/>
              <a:gd name="connsiteX4" fmla="*/ 9930840 w 9930840"/>
              <a:gd name="connsiteY4" fmla="*/ 1496716 h 1496716"/>
              <a:gd name="connsiteX5" fmla="*/ 0 w 9930840"/>
              <a:gd name="connsiteY5" fmla="*/ 1496716 h 1496716"/>
              <a:gd name="connsiteX0" fmla="*/ 0 w 9930840"/>
              <a:gd name="connsiteY0" fmla="*/ 1377129 h 1377129"/>
              <a:gd name="connsiteX1" fmla="*/ 10454 w 9930840"/>
              <a:gd name="connsiteY1" fmla="*/ 22256 h 1377129"/>
              <a:gd name="connsiteX2" fmla="*/ 4751801 w 9930840"/>
              <a:gd name="connsiteY2" fmla="*/ 853152 h 1377129"/>
              <a:gd name="connsiteX3" fmla="*/ 9930840 w 9930840"/>
              <a:gd name="connsiteY3" fmla="*/ 317668 h 1377129"/>
              <a:gd name="connsiteX4" fmla="*/ 9930840 w 9930840"/>
              <a:gd name="connsiteY4" fmla="*/ 1377129 h 1377129"/>
              <a:gd name="connsiteX5" fmla="*/ 0 w 9930840"/>
              <a:gd name="connsiteY5" fmla="*/ 1377129 h 1377129"/>
              <a:gd name="connsiteX0" fmla="*/ 1005 w 9931845"/>
              <a:gd name="connsiteY0" fmla="*/ 1320327 h 1320327"/>
              <a:gd name="connsiteX1" fmla="*/ 1006 w 9931845"/>
              <a:gd name="connsiteY1" fmla="*/ 23297 h 1320327"/>
              <a:gd name="connsiteX2" fmla="*/ 4752806 w 9931845"/>
              <a:gd name="connsiteY2" fmla="*/ 796350 h 1320327"/>
              <a:gd name="connsiteX3" fmla="*/ 9931845 w 9931845"/>
              <a:gd name="connsiteY3" fmla="*/ 260866 h 1320327"/>
              <a:gd name="connsiteX4" fmla="*/ 9931845 w 9931845"/>
              <a:gd name="connsiteY4" fmla="*/ 1320327 h 1320327"/>
              <a:gd name="connsiteX5" fmla="*/ 1005 w 9931845"/>
              <a:gd name="connsiteY5" fmla="*/ 1320327 h 1320327"/>
              <a:gd name="connsiteX0" fmla="*/ 1005 w 9931845"/>
              <a:gd name="connsiteY0" fmla="*/ 1320537 h 1320537"/>
              <a:gd name="connsiteX1" fmla="*/ 1006 w 9931845"/>
              <a:gd name="connsiteY1" fmla="*/ 23507 h 1320537"/>
              <a:gd name="connsiteX2" fmla="*/ 4752806 w 9931845"/>
              <a:gd name="connsiteY2" fmla="*/ 796560 h 1320537"/>
              <a:gd name="connsiteX3" fmla="*/ 9921392 w 9931845"/>
              <a:gd name="connsiteY3" fmla="*/ 318918 h 1320537"/>
              <a:gd name="connsiteX4" fmla="*/ 9931845 w 9931845"/>
              <a:gd name="connsiteY4" fmla="*/ 1320537 h 1320537"/>
              <a:gd name="connsiteX5" fmla="*/ 1005 w 9931845"/>
              <a:gd name="connsiteY5" fmla="*/ 1320537 h 132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31845" h="1320537">
                <a:moveTo>
                  <a:pt x="1005" y="1320537"/>
                </a:moveTo>
                <a:cubicBezTo>
                  <a:pt x="4490" y="868913"/>
                  <a:pt x="-2479" y="475131"/>
                  <a:pt x="1006" y="23507"/>
                </a:cubicBezTo>
                <a:cubicBezTo>
                  <a:pt x="715373" y="-155740"/>
                  <a:pt x="3099408" y="747325"/>
                  <a:pt x="4752806" y="796560"/>
                </a:cubicBezTo>
                <a:cubicBezTo>
                  <a:pt x="6406204" y="845795"/>
                  <a:pt x="9058219" y="231589"/>
                  <a:pt x="9921392" y="318918"/>
                </a:cubicBezTo>
                <a:lnTo>
                  <a:pt x="9931845" y="1320537"/>
                </a:lnTo>
                <a:lnTo>
                  <a:pt x="1005" y="1320537"/>
                </a:lnTo>
                <a:close/>
              </a:path>
            </a:pathLst>
          </a:custGeom>
          <a:solidFill>
            <a:srgbClr val="97D7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10" name="Freeform 4">
            <a:extLst>
              <a:ext uri="{FF2B5EF4-FFF2-40B4-BE49-F238E27FC236}">
                <a16:creationId xmlns:a16="http://schemas.microsoft.com/office/drawing/2014/main" id="{4BDA077B-E48B-4E7E-AC6B-87E5939B0097}"/>
              </a:ext>
            </a:extLst>
          </p:cNvPr>
          <p:cNvSpPr>
            <a:spLocks/>
          </p:cNvSpPr>
          <p:nvPr/>
        </p:nvSpPr>
        <p:spPr bwMode="auto">
          <a:xfrm>
            <a:off x="-926" y="5661248"/>
            <a:ext cx="9144000" cy="1196752"/>
          </a:xfrm>
          <a:custGeom>
            <a:avLst/>
            <a:gdLst>
              <a:gd name="T0" fmla="*/ 0 w 9930840"/>
              <a:gd name="T1" fmla="*/ 1642185 h 1642185"/>
              <a:gd name="T2" fmla="*/ 0 w 9930840"/>
              <a:gd name="T3" fmla="*/ 177093 h 1642185"/>
              <a:gd name="T4" fmla="*/ 4664118 w 9930840"/>
              <a:gd name="T5" fmla="*/ 1034884 h 1642185"/>
              <a:gd name="T6" fmla="*/ 9930840 w 9930840"/>
              <a:gd name="T7" fmla="*/ 591827 h 1642185"/>
              <a:gd name="T8" fmla="*/ 9930840 w 9930840"/>
              <a:gd name="T9" fmla="*/ 1642185 h 1642185"/>
              <a:gd name="T10" fmla="*/ 0 w 9930840"/>
              <a:gd name="T11" fmla="*/ 1642185 h 1642185"/>
            </a:gdLst>
            <a:ahLst/>
            <a:cxnLst>
              <a:cxn ang="0">
                <a:pos x="T0" y="T1"/>
              </a:cxn>
              <a:cxn ang="0">
                <a:pos x="T2" y="T3"/>
              </a:cxn>
              <a:cxn ang="0">
                <a:pos x="T4" y="T5"/>
              </a:cxn>
              <a:cxn ang="0">
                <a:pos x="T6" y="T7"/>
              </a:cxn>
              <a:cxn ang="0">
                <a:pos x="T8" y="T9"/>
              </a:cxn>
              <a:cxn ang="0">
                <a:pos x="T10" y="T11"/>
              </a:cxn>
            </a:cxnLst>
            <a:rect l="0" t="0" r="r" b="b"/>
            <a:pathLst>
              <a:path w="9930840" h="1642185">
                <a:moveTo>
                  <a:pt x="0" y="1642185"/>
                </a:moveTo>
                <a:cubicBezTo>
                  <a:pt x="0" y="177093"/>
                  <a:pt x="0" y="177093"/>
                  <a:pt x="0" y="177093"/>
                </a:cubicBezTo>
                <a:cubicBezTo>
                  <a:pt x="726492" y="0"/>
                  <a:pt x="3008978" y="965762"/>
                  <a:pt x="4664118" y="1034884"/>
                </a:cubicBezTo>
                <a:cubicBezTo>
                  <a:pt x="6319258" y="1104006"/>
                  <a:pt x="9053053" y="490610"/>
                  <a:pt x="9930840" y="591827"/>
                </a:cubicBezTo>
                <a:cubicBezTo>
                  <a:pt x="9930840" y="1642185"/>
                  <a:pt x="9930840" y="1642185"/>
                  <a:pt x="9930840" y="1642185"/>
                </a:cubicBezTo>
                <a:lnTo>
                  <a:pt x="0" y="1642185"/>
                </a:lnTo>
                <a:close/>
              </a:path>
            </a:pathLst>
          </a:custGeom>
          <a:solidFill>
            <a:srgbClr val="00A499">
              <a:alpha val="80000"/>
            </a:srgbClr>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dirty="0">
              <a:latin typeface="Gill Sans MT" panose="020B0502020104020203" pitchFamily="34" charset="0"/>
            </a:endParaRPr>
          </a:p>
        </p:txBody>
      </p:sp>
      <p:sp>
        <p:nvSpPr>
          <p:cNvPr id="2" name="Rectangle 1">
            <a:extLst>
              <a:ext uri="{FF2B5EF4-FFF2-40B4-BE49-F238E27FC236}">
                <a16:creationId xmlns:a16="http://schemas.microsoft.com/office/drawing/2014/main" id="{64A2796E-DB20-4450-89A6-EAE4BEDEBBF5}"/>
              </a:ext>
            </a:extLst>
          </p:cNvPr>
          <p:cNvSpPr/>
          <p:nvPr/>
        </p:nvSpPr>
        <p:spPr>
          <a:xfrm>
            <a:off x="2555776" y="443410"/>
            <a:ext cx="3421129" cy="369332"/>
          </a:xfrm>
          <a:prstGeom prst="rect">
            <a:avLst/>
          </a:prstGeom>
        </p:spPr>
        <p:txBody>
          <a:bodyPr wrap="none">
            <a:spAutoFit/>
          </a:bodyPr>
          <a:lstStyle/>
          <a:p>
            <a:r>
              <a:rPr lang="en-GB" b="1" dirty="0">
                <a:solidFill>
                  <a:srgbClr val="669900"/>
                </a:solidFill>
                <a:latin typeface="Gill Sans MT" panose="020B0502020104020203" pitchFamily="34" charset="0"/>
              </a:rPr>
              <a:t>PPI/DISC – Psychometric tool</a:t>
            </a:r>
          </a:p>
        </p:txBody>
      </p:sp>
      <p:sp>
        <p:nvSpPr>
          <p:cNvPr id="3" name="Rectangle 2">
            <a:extLst>
              <a:ext uri="{FF2B5EF4-FFF2-40B4-BE49-F238E27FC236}">
                <a16:creationId xmlns:a16="http://schemas.microsoft.com/office/drawing/2014/main" id="{6FAE405D-8E94-402D-9EA7-126DF7F01FD1}"/>
              </a:ext>
            </a:extLst>
          </p:cNvPr>
          <p:cNvSpPr/>
          <p:nvPr/>
        </p:nvSpPr>
        <p:spPr>
          <a:xfrm>
            <a:off x="467544" y="1052736"/>
            <a:ext cx="8064896" cy="646331"/>
          </a:xfrm>
          <a:prstGeom prst="rect">
            <a:avLst/>
          </a:prstGeom>
        </p:spPr>
        <p:txBody>
          <a:bodyPr wrap="square">
            <a:spAutoFit/>
          </a:bodyPr>
          <a:lstStyle/>
          <a:p>
            <a:r>
              <a:rPr lang="en-GB" dirty="0">
                <a:solidFill>
                  <a:srgbClr val="669900"/>
                </a:solidFill>
                <a:latin typeface="Gill Sans MT" panose="020B0502020104020203" pitchFamily="34" charset="0"/>
              </a:rPr>
              <a:t>Developing self awareness – Why do organisations use psychometric profiling and assessment tools?</a:t>
            </a:r>
            <a:endParaRPr lang="en-US" dirty="0"/>
          </a:p>
        </p:txBody>
      </p:sp>
      <p:sp>
        <p:nvSpPr>
          <p:cNvPr id="4" name="Rectangle 3">
            <a:extLst>
              <a:ext uri="{FF2B5EF4-FFF2-40B4-BE49-F238E27FC236}">
                <a16:creationId xmlns:a16="http://schemas.microsoft.com/office/drawing/2014/main" id="{A3AA0B29-46B1-4F38-8D54-44D4FC687C3D}"/>
              </a:ext>
            </a:extLst>
          </p:cNvPr>
          <p:cNvSpPr/>
          <p:nvPr/>
        </p:nvSpPr>
        <p:spPr>
          <a:xfrm>
            <a:off x="467544" y="1997839"/>
            <a:ext cx="8064896" cy="2862322"/>
          </a:xfrm>
          <a:prstGeom prst="rect">
            <a:avLst/>
          </a:prstGeom>
        </p:spPr>
        <p:txBody>
          <a:bodyPr wrap="square">
            <a:spAutoFit/>
          </a:bodyPr>
          <a:lstStyle/>
          <a:p>
            <a:r>
              <a:rPr lang="en-GB" dirty="0">
                <a:latin typeface="Gill Sans MT" panose="020B0502020104020203" pitchFamily="34" charset="0"/>
              </a:rPr>
              <a:t>(HDN provide mentees and mentors the opportunity to complete a psychometric tool near the start of the programme)</a:t>
            </a:r>
          </a:p>
          <a:p>
            <a:endParaRPr lang="en-GB" dirty="0">
              <a:latin typeface="Gill Sans MT" panose="020B0502020104020203" pitchFamily="34" charset="0"/>
            </a:endParaRPr>
          </a:p>
          <a:p>
            <a:pPr marL="285750" indent="-285750">
              <a:buFont typeface="Arial" panose="020B0604020202020204" pitchFamily="34" charset="0"/>
              <a:buChar char="•"/>
            </a:pPr>
            <a:r>
              <a:rPr lang="en-GB" dirty="0">
                <a:latin typeface="Gill Sans MT" panose="020B0502020104020203" pitchFamily="34" charset="0"/>
              </a:rPr>
              <a:t>Recruitment</a:t>
            </a:r>
          </a:p>
          <a:p>
            <a:pPr marL="285750" indent="-285750">
              <a:buFont typeface="Arial" panose="020B0604020202020204" pitchFamily="34" charset="0"/>
              <a:buChar char="•"/>
            </a:pPr>
            <a:r>
              <a:rPr lang="en-GB" dirty="0">
                <a:latin typeface="Gill Sans MT" panose="020B0502020104020203" pitchFamily="34" charset="0"/>
              </a:rPr>
              <a:t>Talent management</a:t>
            </a:r>
          </a:p>
          <a:p>
            <a:pPr marL="285750" indent="-285750">
              <a:buFont typeface="Arial" panose="020B0604020202020204" pitchFamily="34" charset="0"/>
              <a:buChar char="•"/>
            </a:pPr>
            <a:r>
              <a:rPr lang="en-GB" dirty="0">
                <a:latin typeface="Gill Sans MT" panose="020B0502020104020203" pitchFamily="34" charset="0"/>
              </a:rPr>
              <a:t>Personal development/leadership development</a:t>
            </a:r>
          </a:p>
          <a:p>
            <a:pPr marL="285750" indent="-285750">
              <a:buFont typeface="Arial" panose="020B0604020202020204" pitchFamily="34" charset="0"/>
              <a:buChar char="•"/>
            </a:pPr>
            <a:r>
              <a:rPr lang="en-GB" dirty="0">
                <a:latin typeface="Gill Sans MT" panose="020B0502020104020203" pitchFamily="34" charset="0"/>
              </a:rPr>
              <a:t>Career development</a:t>
            </a:r>
          </a:p>
          <a:p>
            <a:pPr marL="285750" indent="-285750">
              <a:buFont typeface="Arial" panose="020B0604020202020204" pitchFamily="34" charset="0"/>
              <a:buChar char="•"/>
            </a:pPr>
            <a:r>
              <a:rPr lang="en-GB" dirty="0">
                <a:latin typeface="Gill Sans MT" panose="020B0502020104020203" pitchFamily="34" charset="0"/>
              </a:rPr>
              <a:t>Team development</a:t>
            </a:r>
          </a:p>
          <a:p>
            <a:pPr marL="285750" indent="-285750">
              <a:buFont typeface="Arial" panose="020B0604020202020204" pitchFamily="34" charset="0"/>
              <a:buChar char="•"/>
            </a:pPr>
            <a:r>
              <a:rPr lang="en-GB" dirty="0">
                <a:latin typeface="Gill Sans MT" panose="020B0502020104020203" pitchFamily="34" charset="0"/>
              </a:rPr>
              <a:t>Coaching</a:t>
            </a:r>
          </a:p>
          <a:p>
            <a:pPr marL="285750" indent="-285750">
              <a:buFont typeface="Arial" panose="020B0604020202020204" pitchFamily="34" charset="0"/>
              <a:buChar char="•"/>
            </a:pPr>
            <a:r>
              <a:rPr lang="en-GB" dirty="0">
                <a:latin typeface="Gill Sans MT" panose="020B0502020104020203" pitchFamily="34" charset="0"/>
              </a:rPr>
              <a:t>Mentoring</a:t>
            </a:r>
          </a:p>
        </p:txBody>
      </p:sp>
    </p:spTree>
    <p:custDataLst>
      <p:tags r:id="rId1"/>
    </p:custDataLst>
    <p:extLst>
      <p:ext uri="{BB962C8B-B14F-4D97-AF65-F5344CB8AC3E}">
        <p14:creationId xmlns:p14="http://schemas.microsoft.com/office/powerpoint/2010/main" val="3735667251"/>
      </p:ext>
    </p:extLst>
  </p:cSld>
  <p:clrMapOvr>
    <a:masterClrMapping/>
  </p:clrMapOvr>
  <mc:AlternateContent xmlns:mc="http://schemas.openxmlformats.org/markup-compatibility/2006" xmlns:p14="http://schemas.microsoft.com/office/powerpoint/2010/main">
    <mc:Choice Requires="p14">
      <p:transition spd="slow" p14:dur="3400" advTm="5000">
        <p14:reveal/>
      </p:transition>
    </mc:Choice>
    <mc:Fallback xmlns="">
      <p:transition spd="slow" advTm="5000">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2">
            <a:extLst>
              <a:ext uri="{FF2B5EF4-FFF2-40B4-BE49-F238E27FC236}">
                <a16:creationId xmlns:a16="http://schemas.microsoft.com/office/drawing/2014/main" id="{0ED7D287-2703-4850-9886-96DB60D80028}"/>
              </a:ext>
            </a:extLst>
          </p:cNvPr>
          <p:cNvSpPr>
            <a:spLocks/>
          </p:cNvSpPr>
          <p:nvPr/>
        </p:nvSpPr>
        <p:spPr bwMode="auto">
          <a:xfrm>
            <a:off x="-2" y="4653136"/>
            <a:ext cx="9144000" cy="1576788"/>
          </a:xfrm>
          <a:custGeom>
            <a:avLst/>
            <a:gdLst>
              <a:gd name="T0" fmla="*/ 0 w 9930840"/>
              <a:gd name="T1" fmla="*/ 1091954 h 1091954"/>
              <a:gd name="T2" fmla="*/ 0 w 9930840"/>
              <a:gd name="T3" fmla="*/ 114711 h 1091954"/>
              <a:gd name="T4" fmla="*/ 4538858 w 9930840"/>
              <a:gd name="T5" fmla="*/ 795615 h 1091954"/>
              <a:gd name="T6" fmla="*/ 9930840 w 9930840"/>
              <a:gd name="T7" fmla="*/ 391346 h 1091954"/>
              <a:gd name="T8" fmla="*/ 9930840 w 9930840"/>
              <a:gd name="T9" fmla="*/ 1091954 h 1091954"/>
              <a:gd name="T10" fmla="*/ 0 w 9930840"/>
              <a:gd name="T11" fmla="*/ 1091954 h 1091954"/>
            </a:gdLst>
            <a:ahLst/>
            <a:cxnLst>
              <a:cxn ang="0">
                <a:pos x="T0" y="T1"/>
              </a:cxn>
              <a:cxn ang="0">
                <a:pos x="T2" y="T3"/>
              </a:cxn>
              <a:cxn ang="0">
                <a:pos x="T4" y="T5"/>
              </a:cxn>
              <a:cxn ang="0">
                <a:pos x="T6" y="T7"/>
              </a:cxn>
              <a:cxn ang="0">
                <a:pos x="T8" y="T9"/>
              </a:cxn>
              <a:cxn ang="0">
                <a:pos x="T10" y="T11"/>
              </a:cxn>
            </a:cxnLst>
            <a:rect l="0" t="0" r="r" b="b"/>
            <a:pathLst>
              <a:path w="9930840" h="1091954">
                <a:moveTo>
                  <a:pt x="0" y="1091954"/>
                </a:moveTo>
                <a:cubicBezTo>
                  <a:pt x="0" y="114711"/>
                  <a:pt x="0" y="114711"/>
                  <a:pt x="0" y="114711"/>
                </a:cubicBezTo>
                <a:cubicBezTo>
                  <a:pt x="843790" y="0"/>
                  <a:pt x="2883718" y="749509"/>
                  <a:pt x="4538858" y="795615"/>
                </a:cubicBezTo>
                <a:cubicBezTo>
                  <a:pt x="6193998" y="841721"/>
                  <a:pt x="9032176" y="341956"/>
                  <a:pt x="9930840" y="391346"/>
                </a:cubicBezTo>
                <a:cubicBezTo>
                  <a:pt x="9930840" y="1091954"/>
                  <a:pt x="9930840" y="1091954"/>
                  <a:pt x="9930840" y="1091954"/>
                </a:cubicBezTo>
                <a:lnTo>
                  <a:pt x="0" y="1091954"/>
                </a:lnTo>
                <a:close/>
              </a:path>
            </a:pathLst>
          </a:custGeom>
          <a:solidFill>
            <a:srgbClr val="CCDC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8" name="Freeform 3">
            <a:extLst>
              <a:ext uri="{FF2B5EF4-FFF2-40B4-BE49-F238E27FC236}">
                <a16:creationId xmlns:a16="http://schemas.microsoft.com/office/drawing/2014/main" id="{C500FB8D-4B62-4DBD-97B8-8620ADE53B0F}"/>
              </a:ext>
            </a:extLst>
          </p:cNvPr>
          <p:cNvSpPr>
            <a:spLocks/>
          </p:cNvSpPr>
          <p:nvPr/>
        </p:nvSpPr>
        <p:spPr bwMode="auto">
          <a:xfrm>
            <a:off x="-926" y="5157192"/>
            <a:ext cx="9144925" cy="1700808"/>
          </a:xfrm>
          <a:custGeom>
            <a:avLst/>
            <a:gdLst>
              <a:gd name="T0" fmla="*/ 0 w 9930840"/>
              <a:gd name="T1" fmla="*/ 1657036 h 1657036"/>
              <a:gd name="T2" fmla="*/ 0 w 9930840"/>
              <a:gd name="T3" fmla="*/ 179247 h 1657036"/>
              <a:gd name="T4" fmla="*/ 4751801 w 9930840"/>
              <a:gd name="T5" fmla="*/ 1133059 h 1657036"/>
              <a:gd name="T6" fmla="*/ 9930840 w 9930840"/>
              <a:gd name="T7" fmla="*/ 597575 h 1657036"/>
              <a:gd name="T8" fmla="*/ 9930840 w 9930840"/>
              <a:gd name="T9" fmla="*/ 1657036 h 1657036"/>
              <a:gd name="T10" fmla="*/ 0 w 9930840"/>
              <a:gd name="T11" fmla="*/ 1657036 h 1657036"/>
              <a:gd name="connsiteX0" fmla="*/ 0 w 9930840"/>
              <a:gd name="connsiteY0" fmla="*/ 1496716 h 1496716"/>
              <a:gd name="connsiteX1" fmla="*/ 0 w 9930840"/>
              <a:gd name="connsiteY1" fmla="*/ 18927 h 1496716"/>
              <a:gd name="connsiteX2" fmla="*/ 4751801 w 9930840"/>
              <a:gd name="connsiteY2" fmla="*/ 972739 h 1496716"/>
              <a:gd name="connsiteX3" fmla="*/ 9930840 w 9930840"/>
              <a:gd name="connsiteY3" fmla="*/ 437255 h 1496716"/>
              <a:gd name="connsiteX4" fmla="*/ 9930840 w 9930840"/>
              <a:gd name="connsiteY4" fmla="*/ 1496716 h 1496716"/>
              <a:gd name="connsiteX5" fmla="*/ 0 w 9930840"/>
              <a:gd name="connsiteY5" fmla="*/ 1496716 h 1496716"/>
              <a:gd name="connsiteX0" fmla="*/ 0 w 9930840"/>
              <a:gd name="connsiteY0" fmla="*/ 1377129 h 1377129"/>
              <a:gd name="connsiteX1" fmla="*/ 10454 w 9930840"/>
              <a:gd name="connsiteY1" fmla="*/ 22256 h 1377129"/>
              <a:gd name="connsiteX2" fmla="*/ 4751801 w 9930840"/>
              <a:gd name="connsiteY2" fmla="*/ 853152 h 1377129"/>
              <a:gd name="connsiteX3" fmla="*/ 9930840 w 9930840"/>
              <a:gd name="connsiteY3" fmla="*/ 317668 h 1377129"/>
              <a:gd name="connsiteX4" fmla="*/ 9930840 w 9930840"/>
              <a:gd name="connsiteY4" fmla="*/ 1377129 h 1377129"/>
              <a:gd name="connsiteX5" fmla="*/ 0 w 9930840"/>
              <a:gd name="connsiteY5" fmla="*/ 1377129 h 1377129"/>
              <a:gd name="connsiteX0" fmla="*/ 1005 w 9931845"/>
              <a:gd name="connsiteY0" fmla="*/ 1320327 h 1320327"/>
              <a:gd name="connsiteX1" fmla="*/ 1006 w 9931845"/>
              <a:gd name="connsiteY1" fmla="*/ 23297 h 1320327"/>
              <a:gd name="connsiteX2" fmla="*/ 4752806 w 9931845"/>
              <a:gd name="connsiteY2" fmla="*/ 796350 h 1320327"/>
              <a:gd name="connsiteX3" fmla="*/ 9931845 w 9931845"/>
              <a:gd name="connsiteY3" fmla="*/ 260866 h 1320327"/>
              <a:gd name="connsiteX4" fmla="*/ 9931845 w 9931845"/>
              <a:gd name="connsiteY4" fmla="*/ 1320327 h 1320327"/>
              <a:gd name="connsiteX5" fmla="*/ 1005 w 9931845"/>
              <a:gd name="connsiteY5" fmla="*/ 1320327 h 1320327"/>
              <a:gd name="connsiteX0" fmla="*/ 1005 w 9931845"/>
              <a:gd name="connsiteY0" fmla="*/ 1320537 h 1320537"/>
              <a:gd name="connsiteX1" fmla="*/ 1006 w 9931845"/>
              <a:gd name="connsiteY1" fmla="*/ 23507 h 1320537"/>
              <a:gd name="connsiteX2" fmla="*/ 4752806 w 9931845"/>
              <a:gd name="connsiteY2" fmla="*/ 796560 h 1320537"/>
              <a:gd name="connsiteX3" fmla="*/ 9921392 w 9931845"/>
              <a:gd name="connsiteY3" fmla="*/ 318918 h 1320537"/>
              <a:gd name="connsiteX4" fmla="*/ 9931845 w 9931845"/>
              <a:gd name="connsiteY4" fmla="*/ 1320537 h 1320537"/>
              <a:gd name="connsiteX5" fmla="*/ 1005 w 9931845"/>
              <a:gd name="connsiteY5" fmla="*/ 1320537 h 132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31845" h="1320537">
                <a:moveTo>
                  <a:pt x="1005" y="1320537"/>
                </a:moveTo>
                <a:cubicBezTo>
                  <a:pt x="4490" y="868913"/>
                  <a:pt x="-2479" y="475131"/>
                  <a:pt x="1006" y="23507"/>
                </a:cubicBezTo>
                <a:cubicBezTo>
                  <a:pt x="715373" y="-155740"/>
                  <a:pt x="3099408" y="747325"/>
                  <a:pt x="4752806" y="796560"/>
                </a:cubicBezTo>
                <a:cubicBezTo>
                  <a:pt x="6406204" y="845795"/>
                  <a:pt x="9058219" y="231589"/>
                  <a:pt x="9921392" y="318918"/>
                </a:cubicBezTo>
                <a:lnTo>
                  <a:pt x="9931845" y="1320537"/>
                </a:lnTo>
                <a:lnTo>
                  <a:pt x="1005" y="1320537"/>
                </a:lnTo>
                <a:close/>
              </a:path>
            </a:pathLst>
          </a:custGeom>
          <a:solidFill>
            <a:srgbClr val="97D7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10" name="Freeform 4">
            <a:extLst>
              <a:ext uri="{FF2B5EF4-FFF2-40B4-BE49-F238E27FC236}">
                <a16:creationId xmlns:a16="http://schemas.microsoft.com/office/drawing/2014/main" id="{4BDA077B-E48B-4E7E-AC6B-87E5939B0097}"/>
              </a:ext>
            </a:extLst>
          </p:cNvPr>
          <p:cNvSpPr>
            <a:spLocks/>
          </p:cNvSpPr>
          <p:nvPr/>
        </p:nvSpPr>
        <p:spPr bwMode="auto">
          <a:xfrm>
            <a:off x="-926" y="5661248"/>
            <a:ext cx="9144000" cy="1196752"/>
          </a:xfrm>
          <a:custGeom>
            <a:avLst/>
            <a:gdLst>
              <a:gd name="T0" fmla="*/ 0 w 9930840"/>
              <a:gd name="T1" fmla="*/ 1642185 h 1642185"/>
              <a:gd name="T2" fmla="*/ 0 w 9930840"/>
              <a:gd name="T3" fmla="*/ 177093 h 1642185"/>
              <a:gd name="T4" fmla="*/ 4664118 w 9930840"/>
              <a:gd name="T5" fmla="*/ 1034884 h 1642185"/>
              <a:gd name="T6" fmla="*/ 9930840 w 9930840"/>
              <a:gd name="T7" fmla="*/ 591827 h 1642185"/>
              <a:gd name="T8" fmla="*/ 9930840 w 9930840"/>
              <a:gd name="T9" fmla="*/ 1642185 h 1642185"/>
              <a:gd name="T10" fmla="*/ 0 w 9930840"/>
              <a:gd name="T11" fmla="*/ 1642185 h 1642185"/>
            </a:gdLst>
            <a:ahLst/>
            <a:cxnLst>
              <a:cxn ang="0">
                <a:pos x="T0" y="T1"/>
              </a:cxn>
              <a:cxn ang="0">
                <a:pos x="T2" y="T3"/>
              </a:cxn>
              <a:cxn ang="0">
                <a:pos x="T4" y="T5"/>
              </a:cxn>
              <a:cxn ang="0">
                <a:pos x="T6" y="T7"/>
              </a:cxn>
              <a:cxn ang="0">
                <a:pos x="T8" y="T9"/>
              </a:cxn>
              <a:cxn ang="0">
                <a:pos x="T10" y="T11"/>
              </a:cxn>
            </a:cxnLst>
            <a:rect l="0" t="0" r="r" b="b"/>
            <a:pathLst>
              <a:path w="9930840" h="1642185">
                <a:moveTo>
                  <a:pt x="0" y="1642185"/>
                </a:moveTo>
                <a:cubicBezTo>
                  <a:pt x="0" y="177093"/>
                  <a:pt x="0" y="177093"/>
                  <a:pt x="0" y="177093"/>
                </a:cubicBezTo>
                <a:cubicBezTo>
                  <a:pt x="726492" y="0"/>
                  <a:pt x="3008978" y="965762"/>
                  <a:pt x="4664118" y="1034884"/>
                </a:cubicBezTo>
                <a:cubicBezTo>
                  <a:pt x="6319258" y="1104006"/>
                  <a:pt x="9053053" y="490610"/>
                  <a:pt x="9930840" y="591827"/>
                </a:cubicBezTo>
                <a:cubicBezTo>
                  <a:pt x="9930840" y="1642185"/>
                  <a:pt x="9930840" y="1642185"/>
                  <a:pt x="9930840" y="1642185"/>
                </a:cubicBezTo>
                <a:lnTo>
                  <a:pt x="0" y="1642185"/>
                </a:lnTo>
                <a:close/>
              </a:path>
            </a:pathLst>
          </a:custGeom>
          <a:solidFill>
            <a:srgbClr val="00A499">
              <a:alpha val="80000"/>
            </a:srgbClr>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dirty="0">
              <a:latin typeface="Gill Sans MT" panose="020B0502020104020203" pitchFamily="34" charset="0"/>
            </a:endParaRPr>
          </a:p>
        </p:txBody>
      </p:sp>
      <p:sp>
        <p:nvSpPr>
          <p:cNvPr id="2" name="Rectangle 1">
            <a:extLst>
              <a:ext uri="{FF2B5EF4-FFF2-40B4-BE49-F238E27FC236}">
                <a16:creationId xmlns:a16="http://schemas.microsoft.com/office/drawing/2014/main" id="{82F86C1E-7EAC-4A8C-A61C-810356D91E04}"/>
              </a:ext>
            </a:extLst>
          </p:cNvPr>
          <p:cNvSpPr/>
          <p:nvPr/>
        </p:nvSpPr>
        <p:spPr>
          <a:xfrm>
            <a:off x="251520" y="751344"/>
            <a:ext cx="4572000" cy="646331"/>
          </a:xfrm>
          <a:prstGeom prst="rect">
            <a:avLst/>
          </a:prstGeom>
        </p:spPr>
        <p:txBody>
          <a:bodyPr>
            <a:spAutoFit/>
          </a:bodyPr>
          <a:lstStyle/>
          <a:p>
            <a:pPr eaLnBrk="0" hangingPunct="0"/>
            <a:r>
              <a:rPr lang="en-US" b="1" dirty="0">
                <a:solidFill>
                  <a:srgbClr val="669900"/>
                </a:solidFill>
                <a:latin typeface="Gill Sans MT" panose="020B0502020104020203" pitchFamily="34" charset="0"/>
              </a:rPr>
              <a:t>Introducing PPI </a:t>
            </a:r>
          </a:p>
          <a:p>
            <a:pPr eaLnBrk="0" hangingPunct="0"/>
            <a:r>
              <a:rPr lang="en-US" b="1" dirty="0">
                <a:solidFill>
                  <a:srgbClr val="669900"/>
                </a:solidFill>
                <a:latin typeface="Gill Sans MT" panose="020B0502020104020203" pitchFamily="34" charset="0"/>
              </a:rPr>
              <a:t>Dr.  William Moulton Marston </a:t>
            </a:r>
          </a:p>
        </p:txBody>
      </p:sp>
      <p:sp>
        <p:nvSpPr>
          <p:cNvPr id="13" name="Rectangle 12">
            <a:extLst>
              <a:ext uri="{FF2B5EF4-FFF2-40B4-BE49-F238E27FC236}">
                <a16:creationId xmlns:a16="http://schemas.microsoft.com/office/drawing/2014/main" id="{6A1D76BB-E08C-4498-96D6-F29B1C4DEE13}"/>
              </a:ext>
            </a:extLst>
          </p:cNvPr>
          <p:cNvSpPr/>
          <p:nvPr/>
        </p:nvSpPr>
        <p:spPr>
          <a:xfrm>
            <a:off x="58483" y="129984"/>
            <a:ext cx="2893997" cy="369332"/>
          </a:xfrm>
          <a:prstGeom prst="rect">
            <a:avLst/>
          </a:prstGeom>
        </p:spPr>
        <p:txBody>
          <a:bodyPr wrap="none">
            <a:spAutoFit/>
          </a:bodyPr>
          <a:lstStyle/>
          <a:p>
            <a:r>
              <a:rPr lang="en-GB" dirty="0">
                <a:solidFill>
                  <a:srgbClr val="669900"/>
                </a:solidFill>
              </a:rPr>
              <a:t>PPI/DISC – Psychometric tool</a:t>
            </a:r>
          </a:p>
        </p:txBody>
      </p:sp>
      <p:sp>
        <p:nvSpPr>
          <p:cNvPr id="14" name="Rectangle 13">
            <a:extLst>
              <a:ext uri="{FF2B5EF4-FFF2-40B4-BE49-F238E27FC236}">
                <a16:creationId xmlns:a16="http://schemas.microsoft.com/office/drawing/2014/main" id="{49067817-E5DE-4022-983C-3349EC709872}"/>
              </a:ext>
            </a:extLst>
          </p:cNvPr>
          <p:cNvSpPr/>
          <p:nvPr/>
        </p:nvSpPr>
        <p:spPr>
          <a:xfrm>
            <a:off x="58483" y="1533305"/>
            <a:ext cx="8640960" cy="5078313"/>
          </a:xfrm>
          <a:prstGeom prst="rect">
            <a:avLst/>
          </a:prstGeom>
        </p:spPr>
        <p:txBody>
          <a:bodyPr wrap="square">
            <a:spAutoFit/>
          </a:bodyPr>
          <a:lstStyle/>
          <a:p>
            <a:pPr marL="342900" indent="-342900" eaLnBrk="0" hangingPunct="0">
              <a:spcBef>
                <a:spcPct val="20000"/>
              </a:spcBef>
              <a:buFontTx/>
              <a:buChar char="•"/>
            </a:pPr>
            <a:r>
              <a:rPr lang="en-GB" dirty="0">
                <a:latin typeface="Gill Sans MT" panose="020B0502020104020203" pitchFamily="34" charset="0"/>
              </a:rPr>
              <a:t>PPI is a work based personality profiling tool, developed from the original work of </a:t>
            </a:r>
            <a:r>
              <a:rPr lang="en-GB" dirty="0" err="1">
                <a:latin typeface="Gill Sans MT" panose="020B0502020104020203" pitchFamily="34" charset="0"/>
              </a:rPr>
              <a:t>Dr.</a:t>
            </a:r>
            <a:r>
              <a:rPr lang="en-GB" dirty="0">
                <a:latin typeface="Gill Sans MT" panose="020B0502020104020203" pitchFamily="34" charset="0"/>
              </a:rPr>
              <a:t> William Moulton Marston </a:t>
            </a:r>
          </a:p>
          <a:p>
            <a:pPr marL="342900" indent="-342900" eaLnBrk="0" hangingPunct="0">
              <a:spcBef>
                <a:spcPct val="20000"/>
              </a:spcBef>
              <a:buFontTx/>
              <a:buChar char="•"/>
            </a:pPr>
            <a:r>
              <a:rPr lang="en-GB" dirty="0">
                <a:latin typeface="Gill Sans MT" panose="020B0502020104020203" pitchFamily="34" charset="0"/>
              </a:rPr>
              <a:t>Psychometric testing is based on ‘Trait Theory’ (Eysenck and Cattell). </a:t>
            </a:r>
          </a:p>
          <a:p>
            <a:pPr marL="342900" indent="-342900" eaLnBrk="0" hangingPunct="0">
              <a:spcBef>
                <a:spcPct val="20000"/>
              </a:spcBef>
              <a:buFontTx/>
              <a:buChar char="•"/>
            </a:pPr>
            <a:r>
              <a:rPr lang="en-GB" dirty="0">
                <a:latin typeface="Gill Sans MT" panose="020B0502020104020203" pitchFamily="34" charset="0"/>
              </a:rPr>
              <a:t>People can use their preferred and non preferred styles</a:t>
            </a:r>
          </a:p>
          <a:p>
            <a:pPr marL="342900" indent="-342900" eaLnBrk="0" hangingPunct="0">
              <a:spcBef>
                <a:spcPct val="20000"/>
              </a:spcBef>
              <a:buFontTx/>
              <a:buChar char="•"/>
            </a:pPr>
            <a:r>
              <a:rPr lang="en-GB" dirty="0">
                <a:latin typeface="Gill Sans MT" panose="020B0502020104020203" pitchFamily="34" charset="0"/>
              </a:rPr>
              <a:t>Both mentees </a:t>
            </a:r>
            <a:r>
              <a:rPr lang="en-GB" i="1" dirty="0">
                <a:latin typeface="Gill Sans MT" panose="020B0502020104020203" pitchFamily="34" charset="0"/>
              </a:rPr>
              <a:t>and</a:t>
            </a:r>
            <a:r>
              <a:rPr lang="en-GB" dirty="0">
                <a:latin typeface="Gill Sans MT" panose="020B0502020104020203" pitchFamily="34" charset="0"/>
              </a:rPr>
              <a:t> mentors can complete PPI</a:t>
            </a:r>
          </a:p>
          <a:p>
            <a:pPr marL="342900" indent="-342900">
              <a:spcBef>
                <a:spcPct val="20000"/>
              </a:spcBef>
              <a:buFontTx/>
              <a:buChar char="•"/>
            </a:pPr>
            <a:r>
              <a:rPr lang="en-GB" dirty="0">
                <a:latin typeface="Gill Sans MT" panose="020B0502020104020203" pitchFamily="34" charset="0"/>
              </a:rPr>
              <a:t>Insight for personal reflection and development during the programme</a:t>
            </a:r>
          </a:p>
          <a:p>
            <a:pPr marL="342900" indent="-342900">
              <a:spcBef>
                <a:spcPct val="20000"/>
              </a:spcBef>
              <a:buFontTx/>
              <a:buChar char="•"/>
            </a:pPr>
            <a:r>
              <a:rPr lang="en-GB" dirty="0">
                <a:latin typeface="Gill Sans MT" panose="020B0502020104020203" pitchFamily="34" charset="0"/>
              </a:rPr>
              <a:t>Situational and contextual factors </a:t>
            </a:r>
          </a:p>
          <a:p>
            <a:pPr marL="342900" indent="-342900">
              <a:spcBef>
                <a:spcPct val="20000"/>
              </a:spcBef>
              <a:buFontTx/>
              <a:buChar char="•"/>
            </a:pPr>
            <a:r>
              <a:rPr lang="en-GB" dirty="0">
                <a:latin typeface="Gill Sans MT" panose="020B0502020104020203" pitchFamily="34" charset="0"/>
              </a:rPr>
              <a:t>Personality profiling tools do not measure or predict skills and abilities</a:t>
            </a:r>
          </a:p>
          <a:p>
            <a:pPr marL="342900" indent="-342900">
              <a:spcBef>
                <a:spcPct val="20000"/>
              </a:spcBef>
              <a:buFontTx/>
              <a:buChar char="•"/>
            </a:pPr>
            <a:r>
              <a:rPr lang="en-GB" dirty="0">
                <a:latin typeface="Gill Sans MT" panose="020B0502020104020203" pitchFamily="34" charset="0"/>
              </a:rPr>
              <a:t>People can use their preferred and non preferred styles</a:t>
            </a:r>
          </a:p>
          <a:p>
            <a:pPr marL="342900" indent="-342900">
              <a:spcBef>
                <a:spcPct val="20000"/>
              </a:spcBef>
              <a:buFontTx/>
              <a:buChar char="•"/>
            </a:pPr>
            <a:r>
              <a:rPr lang="en-GB" dirty="0">
                <a:latin typeface="Gill Sans MT" panose="020B0502020104020203" pitchFamily="34" charset="0"/>
              </a:rPr>
              <a:t>Report will be confidential and only shared with your mentor</a:t>
            </a:r>
          </a:p>
          <a:p>
            <a:pPr>
              <a:spcBef>
                <a:spcPct val="20000"/>
              </a:spcBef>
            </a:pPr>
            <a:endParaRPr lang="en-GB" dirty="0">
              <a:latin typeface="Gill Sans MT" panose="020B0502020104020203" pitchFamily="34" charset="0"/>
            </a:endParaRPr>
          </a:p>
          <a:p>
            <a:pPr>
              <a:spcBef>
                <a:spcPct val="20000"/>
              </a:spcBef>
            </a:pPr>
            <a:r>
              <a:rPr lang="en-GB" dirty="0">
                <a:latin typeface="Gill Sans MT" panose="020B0502020104020203" pitchFamily="34" charset="0"/>
              </a:rPr>
              <a:t>HDN provide information at the first two group sessions in every region about PPI. So, if you are interested in learning more about it and taking part speak to your local mentoring coordinator, and try to attend the group sessions for the part of the day that it will be covered. If you are unable to attend there is lots of information on the internet about DISC and you can also ask HDN for more</a:t>
            </a:r>
            <a:endParaRPr lang="en-US" dirty="0"/>
          </a:p>
        </p:txBody>
      </p:sp>
    </p:spTree>
    <p:custDataLst>
      <p:tags r:id="rId1"/>
    </p:custDataLst>
    <p:extLst>
      <p:ext uri="{BB962C8B-B14F-4D97-AF65-F5344CB8AC3E}">
        <p14:creationId xmlns:p14="http://schemas.microsoft.com/office/powerpoint/2010/main" val="2556996289"/>
      </p:ext>
    </p:extLst>
  </p:cSld>
  <p:clrMapOvr>
    <a:masterClrMapping/>
  </p:clrMapOvr>
  <mc:AlternateContent xmlns:mc="http://schemas.openxmlformats.org/markup-compatibility/2006" xmlns:p14="http://schemas.microsoft.com/office/powerpoint/2010/main">
    <mc:Choice Requires="p14">
      <p:transition spd="slow" p14:dur="3400" advTm="5000">
        <p14:reveal/>
      </p:transition>
    </mc:Choice>
    <mc:Fallback xmlns="">
      <p:transition spd="slow" advTm="5000">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2">
            <a:extLst>
              <a:ext uri="{FF2B5EF4-FFF2-40B4-BE49-F238E27FC236}">
                <a16:creationId xmlns:a16="http://schemas.microsoft.com/office/drawing/2014/main" id="{0ED7D287-2703-4850-9886-96DB60D80028}"/>
              </a:ext>
            </a:extLst>
          </p:cNvPr>
          <p:cNvSpPr>
            <a:spLocks/>
          </p:cNvSpPr>
          <p:nvPr/>
        </p:nvSpPr>
        <p:spPr bwMode="auto">
          <a:xfrm>
            <a:off x="-2" y="4653136"/>
            <a:ext cx="9144000" cy="1576788"/>
          </a:xfrm>
          <a:custGeom>
            <a:avLst/>
            <a:gdLst>
              <a:gd name="T0" fmla="*/ 0 w 9930840"/>
              <a:gd name="T1" fmla="*/ 1091954 h 1091954"/>
              <a:gd name="T2" fmla="*/ 0 w 9930840"/>
              <a:gd name="T3" fmla="*/ 114711 h 1091954"/>
              <a:gd name="T4" fmla="*/ 4538858 w 9930840"/>
              <a:gd name="T5" fmla="*/ 795615 h 1091954"/>
              <a:gd name="T6" fmla="*/ 9930840 w 9930840"/>
              <a:gd name="T7" fmla="*/ 391346 h 1091954"/>
              <a:gd name="T8" fmla="*/ 9930840 w 9930840"/>
              <a:gd name="T9" fmla="*/ 1091954 h 1091954"/>
              <a:gd name="T10" fmla="*/ 0 w 9930840"/>
              <a:gd name="T11" fmla="*/ 1091954 h 1091954"/>
            </a:gdLst>
            <a:ahLst/>
            <a:cxnLst>
              <a:cxn ang="0">
                <a:pos x="T0" y="T1"/>
              </a:cxn>
              <a:cxn ang="0">
                <a:pos x="T2" y="T3"/>
              </a:cxn>
              <a:cxn ang="0">
                <a:pos x="T4" y="T5"/>
              </a:cxn>
              <a:cxn ang="0">
                <a:pos x="T6" y="T7"/>
              </a:cxn>
              <a:cxn ang="0">
                <a:pos x="T8" y="T9"/>
              </a:cxn>
              <a:cxn ang="0">
                <a:pos x="T10" y="T11"/>
              </a:cxn>
            </a:cxnLst>
            <a:rect l="0" t="0" r="r" b="b"/>
            <a:pathLst>
              <a:path w="9930840" h="1091954">
                <a:moveTo>
                  <a:pt x="0" y="1091954"/>
                </a:moveTo>
                <a:cubicBezTo>
                  <a:pt x="0" y="114711"/>
                  <a:pt x="0" y="114711"/>
                  <a:pt x="0" y="114711"/>
                </a:cubicBezTo>
                <a:cubicBezTo>
                  <a:pt x="843790" y="0"/>
                  <a:pt x="2883718" y="749509"/>
                  <a:pt x="4538858" y="795615"/>
                </a:cubicBezTo>
                <a:cubicBezTo>
                  <a:pt x="6193998" y="841721"/>
                  <a:pt x="9032176" y="341956"/>
                  <a:pt x="9930840" y="391346"/>
                </a:cubicBezTo>
                <a:cubicBezTo>
                  <a:pt x="9930840" y="1091954"/>
                  <a:pt x="9930840" y="1091954"/>
                  <a:pt x="9930840" y="1091954"/>
                </a:cubicBezTo>
                <a:lnTo>
                  <a:pt x="0" y="1091954"/>
                </a:lnTo>
                <a:close/>
              </a:path>
            </a:pathLst>
          </a:custGeom>
          <a:solidFill>
            <a:srgbClr val="CCDC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8" name="Freeform 3">
            <a:extLst>
              <a:ext uri="{FF2B5EF4-FFF2-40B4-BE49-F238E27FC236}">
                <a16:creationId xmlns:a16="http://schemas.microsoft.com/office/drawing/2014/main" id="{C500FB8D-4B62-4DBD-97B8-8620ADE53B0F}"/>
              </a:ext>
            </a:extLst>
          </p:cNvPr>
          <p:cNvSpPr>
            <a:spLocks/>
          </p:cNvSpPr>
          <p:nvPr/>
        </p:nvSpPr>
        <p:spPr bwMode="auto">
          <a:xfrm>
            <a:off x="-926" y="5157192"/>
            <a:ext cx="9144925" cy="1700808"/>
          </a:xfrm>
          <a:custGeom>
            <a:avLst/>
            <a:gdLst>
              <a:gd name="T0" fmla="*/ 0 w 9930840"/>
              <a:gd name="T1" fmla="*/ 1657036 h 1657036"/>
              <a:gd name="T2" fmla="*/ 0 w 9930840"/>
              <a:gd name="T3" fmla="*/ 179247 h 1657036"/>
              <a:gd name="T4" fmla="*/ 4751801 w 9930840"/>
              <a:gd name="T5" fmla="*/ 1133059 h 1657036"/>
              <a:gd name="T6" fmla="*/ 9930840 w 9930840"/>
              <a:gd name="T7" fmla="*/ 597575 h 1657036"/>
              <a:gd name="T8" fmla="*/ 9930840 w 9930840"/>
              <a:gd name="T9" fmla="*/ 1657036 h 1657036"/>
              <a:gd name="T10" fmla="*/ 0 w 9930840"/>
              <a:gd name="T11" fmla="*/ 1657036 h 1657036"/>
              <a:gd name="connsiteX0" fmla="*/ 0 w 9930840"/>
              <a:gd name="connsiteY0" fmla="*/ 1496716 h 1496716"/>
              <a:gd name="connsiteX1" fmla="*/ 0 w 9930840"/>
              <a:gd name="connsiteY1" fmla="*/ 18927 h 1496716"/>
              <a:gd name="connsiteX2" fmla="*/ 4751801 w 9930840"/>
              <a:gd name="connsiteY2" fmla="*/ 972739 h 1496716"/>
              <a:gd name="connsiteX3" fmla="*/ 9930840 w 9930840"/>
              <a:gd name="connsiteY3" fmla="*/ 437255 h 1496716"/>
              <a:gd name="connsiteX4" fmla="*/ 9930840 w 9930840"/>
              <a:gd name="connsiteY4" fmla="*/ 1496716 h 1496716"/>
              <a:gd name="connsiteX5" fmla="*/ 0 w 9930840"/>
              <a:gd name="connsiteY5" fmla="*/ 1496716 h 1496716"/>
              <a:gd name="connsiteX0" fmla="*/ 0 w 9930840"/>
              <a:gd name="connsiteY0" fmla="*/ 1377129 h 1377129"/>
              <a:gd name="connsiteX1" fmla="*/ 10454 w 9930840"/>
              <a:gd name="connsiteY1" fmla="*/ 22256 h 1377129"/>
              <a:gd name="connsiteX2" fmla="*/ 4751801 w 9930840"/>
              <a:gd name="connsiteY2" fmla="*/ 853152 h 1377129"/>
              <a:gd name="connsiteX3" fmla="*/ 9930840 w 9930840"/>
              <a:gd name="connsiteY3" fmla="*/ 317668 h 1377129"/>
              <a:gd name="connsiteX4" fmla="*/ 9930840 w 9930840"/>
              <a:gd name="connsiteY4" fmla="*/ 1377129 h 1377129"/>
              <a:gd name="connsiteX5" fmla="*/ 0 w 9930840"/>
              <a:gd name="connsiteY5" fmla="*/ 1377129 h 1377129"/>
              <a:gd name="connsiteX0" fmla="*/ 1005 w 9931845"/>
              <a:gd name="connsiteY0" fmla="*/ 1320327 h 1320327"/>
              <a:gd name="connsiteX1" fmla="*/ 1006 w 9931845"/>
              <a:gd name="connsiteY1" fmla="*/ 23297 h 1320327"/>
              <a:gd name="connsiteX2" fmla="*/ 4752806 w 9931845"/>
              <a:gd name="connsiteY2" fmla="*/ 796350 h 1320327"/>
              <a:gd name="connsiteX3" fmla="*/ 9931845 w 9931845"/>
              <a:gd name="connsiteY3" fmla="*/ 260866 h 1320327"/>
              <a:gd name="connsiteX4" fmla="*/ 9931845 w 9931845"/>
              <a:gd name="connsiteY4" fmla="*/ 1320327 h 1320327"/>
              <a:gd name="connsiteX5" fmla="*/ 1005 w 9931845"/>
              <a:gd name="connsiteY5" fmla="*/ 1320327 h 1320327"/>
              <a:gd name="connsiteX0" fmla="*/ 1005 w 9931845"/>
              <a:gd name="connsiteY0" fmla="*/ 1320537 h 1320537"/>
              <a:gd name="connsiteX1" fmla="*/ 1006 w 9931845"/>
              <a:gd name="connsiteY1" fmla="*/ 23507 h 1320537"/>
              <a:gd name="connsiteX2" fmla="*/ 4752806 w 9931845"/>
              <a:gd name="connsiteY2" fmla="*/ 796560 h 1320537"/>
              <a:gd name="connsiteX3" fmla="*/ 9921392 w 9931845"/>
              <a:gd name="connsiteY3" fmla="*/ 318918 h 1320537"/>
              <a:gd name="connsiteX4" fmla="*/ 9931845 w 9931845"/>
              <a:gd name="connsiteY4" fmla="*/ 1320537 h 1320537"/>
              <a:gd name="connsiteX5" fmla="*/ 1005 w 9931845"/>
              <a:gd name="connsiteY5" fmla="*/ 1320537 h 132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31845" h="1320537">
                <a:moveTo>
                  <a:pt x="1005" y="1320537"/>
                </a:moveTo>
                <a:cubicBezTo>
                  <a:pt x="4490" y="868913"/>
                  <a:pt x="-2479" y="475131"/>
                  <a:pt x="1006" y="23507"/>
                </a:cubicBezTo>
                <a:cubicBezTo>
                  <a:pt x="715373" y="-155740"/>
                  <a:pt x="3099408" y="747325"/>
                  <a:pt x="4752806" y="796560"/>
                </a:cubicBezTo>
                <a:cubicBezTo>
                  <a:pt x="6406204" y="845795"/>
                  <a:pt x="9058219" y="231589"/>
                  <a:pt x="9921392" y="318918"/>
                </a:cubicBezTo>
                <a:lnTo>
                  <a:pt x="9931845" y="1320537"/>
                </a:lnTo>
                <a:lnTo>
                  <a:pt x="1005" y="1320537"/>
                </a:lnTo>
                <a:close/>
              </a:path>
            </a:pathLst>
          </a:custGeom>
          <a:solidFill>
            <a:srgbClr val="97D7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10" name="Freeform 4">
            <a:extLst>
              <a:ext uri="{FF2B5EF4-FFF2-40B4-BE49-F238E27FC236}">
                <a16:creationId xmlns:a16="http://schemas.microsoft.com/office/drawing/2014/main" id="{4BDA077B-E48B-4E7E-AC6B-87E5939B0097}"/>
              </a:ext>
            </a:extLst>
          </p:cNvPr>
          <p:cNvSpPr>
            <a:spLocks/>
          </p:cNvSpPr>
          <p:nvPr/>
        </p:nvSpPr>
        <p:spPr bwMode="auto">
          <a:xfrm>
            <a:off x="-926" y="5661248"/>
            <a:ext cx="9144000" cy="1196752"/>
          </a:xfrm>
          <a:custGeom>
            <a:avLst/>
            <a:gdLst>
              <a:gd name="T0" fmla="*/ 0 w 9930840"/>
              <a:gd name="T1" fmla="*/ 1642185 h 1642185"/>
              <a:gd name="T2" fmla="*/ 0 w 9930840"/>
              <a:gd name="T3" fmla="*/ 177093 h 1642185"/>
              <a:gd name="T4" fmla="*/ 4664118 w 9930840"/>
              <a:gd name="T5" fmla="*/ 1034884 h 1642185"/>
              <a:gd name="T6" fmla="*/ 9930840 w 9930840"/>
              <a:gd name="T7" fmla="*/ 591827 h 1642185"/>
              <a:gd name="T8" fmla="*/ 9930840 w 9930840"/>
              <a:gd name="T9" fmla="*/ 1642185 h 1642185"/>
              <a:gd name="T10" fmla="*/ 0 w 9930840"/>
              <a:gd name="T11" fmla="*/ 1642185 h 1642185"/>
            </a:gdLst>
            <a:ahLst/>
            <a:cxnLst>
              <a:cxn ang="0">
                <a:pos x="T0" y="T1"/>
              </a:cxn>
              <a:cxn ang="0">
                <a:pos x="T2" y="T3"/>
              </a:cxn>
              <a:cxn ang="0">
                <a:pos x="T4" y="T5"/>
              </a:cxn>
              <a:cxn ang="0">
                <a:pos x="T6" y="T7"/>
              </a:cxn>
              <a:cxn ang="0">
                <a:pos x="T8" y="T9"/>
              </a:cxn>
              <a:cxn ang="0">
                <a:pos x="T10" y="T11"/>
              </a:cxn>
            </a:cxnLst>
            <a:rect l="0" t="0" r="r" b="b"/>
            <a:pathLst>
              <a:path w="9930840" h="1642185">
                <a:moveTo>
                  <a:pt x="0" y="1642185"/>
                </a:moveTo>
                <a:cubicBezTo>
                  <a:pt x="0" y="177093"/>
                  <a:pt x="0" y="177093"/>
                  <a:pt x="0" y="177093"/>
                </a:cubicBezTo>
                <a:cubicBezTo>
                  <a:pt x="726492" y="0"/>
                  <a:pt x="3008978" y="965762"/>
                  <a:pt x="4664118" y="1034884"/>
                </a:cubicBezTo>
                <a:cubicBezTo>
                  <a:pt x="6319258" y="1104006"/>
                  <a:pt x="9053053" y="490610"/>
                  <a:pt x="9930840" y="591827"/>
                </a:cubicBezTo>
                <a:cubicBezTo>
                  <a:pt x="9930840" y="1642185"/>
                  <a:pt x="9930840" y="1642185"/>
                  <a:pt x="9930840" y="1642185"/>
                </a:cubicBezTo>
                <a:lnTo>
                  <a:pt x="0" y="1642185"/>
                </a:lnTo>
                <a:close/>
              </a:path>
            </a:pathLst>
          </a:custGeom>
          <a:solidFill>
            <a:srgbClr val="00A499">
              <a:alpha val="80000"/>
            </a:srgbClr>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dirty="0">
              <a:latin typeface="Gill Sans MT" panose="020B0502020104020203" pitchFamily="34" charset="0"/>
            </a:endParaRPr>
          </a:p>
        </p:txBody>
      </p:sp>
      <p:sp>
        <p:nvSpPr>
          <p:cNvPr id="3" name="Rectangle 2">
            <a:extLst>
              <a:ext uri="{FF2B5EF4-FFF2-40B4-BE49-F238E27FC236}">
                <a16:creationId xmlns:a16="http://schemas.microsoft.com/office/drawing/2014/main" id="{EC0E5490-2ADE-45DA-8ED5-31F8ABFA8427}"/>
              </a:ext>
            </a:extLst>
          </p:cNvPr>
          <p:cNvSpPr/>
          <p:nvPr/>
        </p:nvSpPr>
        <p:spPr>
          <a:xfrm>
            <a:off x="1907704" y="628076"/>
            <a:ext cx="4533613" cy="292837"/>
          </a:xfrm>
          <a:prstGeom prst="rect">
            <a:avLst/>
          </a:prstGeom>
        </p:spPr>
        <p:txBody>
          <a:bodyPr wrap="none">
            <a:spAutoFit/>
          </a:bodyPr>
          <a:lstStyle/>
          <a:p>
            <a:pPr eaLnBrk="0" hangingPunct="0">
              <a:lnSpc>
                <a:spcPct val="70000"/>
              </a:lnSpc>
              <a:tabLst>
                <a:tab pos="8763000" algn="l"/>
              </a:tabLst>
              <a:defRPr/>
            </a:pPr>
            <a:r>
              <a:rPr lang="en-GB" b="1" kern="0" dirty="0">
                <a:solidFill>
                  <a:srgbClr val="669900"/>
                </a:solidFill>
                <a:latin typeface="Gill Sans MT" panose="020B0502020104020203" pitchFamily="34" charset="0"/>
              </a:rPr>
              <a:t>Personality Performance Indicator (PPI)</a:t>
            </a:r>
          </a:p>
        </p:txBody>
      </p:sp>
      <p:sp>
        <p:nvSpPr>
          <p:cNvPr id="4" name="Rectangle 3">
            <a:extLst>
              <a:ext uri="{FF2B5EF4-FFF2-40B4-BE49-F238E27FC236}">
                <a16:creationId xmlns:a16="http://schemas.microsoft.com/office/drawing/2014/main" id="{FC11D9CA-9AA5-4819-B90B-24EEAA40F270}"/>
              </a:ext>
            </a:extLst>
          </p:cNvPr>
          <p:cNvSpPr/>
          <p:nvPr/>
        </p:nvSpPr>
        <p:spPr>
          <a:xfrm>
            <a:off x="106058" y="1136933"/>
            <a:ext cx="8714414" cy="4278094"/>
          </a:xfrm>
          <a:prstGeom prst="rect">
            <a:avLst/>
          </a:prstGeom>
        </p:spPr>
        <p:txBody>
          <a:bodyPr wrap="square">
            <a:spAutoFit/>
          </a:bodyPr>
          <a:lstStyle/>
          <a:p>
            <a:r>
              <a:rPr lang="en-GB" sz="1600" dirty="0">
                <a:latin typeface="Gill Sans MT" panose="020B0502020104020203" pitchFamily="34" charset="0"/>
              </a:rPr>
              <a:t>The questionnaire:</a:t>
            </a:r>
          </a:p>
          <a:p>
            <a:pPr marL="628650" lvl="2" indent="-355600">
              <a:buFont typeface="Arial" charset="0"/>
              <a:buChar char="•"/>
            </a:pPr>
            <a:r>
              <a:rPr lang="en-GB" sz="1600" dirty="0">
                <a:latin typeface="Gill Sans MT" panose="020B0502020104020203" pitchFamily="34" charset="0"/>
              </a:rPr>
              <a:t>Is online, you can be sent a link for it</a:t>
            </a:r>
          </a:p>
          <a:p>
            <a:pPr marL="628650" lvl="2" indent="-355600">
              <a:buFont typeface="Arial" charset="0"/>
              <a:buChar char="•"/>
            </a:pPr>
            <a:r>
              <a:rPr lang="en-GB" sz="1600" dirty="0">
                <a:latin typeface="Gill Sans MT" panose="020B0502020104020203" pitchFamily="34" charset="0"/>
              </a:rPr>
              <a:t>There are 24 questions and it takes about 5-7 minutes to complete</a:t>
            </a:r>
          </a:p>
          <a:p>
            <a:pPr marL="628650" lvl="2" indent="-355600">
              <a:buFont typeface="Arial" charset="0"/>
              <a:buChar char="•"/>
            </a:pPr>
            <a:r>
              <a:rPr lang="en-GB" sz="1600" dirty="0">
                <a:latin typeface="Gill Sans MT" panose="020B0502020104020203" pitchFamily="34" charset="0"/>
              </a:rPr>
              <a:t>There are 4 words on each line and you have to choose the one that is most like you and the one that is least like you. This can be difficult to do and you may need a dictionary handy</a:t>
            </a:r>
          </a:p>
          <a:p>
            <a:pPr marL="628650" lvl="2" indent="-355600">
              <a:buFont typeface="Arial" charset="0"/>
              <a:buChar char="•"/>
            </a:pPr>
            <a:r>
              <a:rPr lang="en-GB" sz="1600" dirty="0">
                <a:latin typeface="Gill Sans MT" panose="020B0502020104020203" pitchFamily="34" charset="0"/>
              </a:rPr>
              <a:t>Answer quickly and spontaneously</a:t>
            </a:r>
          </a:p>
          <a:p>
            <a:pPr marL="628650" lvl="2" indent="-355600">
              <a:buFont typeface="Arial" charset="0"/>
              <a:buChar char="•"/>
            </a:pPr>
            <a:r>
              <a:rPr lang="en-GB" sz="1600" dirty="0">
                <a:latin typeface="Gill Sans MT" panose="020B0502020104020203" pitchFamily="34" charset="0"/>
              </a:rPr>
              <a:t>There are no right and wrong answers</a:t>
            </a:r>
          </a:p>
          <a:p>
            <a:pPr marL="628650" lvl="2" indent="-355600">
              <a:buFont typeface="Arial" charset="0"/>
              <a:buChar char="•"/>
            </a:pPr>
            <a:r>
              <a:rPr lang="en-GB" sz="1600" dirty="0">
                <a:latin typeface="Gill Sans MT" panose="020B0502020104020203" pitchFamily="34" charset="0"/>
              </a:rPr>
              <a:t>Be true to yourself </a:t>
            </a:r>
          </a:p>
          <a:p>
            <a:pPr marL="171450" lvl="1" indent="-355600"/>
            <a:endParaRPr lang="en-GB" sz="1600" dirty="0">
              <a:latin typeface="Gill Sans MT" panose="020B0502020104020203" pitchFamily="34" charset="0"/>
            </a:endParaRPr>
          </a:p>
          <a:p>
            <a:pPr marL="171450" lvl="1" indent="-355600"/>
            <a:r>
              <a:rPr lang="en-GB" sz="1600" dirty="0">
                <a:latin typeface="Gill Sans MT" panose="020B0502020104020203" pitchFamily="34" charset="0"/>
              </a:rPr>
              <a:t>The report:</a:t>
            </a:r>
          </a:p>
          <a:p>
            <a:pPr marL="628650" lvl="2" indent="-355600">
              <a:buFont typeface="Arial" charset="0"/>
              <a:buChar char="•"/>
            </a:pPr>
            <a:r>
              <a:rPr lang="en-GB" sz="1600" dirty="0">
                <a:latin typeface="Gill Sans MT" panose="020B0502020104020203" pitchFamily="34" charset="0"/>
              </a:rPr>
              <a:t>Is approx. 10 pages long and there is also a profile chart available which will need an explanation from your local mentoring coordinator or HDN</a:t>
            </a:r>
          </a:p>
          <a:p>
            <a:pPr marL="628650" lvl="2" indent="-355600"/>
            <a:endParaRPr lang="en-GB" sz="1600" dirty="0">
              <a:latin typeface="Gill Sans MT" panose="020B0502020104020203" pitchFamily="34" charset="0"/>
            </a:endParaRPr>
          </a:p>
          <a:p>
            <a:pPr marL="171450" lvl="1" indent="-355600"/>
            <a:r>
              <a:rPr lang="en-GB" sz="1600" dirty="0">
                <a:latin typeface="Gill Sans MT" panose="020B0502020104020203" pitchFamily="34" charset="0"/>
              </a:rPr>
              <a:t>Understanding and using the results</a:t>
            </a:r>
          </a:p>
          <a:p>
            <a:pPr marL="628650" lvl="2" indent="-355600">
              <a:buFont typeface="Arial" charset="0"/>
              <a:buChar char="•"/>
            </a:pPr>
            <a:r>
              <a:rPr lang="en-GB" sz="1600" dirty="0">
                <a:latin typeface="Gill Sans MT" panose="020B0502020104020203" pitchFamily="34" charset="0"/>
              </a:rPr>
              <a:t>Class 2 will provide more information, explanation and support</a:t>
            </a:r>
          </a:p>
          <a:p>
            <a:pPr marL="628650" lvl="2" indent="-355600">
              <a:buFont typeface="Arial" charset="0"/>
              <a:buChar char="•"/>
            </a:pPr>
            <a:r>
              <a:rPr lang="en-GB" sz="1600" dirty="0">
                <a:latin typeface="Gill Sans MT" panose="020B0502020104020203" pitchFamily="34" charset="0"/>
              </a:rPr>
              <a:t>Opportunity to share and ask questions</a:t>
            </a:r>
          </a:p>
          <a:p>
            <a:pPr marL="628650" lvl="2" indent="-355600">
              <a:buFont typeface="Arial" charset="0"/>
              <a:buChar char="•"/>
            </a:pPr>
            <a:r>
              <a:rPr lang="en-GB" sz="1600" dirty="0">
                <a:solidFill>
                  <a:srgbClr val="2D2D8A"/>
                </a:solidFill>
                <a:latin typeface="Gill Sans MT" panose="020B0502020104020203" pitchFamily="34" charset="0"/>
              </a:rPr>
              <a:t>Do share your report with our mentee or </a:t>
            </a:r>
            <a:r>
              <a:rPr lang="en-GB" sz="1600" dirty="0">
                <a:latin typeface="Gill Sans MT" panose="020B0502020104020203" pitchFamily="34" charset="0"/>
              </a:rPr>
              <a:t>mentor</a:t>
            </a:r>
          </a:p>
        </p:txBody>
      </p:sp>
    </p:spTree>
    <p:custDataLst>
      <p:tags r:id="rId1"/>
    </p:custDataLst>
    <p:extLst>
      <p:ext uri="{BB962C8B-B14F-4D97-AF65-F5344CB8AC3E}">
        <p14:creationId xmlns:p14="http://schemas.microsoft.com/office/powerpoint/2010/main" val="4253438989"/>
      </p:ext>
    </p:extLst>
  </p:cSld>
  <p:clrMapOvr>
    <a:masterClrMapping/>
  </p:clrMapOvr>
  <mc:AlternateContent xmlns:mc="http://schemas.openxmlformats.org/markup-compatibility/2006" xmlns:p14="http://schemas.microsoft.com/office/powerpoint/2010/main">
    <mc:Choice Requires="p14">
      <p:transition spd="slow" p14:dur="3400" advTm="5000">
        <p14:reveal/>
      </p:transition>
    </mc:Choice>
    <mc:Fallback xmlns="">
      <p:transition spd="slow" advTm="5000">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2">
            <a:extLst>
              <a:ext uri="{FF2B5EF4-FFF2-40B4-BE49-F238E27FC236}">
                <a16:creationId xmlns:a16="http://schemas.microsoft.com/office/drawing/2014/main" id="{0ED7D287-2703-4850-9886-96DB60D80028}"/>
              </a:ext>
            </a:extLst>
          </p:cNvPr>
          <p:cNvSpPr>
            <a:spLocks/>
          </p:cNvSpPr>
          <p:nvPr/>
        </p:nvSpPr>
        <p:spPr bwMode="auto">
          <a:xfrm>
            <a:off x="-2" y="4653136"/>
            <a:ext cx="9144000" cy="1576788"/>
          </a:xfrm>
          <a:custGeom>
            <a:avLst/>
            <a:gdLst>
              <a:gd name="T0" fmla="*/ 0 w 9930840"/>
              <a:gd name="T1" fmla="*/ 1091954 h 1091954"/>
              <a:gd name="T2" fmla="*/ 0 w 9930840"/>
              <a:gd name="T3" fmla="*/ 114711 h 1091954"/>
              <a:gd name="T4" fmla="*/ 4538858 w 9930840"/>
              <a:gd name="T5" fmla="*/ 795615 h 1091954"/>
              <a:gd name="T6" fmla="*/ 9930840 w 9930840"/>
              <a:gd name="T7" fmla="*/ 391346 h 1091954"/>
              <a:gd name="T8" fmla="*/ 9930840 w 9930840"/>
              <a:gd name="T9" fmla="*/ 1091954 h 1091954"/>
              <a:gd name="T10" fmla="*/ 0 w 9930840"/>
              <a:gd name="T11" fmla="*/ 1091954 h 1091954"/>
            </a:gdLst>
            <a:ahLst/>
            <a:cxnLst>
              <a:cxn ang="0">
                <a:pos x="T0" y="T1"/>
              </a:cxn>
              <a:cxn ang="0">
                <a:pos x="T2" y="T3"/>
              </a:cxn>
              <a:cxn ang="0">
                <a:pos x="T4" y="T5"/>
              </a:cxn>
              <a:cxn ang="0">
                <a:pos x="T6" y="T7"/>
              </a:cxn>
              <a:cxn ang="0">
                <a:pos x="T8" y="T9"/>
              </a:cxn>
              <a:cxn ang="0">
                <a:pos x="T10" y="T11"/>
              </a:cxn>
            </a:cxnLst>
            <a:rect l="0" t="0" r="r" b="b"/>
            <a:pathLst>
              <a:path w="9930840" h="1091954">
                <a:moveTo>
                  <a:pt x="0" y="1091954"/>
                </a:moveTo>
                <a:cubicBezTo>
                  <a:pt x="0" y="114711"/>
                  <a:pt x="0" y="114711"/>
                  <a:pt x="0" y="114711"/>
                </a:cubicBezTo>
                <a:cubicBezTo>
                  <a:pt x="843790" y="0"/>
                  <a:pt x="2883718" y="749509"/>
                  <a:pt x="4538858" y="795615"/>
                </a:cubicBezTo>
                <a:cubicBezTo>
                  <a:pt x="6193998" y="841721"/>
                  <a:pt x="9032176" y="341956"/>
                  <a:pt x="9930840" y="391346"/>
                </a:cubicBezTo>
                <a:cubicBezTo>
                  <a:pt x="9930840" y="1091954"/>
                  <a:pt x="9930840" y="1091954"/>
                  <a:pt x="9930840" y="1091954"/>
                </a:cubicBezTo>
                <a:lnTo>
                  <a:pt x="0" y="1091954"/>
                </a:lnTo>
                <a:close/>
              </a:path>
            </a:pathLst>
          </a:custGeom>
          <a:solidFill>
            <a:srgbClr val="CCDC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8" name="Freeform 3">
            <a:extLst>
              <a:ext uri="{FF2B5EF4-FFF2-40B4-BE49-F238E27FC236}">
                <a16:creationId xmlns:a16="http://schemas.microsoft.com/office/drawing/2014/main" id="{C500FB8D-4B62-4DBD-97B8-8620ADE53B0F}"/>
              </a:ext>
            </a:extLst>
          </p:cNvPr>
          <p:cNvSpPr>
            <a:spLocks/>
          </p:cNvSpPr>
          <p:nvPr/>
        </p:nvSpPr>
        <p:spPr bwMode="auto">
          <a:xfrm>
            <a:off x="-926" y="5157192"/>
            <a:ext cx="9144925" cy="1700808"/>
          </a:xfrm>
          <a:custGeom>
            <a:avLst/>
            <a:gdLst>
              <a:gd name="T0" fmla="*/ 0 w 9930840"/>
              <a:gd name="T1" fmla="*/ 1657036 h 1657036"/>
              <a:gd name="T2" fmla="*/ 0 w 9930840"/>
              <a:gd name="T3" fmla="*/ 179247 h 1657036"/>
              <a:gd name="T4" fmla="*/ 4751801 w 9930840"/>
              <a:gd name="T5" fmla="*/ 1133059 h 1657036"/>
              <a:gd name="T6" fmla="*/ 9930840 w 9930840"/>
              <a:gd name="T7" fmla="*/ 597575 h 1657036"/>
              <a:gd name="T8" fmla="*/ 9930840 w 9930840"/>
              <a:gd name="T9" fmla="*/ 1657036 h 1657036"/>
              <a:gd name="T10" fmla="*/ 0 w 9930840"/>
              <a:gd name="T11" fmla="*/ 1657036 h 1657036"/>
              <a:gd name="connsiteX0" fmla="*/ 0 w 9930840"/>
              <a:gd name="connsiteY0" fmla="*/ 1496716 h 1496716"/>
              <a:gd name="connsiteX1" fmla="*/ 0 w 9930840"/>
              <a:gd name="connsiteY1" fmla="*/ 18927 h 1496716"/>
              <a:gd name="connsiteX2" fmla="*/ 4751801 w 9930840"/>
              <a:gd name="connsiteY2" fmla="*/ 972739 h 1496716"/>
              <a:gd name="connsiteX3" fmla="*/ 9930840 w 9930840"/>
              <a:gd name="connsiteY3" fmla="*/ 437255 h 1496716"/>
              <a:gd name="connsiteX4" fmla="*/ 9930840 w 9930840"/>
              <a:gd name="connsiteY4" fmla="*/ 1496716 h 1496716"/>
              <a:gd name="connsiteX5" fmla="*/ 0 w 9930840"/>
              <a:gd name="connsiteY5" fmla="*/ 1496716 h 1496716"/>
              <a:gd name="connsiteX0" fmla="*/ 0 w 9930840"/>
              <a:gd name="connsiteY0" fmla="*/ 1377129 h 1377129"/>
              <a:gd name="connsiteX1" fmla="*/ 10454 w 9930840"/>
              <a:gd name="connsiteY1" fmla="*/ 22256 h 1377129"/>
              <a:gd name="connsiteX2" fmla="*/ 4751801 w 9930840"/>
              <a:gd name="connsiteY2" fmla="*/ 853152 h 1377129"/>
              <a:gd name="connsiteX3" fmla="*/ 9930840 w 9930840"/>
              <a:gd name="connsiteY3" fmla="*/ 317668 h 1377129"/>
              <a:gd name="connsiteX4" fmla="*/ 9930840 w 9930840"/>
              <a:gd name="connsiteY4" fmla="*/ 1377129 h 1377129"/>
              <a:gd name="connsiteX5" fmla="*/ 0 w 9930840"/>
              <a:gd name="connsiteY5" fmla="*/ 1377129 h 1377129"/>
              <a:gd name="connsiteX0" fmla="*/ 1005 w 9931845"/>
              <a:gd name="connsiteY0" fmla="*/ 1320327 h 1320327"/>
              <a:gd name="connsiteX1" fmla="*/ 1006 w 9931845"/>
              <a:gd name="connsiteY1" fmla="*/ 23297 h 1320327"/>
              <a:gd name="connsiteX2" fmla="*/ 4752806 w 9931845"/>
              <a:gd name="connsiteY2" fmla="*/ 796350 h 1320327"/>
              <a:gd name="connsiteX3" fmla="*/ 9931845 w 9931845"/>
              <a:gd name="connsiteY3" fmla="*/ 260866 h 1320327"/>
              <a:gd name="connsiteX4" fmla="*/ 9931845 w 9931845"/>
              <a:gd name="connsiteY4" fmla="*/ 1320327 h 1320327"/>
              <a:gd name="connsiteX5" fmla="*/ 1005 w 9931845"/>
              <a:gd name="connsiteY5" fmla="*/ 1320327 h 1320327"/>
              <a:gd name="connsiteX0" fmla="*/ 1005 w 9931845"/>
              <a:gd name="connsiteY0" fmla="*/ 1320537 h 1320537"/>
              <a:gd name="connsiteX1" fmla="*/ 1006 w 9931845"/>
              <a:gd name="connsiteY1" fmla="*/ 23507 h 1320537"/>
              <a:gd name="connsiteX2" fmla="*/ 4752806 w 9931845"/>
              <a:gd name="connsiteY2" fmla="*/ 796560 h 1320537"/>
              <a:gd name="connsiteX3" fmla="*/ 9921392 w 9931845"/>
              <a:gd name="connsiteY3" fmla="*/ 318918 h 1320537"/>
              <a:gd name="connsiteX4" fmla="*/ 9931845 w 9931845"/>
              <a:gd name="connsiteY4" fmla="*/ 1320537 h 1320537"/>
              <a:gd name="connsiteX5" fmla="*/ 1005 w 9931845"/>
              <a:gd name="connsiteY5" fmla="*/ 1320537 h 132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31845" h="1320537">
                <a:moveTo>
                  <a:pt x="1005" y="1320537"/>
                </a:moveTo>
                <a:cubicBezTo>
                  <a:pt x="4490" y="868913"/>
                  <a:pt x="-2479" y="475131"/>
                  <a:pt x="1006" y="23507"/>
                </a:cubicBezTo>
                <a:cubicBezTo>
                  <a:pt x="715373" y="-155740"/>
                  <a:pt x="3099408" y="747325"/>
                  <a:pt x="4752806" y="796560"/>
                </a:cubicBezTo>
                <a:cubicBezTo>
                  <a:pt x="6406204" y="845795"/>
                  <a:pt x="9058219" y="231589"/>
                  <a:pt x="9921392" y="318918"/>
                </a:cubicBezTo>
                <a:lnTo>
                  <a:pt x="9931845" y="1320537"/>
                </a:lnTo>
                <a:lnTo>
                  <a:pt x="1005" y="1320537"/>
                </a:lnTo>
                <a:close/>
              </a:path>
            </a:pathLst>
          </a:custGeom>
          <a:solidFill>
            <a:srgbClr val="97D7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10" name="Freeform 4">
            <a:extLst>
              <a:ext uri="{FF2B5EF4-FFF2-40B4-BE49-F238E27FC236}">
                <a16:creationId xmlns:a16="http://schemas.microsoft.com/office/drawing/2014/main" id="{4BDA077B-E48B-4E7E-AC6B-87E5939B0097}"/>
              </a:ext>
            </a:extLst>
          </p:cNvPr>
          <p:cNvSpPr>
            <a:spLocks/>
          </p:cNvSpPr>
          <p:nvPr/>
        </p:nvSpPr>
        <p:spPr bwMode="auto">
          <a:xfrm>
            <a:off x="-926" y="5661248"/>
            <a:ext cx="9144000" cy="1196752"/>
          </a:xfrm>
          <a:custGeom>
            <a:avLst/>
            <a:gdLst>
              <a:gd name="T0" fmla="*/ 0 w 9930840"/>
              <a:gd name="T1" fmla="*/ 1642185 h 1642185"/>
              <a:gd name="T2" fmla="*/ 0 w 9930840"/>
              <a:gd name="T3" fmla="*/ 177093 h 1642185"/>
              <a:gd name="T4" fmla="*/ 4664118 w 9930840"/>
              <a:gd name="T5" fmla="*/ 1034884 h 1642185"/>
              <a:gd name="T6" fmla="*/ 9930840 w 9930840"/>
              <a:gd name="T7" fmla="*/ 591827 h 1642185"/>
              <a:gd name="T8" fmla="*/ 9930840 w 9930840"/>
              <a:gd name="T9" fmla="*/ 1642185 h 1642185"/>
              <a:gd name="T10" fmla="*/ 0 w 9930840"/>
              <a:gd name="T11" fmla="*/ 1642185 h 1642185"/>
            </a:gdLst>
            <a:ahLst/>
            <a:cxnLst>
              <a:cxn ang="0">
                <a:pos x="T0" y="T1"/>
              </a:cxn>
              <a:cxn ang="0">
                <a:pos x="T2" y="T3"/>
              </a:cxn>
              <a:cxn ang="0">
                <a:pos x="T4" y="T5"/>
              </a:cxn>
              <a:cxn ang="0">
                <a:pos x="T6" y="T7"/>
              </a:cxn>
              <a:cxn ang="0">
                <a:pos x="T8" y="T9"/>
              </a:cxn>
              <a:cxn ang="0">
                <a:pos x="T10" y="T11"/>
              </a:cxn>
            </a:cxnLst>
            <a:rect l="0" t="0" r="r" b="b"/>
            <a:pathLst>
              <a:path w="9930840" h="1642185">
                <a:moveTo>
                  <a:pt x="0" y="1642185"/>
                </a:moveTo>
                <a:cubicBezTo>
                  <a:pt x="0" y="177093"/>
                  <a:pt x="0" y="177093"/>
                  <a:pt x="0" y="177093"/>
                </a:cubicBezTo>
                <a:cubicBezTo>
                  <a:pt x="726492" y="0"/>
                  <a:pt x="3008978" y="965762"/>
                  <a:pt x="4664118" y="1034884"/>
                </a:cubicBezTo>
                <a:cubicBezTo>
                  <a:pt x="6319258" y="1104006"/>
                  <a:pt x="9053053" y="490610"/>
                  <a:pt x="9930840" y="591827"/>
                </a:cubicBezTo>
                <a:cubicBezTo>
                  <a:pt x="9930840" y="1642185"/>
                  <a:pt x="9930840" y="1642185"/>
                  <a:pt x="9930840" y="1642185"/>
                </a:cubicBezTo>
                <a:lnTo>
                  <a:pt x="0" y="1642185"/>
                </a:lnTo>
                <a:close/>
              </a:path>
            </a:pathLst>
          </a:custGeom>
          <a:solidFill>
            <a:srgbClr val="00A499">
              <a:alpha val="80000"/>
            </a:srgbClr>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dirty="0">
              <a:latin typeface="Gill Sans MT" panose="020B0502020104020203" pitchFamily="34" charset="0"/>
            </a:endParaRPr>
          </a:p>
        </p:txBody>
      </p:sp>
      <p:sp>
        <p:nvSpPr>
          <p:cNvPr id="2" name="Rectangle 1">
            <a:extLst>
              <a:ext uri="{FF2B5EF4-FFF2-40B4-BE49-F238E27FC236}">
                <a16:creationId xmlns:a16="http://schemas.microsoft.com/office/drawing/2014/main" id="{466B2077-9E0B-4AEC-A6D9-6E79886BD0FC}"/>
              </a:ext>
            </a:extLst>
          </p:cNvPr>
          <p:cNvSpPr/>
          <p:nvPr/>
        </p:nvSpPr>
        <p:spPr>
          <a:xfrm>
            <a:off x="2411760" y="443410"/>
            <a:ext cx="2918428" cy="369332"/>
          </a:xfrm>
          <a:prstGeom prst="rect">
            <a:avLst/>
          </a:prstGeom>
        </p:spPr>
        <p:txBody>
          <a:bodyPr wrap="none">
            <a:spAutoFit/>
          </a:bodyPr>
          <a:lstStyle/>
          <a:p>
            <a:r>
              <a:rPr lang="en-GB" b="1" dirty="0">
                <a:solidFill>
                  <a:srgbClr val="669900"/>
                </a:solidFill>
                <a:latin typeface="Gill Sans MT" panose="020B0502020104020203" pitchFamily="34" charset="0"/>
              </a:rPr>
              <a:t>What support is available</a:t>
            </a:r>
            <a:endParaRPr lang="en-US" dirty="0"/>
          </a:p>
        </p:txBody>
      </p:sp>
      <p:sp>
        <p:nvSpPr>
          <p:cNvPr id="5" name="Rectangle 4">
            <a:extLst>
              <a:ext uri="{FF2B5EF4-FFF2-40B4-BE49-F238E27FC236}">
                <a16:creationId xmlns:a16="http://schemas.microsoft.com/office/drawing/2014/main" id="{4F4F90D5-A0D0-4EFC-9396-5D4D2F828F42}"/>
              </a:ext>
            </a:extLst>
          </p:cNvPr>
          <p:cNvSpPr/>
          <p:nvPr/>
        </p:nvSpPr>
        <p:spPr>
          <a:xfrm>
            <a:off x="1043608" y="1368168"/>
            <a:ext cx="4572000" cy="2308324"/>
          </a:xfrm>
          <a:prstGeom prst="rect">
            <a:avLst/>
          </a:prstGeom>
        </p:spPr>
        <p:txBody>
          <a:bodyPr>
            <a:spAutoFit/>
          </a:bodyPr>
          <a:lstStyle/>
          <a:p>
            <a:r>
              <a:rPr lang="en-GB" dirty="0">
                <a:latin typeface="Gill Sans MT" panose="020B0502020104020203" pitchFamily="34" charset="0"/>
              </a:rPr>
              <a:t>HDN – 01484 652 606</a:t>
            </a:r>
          </a:p>
          <a:p>
            <a:r>
              <a:rPr lang="en-GB" dirty="0">
                <a:latin typeface="Gill Sans MT" panose="020B0502020104020203" pitchFamily="34" charset="0"/>
              </a:rPr>
              <a:t>HDN Mentoring Manager – 0774 562 7460</a:t>
            </a:r>
          </a:p>
          <a:p>
            <a:r>
              <a:rPr lang="en-GB" dirty="0">
                <a:latin typeface="Gill Sans MT" panose="020B0502020104020203" pitchFamily="34" charset="0"/>
              </a:rPr>
              <a:t>Your local Mentoring Coordinator (See PDL for details)</a:t>
            </a:r>
          </a:p>
          <a:p>
            <a:r>
              <a:rPr lang="en-GB" dirty="0">
                <a:latin typeface="Gill Sans MT" panose="020B0502020104020203" pitchFamily="34" charset="0"/>
              </a:rPr>
              <a:t>Your own internal mentoring contact (please ask HDN if you’re not sure who it is)</a:t>
            </a:r>
          </a:p>
          <a:p>
            <a:r>
              <a:rPr lang="en-GB" dirty="0">
                <a:latin typeface="Gill Sans MT" panose="020B0502020104020203" pitchFamily="34" charset="0"/>
              </a:rPr>
              <a:t>Your own HR/L&amp;D departments</a:t>
            </a:r>
          </a:p>
          <a:p>
            <a:r>
              <a:rPr lang="en-GB" dirty="0">
                <a:latin typeface="Gill Sans MT" panose="020B0502020104020203" pitchFamily="34" charset="0"/>
              </a:rPr>
              <a:t>Your fellow mentors</a:t>
            </a:r>
          </a:p>
        </p:txBody>
      </p:sp>
    </p:spTree>
    <p:custDataLst>
      <p:tags r:id="rId1"/>
    </p:custDataLst>
    <p:extLst>
      <p:ext uri="{BB962C8B-B14F-4D97-AF65-F5344CB8AC3E}">
        <p14:creationId xmlns:p14="http://schemas.microsoft.com/office/powerpoint/2010/main" val="2267868114"/>
      </p:ext>
    </p:extLst>
  </p:cSld>
  <p:clrMapOvr>
    <a:masterClrMapping/>
  </p:clrMapOvr>
  <mc:AlternateContent xmlns:mc="http://schemas.openxmlformats.org/markup-compatibility/2006" xmlns:p14="http://schemas.microsoft.com/office/powerpoint/2010/main">
    <mc:Choice Requires="p14">
      <p:transition spd="slow" p14:dur="3400" advTm="5000">
        <p14:reveal/>
      </p:transition>
    </mc:Choice>
    <mc:Fallback xmlns="">
      <p:transition spd="slow" advTm="5000">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2">
            <a:extLst>
              <a:ext uri="{FF2B5EF4-FFF2-40B4-BE49-F238E27FC236}">
                <a16:creationId xmlns:a16="http://schemas.microsoft.com/office/drawing/2014/main" id="{0ED7D287-2703-4850-9886-96DB60D80028}"/>
              </a:ext>
            </a:extLst>
          </p:cNvPr>
          <p:cNvSpPr>
            <a:spLocks/>
          </p:cNvSpPr>
          <p:nvPr/>
        </p:nvSpPr>
        <p:spPr bwMode="auto">
          <a:xfrm>
            <a:off x="-2" y="4653136"/>
            <a:ext cx="9144000" cy="1576788"/>
          </a:xfrm>
          <a:custGeom>
            <a:avLst/>
            <a:gdLst>
              <a:gd name="T0" fmla="*/ 0 w 9930840"/>
              <a:gd name="T1" fmla="*/ 1091954 h 1091954"/>
              <a:gd name="T2" fmla="*/ 0 w 9930840"/>
              <a:gd name="T3" fmla="*/ 114711 h 1091954"/>
              <a:gd name="T4" fmla="*/ 4538858 w 9930840"/>
              <a:gd name="T5" fmla="*/ 795615 h 1091954"/>
              <a:gd name="T6" fmla="*/ 9930840 w 9930840"/>
              <a:gd name="T7" fmla="*/ 391346 h 1091954"/>
              <a:gd name="T8" fmla="*/ 9930840 w 9930840"/>
              <a:gd name="T9" fmla="*/ 1091954 h 1091954"/>
              <a:gd name="T10" fmla="*/ 0 w 9930840"/>
              <a:gd name="T11" fmla="*/ 1091954 h 1091954"/>
            </a:gdLst>
            <a:ahLst/>
            <a:cxnLst>
              <a:cxn ang="0">
                <a:pos x="T0" y="T1"/>
              </a:cxn>
              <a:cxn ang="0">
                <a:pos x="T2" y="T3"/>
              </a:cxn>
              <a:cxn ang="0">
                <a:pos x="T4" y="T5"/>
              </a:cxn>
              <a:cxn ang="0">
                <a:pos x="T6" y="T7"/>
              </a:cxn>
              <a:cxn ang="0">
                <a:pos x="T8" y="T9"/>
              </a:cxn>
              <a:cxn ang="0">
                <a:pos x="T10" y="T11"/>
              </a:cxn>
            </a:cxnLst>
            <a:rect l="0" t="0" r="r" b="b"/>
            <a:pathLst>
              <a:path w="9930840" h="1091954">
                <a:moveTo>
                  <a:pt x="0" y="1091954"/>
                </a:moveTo>
                <a:cubicBezTo>
                  <a:pt x="0" y="114711"/>
                  <a:pt x="0" y="114711"/>
                  <a:pt x="0" y="114711"/>
                </a:cubicBezTo>
                <a:cubicBezTo>
                  <a:pt x="843790" y="0"/>
                  <a:pt x="2883718" y="749509"/>
                  <a:pt x="4538858" y="795615"/>
                </a:cubicBezTo>
                <a:cubicBezTo>
                  <a:pt x="6193998" y="841721"/>
                  <a:pt x="9032176" y="341956"/>
                  <a:pt x="9930840" y="391346"/>
                </a:cubicBezTo>
                <a:cubicBezTo>
                  <a:pt x="9930840" y="1091954"/>
                  <a:pt x="9930840" y="1091954"/>
                  <a:pt x="9930840" y="1091954"/>
                </a:cubicBezTo>
                <a:lnTo>
                  <a:pt x="0" y="1091954"/>
                </a:lnTo>
                <a:close/>
              </a:path>
            </a:pathLst>
          </a:custGeom>
          <a:solidFill>
            <a:srgbClr val="CCDC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8" name="Freeform 3">
            <a:extLst>
              <a:ext uri="{FF2B5EF4-FFF2-40B4-BE49-F238E27FC236}">
                <a16:creationId xmlns:a16="http://schemas.microsoft.com/office/drawing/2014/main" id="{C500FB8D-4B62-4DBD-97B8-8620ADE53B0F}"/>
              </a:ext>
            </a:extLst>
          </p:cNvPr>
          <p:cNvSpPr>
            <a:spLocks/>
          </p:cNvSpPr>
          <p:nvPr/>
        </p:nvSpPr>
        <p:spPr bwMode="auto">
          <a:xfrm>
            <a:off x="-926" y="5157192"/>
            <a:ext cx="9144925" cy="1700808"/>
          </a:xfrm>
          <a:custGeom>
            <a:avLst/>
            <a:gdLst>
              <a:gd name="T0" fmla="*/ 0 w 9930840"/>
              <a:gd name="T1" fmla="*/ 1657036 h 1657036"/>
              <a:gd name="T2" fmla="*/ 0 w 9930840"/>
              <a:gd name="T3" fmla="*/ 179247 h 1657036"/>
              <a:gd name="T4" fmla="*/ 4751801 w 9930840"/>
              <a:gd name="T5" fmla="*/ 1133059 h 1657036"/>
              <a:gd name="T6" fmla="*/ 9930840 w 9930840"/>
              <a:gd name="T7" fmla="*/ 597575 h 1657036"/>
              <a:gd name="T8" fmla="*/ 9930840 w 9930840"/>
              <a:gd name="T9" fmla="*/ 1657036 h 1657036"/>
              <a:gd name="T10" fmla="*/ 0 w 9930840"/>
              <a:gd name="T11" fmla="*/ 1657036 h 1657036"/>
              <a:gd name="connsiteX0" fmla="*/ 0 w 9930840"/>
              <a:gd name="connsiteY0" fmla="*/ 1496716 h 1496716"/>
              <a:gd name="connsiteX1" fmla="*/ 0 w 9930840"/>
              <a:gd name="connsiteY1" fmla="*/ 18927 h 1496716"/>
              <a:gd name="connsiteX2" fmla="*/ 4751801 w 9930840"/>
              <a:gd name="connsiteY2" fmla="*/ 972739 h 1496716"/>
              <a:gd name="connsiteX3" fmla="*/ 9930840 w 9930840"/>
              <a:gd name="connsiteY3" fmla="*/ 437255 h 1496716"/>
              <a:gd name="connsiteX4" fmla="*/ 9930840 w 9930840"/>
              <a:gd name="connsiteY4" fmla="*/ 1496716 h 1496716"/>
              <a:gd name="connsiteX5" fmla="*/ 0 w 9930840"/>
              <a:gd name="connsiteY5" fmla="*/ 1496716 h 1496716"/>
              <a:gd name="connsiteX0" fmla="*/ 0 w 9930840"/>
              <a:gd name="connsiteY0" fmla="*/ 1377129 h 1377129"/>
              <a:gd name="connsiteX1" fmla="*/ 10454 w 9930840"/>
              <a:gd name="connsiteY1" fmla="*/ 22256 h 1377129"/>
              <a:gd name="connsiteX2" fmla="*/ 4751801 w 9930840"/>
              <a:gd name="connsiteY2" fmla="*/ 853152 h 1377129"/>
              <a:gd name="connsiteX3" fmla="*/ 9930840 w 9930840"/>
              <a:gd name="connsiteY3" fmla="*/ 317668 h 1377129"/>
              <a:gd name="connsiteX4" fmla="*/ 9930840 w 9930840"/>
              <a:gd name="connsiteY4" fmla="*/ 1377129 h 1377129"/>
              <a:gd name="connsiteX5" fmla="*/ 0 w 9930840"/>
              <a:gd name="connsiteY5" fmla="*/ 1377129 h 1377129"/>
              <a:gd name="connsiteX0" fmla="*/ 1005 w 9931845"/>
              <a:gd name="connsiteY0" fmla="*/ 1320327 h 1320327"/>
              <a:gd name="connsiteX1" fmla="*/ 1006 w 9931845"/>
              <a:gd name="connsiteY1" fmla="*/ 23297 h 1320327"/>
              <a:gd name="connsiteX2" fmla="*/ 4752806 w 9931845"/>
              <a:gd name="connsiteY2" fmla="*/ 796350 h 1320327"/>
              <a:gd name="connsiteX3" fmla="*/ 9931845 w 9931845"/>
              <a:gd name="connsiteY3" fmla="*/ 260866 h 1320327"/>
              <a:gd name="connsiteX4" fmla="*/ 9931845 w 9931845"/>
              <a:gd name="connsiteY4" fmla="*/ 1320327 h 1320327"/>
              <a:gd name="connsiteX5" fmla="*/ 1005 w 9931845"/>
              <a:gd name="connsiteY5" fmla="*/ 1320327 h 1320327"/>
              <a:gd name="connsiteX0" fmla="*/ 1005 w 9931845"/>
              <a:gd name="connsiteY0" fmla="*/ 1320537 h 1320537"/>
              <a:gd name="connsiteX1" fmla="*/ 1006 w 9931845"/>
              <a:gd name="connsiteY1" fmla="*/ 23507 h 1320537"/>
              <a:gd name="connsiteX2" fmla="*/ 4752806 w 9931845"/>
              <a:gd name="connsiteY2" fmla="*/ 796560 h 1320537"/>
              <a:gd name="connsiteX3" fmla="*/ 9921392 w 9931845"/>
              <a:gd name="connsiteY3" fmla="*/ 318918 h 1320537"/>
              <a:gd name="connsiteX4" fmla="*/ 9931845 w 9931845"/>
              <a:gd name="connsiteY4" fmla="*/ 1320537 h 1320537"/>
              <a:gd name="connsiteX5" fmla="*/ 1005 w 9931845"/>
              <a:gd name="connsiteY5" fmla="*/ 1320537 h 132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31845" h="1320537">
                <a:moveTo>
                  <a:pt x="1005" y="1320537"/>
                </a:moveTo>
                <a:cubicBezTo>
                  <a:pt x="4490" y="868913"/>
                  <a:pt x="-2479" y="475131"/>
                  <a:pt x="1006" y="23507"/>
                </a:cubicBezTo>
                <a:cubicBezTo>
                  <a:pt x="715373" y="-155740"/>
                  <a:pt x="3099408" y="747325"/>
                  <a:pt x="4752806" y="796560"/>
                </a:cubicBezTo>
                <a:cubicBezTo>
                  <a:pt x="6406204" y="845795"/>
                  <a:pt x="9058219" y="231589"/>
                  <a:pt x="9921392" y="318918"/>
                </a:cubicBezTo>
                <a:lnTo>
                  <a:pt x="9931845" y="1320537"/>
                </a:lnTo>
                <a:lnTo>
                  <a:pt x="1005" y="1320537"/>
                </a:lnTo>
                <a:close/>
              </a:path>
            </a:pathLst>
          </a:custGeom>
          <a:solidFill>
            <a:srgbClr val="97D7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10" name="Freeform 4">
            <a:extLst>
              <a:ext uri="{FF2B5EF4-FFF2-40B4-BE49-F238E27FC236}">
                <a16:creationId xmlns:a16="http://schemas.microsoft.com/office/drawing/2014/main" id="{4BDA077B-E48B-4E7E-AC6B-87E5939B0097}"/>
              </a:ext>
            </a:extLst>
          </p:cNvPr>
          <p:cNvSpPr>
            <a:spLocks/>
          </p:cNvSpPr>
          <p:nvPr/>
        </p:nvSpPr>
        <p:spPr bwMode="auto">
          <a:xfrm>
            <a:off x="-926" y="5661248"/>
            <a:ext cx="9144000" cy="1196752"/>
          </a:xfrm>
          <a:custGeom>
            <a:avLst/>
            <a:gdLst>
              <a:gd name="T0" fmla="*/ 0 w 9930840"/>
              <a:gd name="T1" fmla="*/ 1642185 h 1642185"/>
              <a:gd name="T2" fmla="*/ 0 w 9930840"/>
              <a:gd name="T3" fmla="*/ 177093 h 1642185"/>
              <a:gd name="T4" fmla="*/ 4664118 w 9930840"/>
              <a:gd name="T5" fmla="*/ 1034884 h 1642185"/>
              <a:gd name="T6" fmla="*/ 9930840 w 9930840"/>
              <a:gd name="T7" fmla="*/ 591827 h 1642185"/>
              <a:gd name="T8" fmla="*/ 9930840 w 9930840"/>
              <a:gd name="T9" fmla="*/ 1642185 h 1642185"/>
              <a:gd name="T10" fmla="*/ 0 w 9930840"/>
              <a:gd name="T11" fmla="*/ 1642185 h 1642185"/>
            </a:gdLst>
            <a:ahLst/>
            <a:cxnLst>
              <a:cxn ang="0">
                <a:pos x="T0" y="T1"/>
              </a:cxn>
              <a:cxn ang="0">
                <a:pos x="T2" y="T3"/>
              </a:cxn>
              <a:cxn ang="0">
                <a:pos x="T4" y="T5"/>
              </a:cxn>
              <a:cxn ang="0">
                <a:pos x="T6" y="T7"/>
              </a:cxn>
              <a:cxn ang="0">
                <a:pos x="T8" y="T9"/>
              </a:cxn>
              <a:cxn ang="0">
                <a:pos x="T10" y="T11"/>
              </a:cxn>
            </a:cxnLst>
            <a:rect l="0" t="0" r="r" b="b"/>
            <a:pathLst>
              <a:path w="9930840" h="1642185">
                <a:moveTo>
                  <a:pt x="0" y="1642185"/>
                </a:moveTo>
                <a:cubicBezTo>
                  <a:pt x="0" y="177093"/>
                  <a:pt x="0" y="177093"/>
                  <a:pt x="0" y="177093"/>
                </a:cubicBezTo>
                <a:cubicBezTo>
                  <a:pt x="726492" y="0"/>
                  <a:pt x="3008978" y="965762"/>
                  <a:pt x="4664118" y="1034884"/>
                </a:cubicBezTo>
                <a:cubicBezTo>
                  <a:pt x="6319258" y="1104006"/>
                  <a:pt x="9053053" y="490610"/>
                  <a:pt x="9930840" y="591827"/>
                </a:cubicBezTo>
                <a:cubicBezTo>
                  <a:pt x="9930840" y="1642185"/>
                  <a:pt x="9930840" y="1642185"/>
                  <a:pt x="9930840" y="1642185"/>
                </a:cubicBezTo>
                <a:lnTo>
                  <a:pt x="0" y="1642185"/>
                </a:lnTo>
                <a:close/>
              </a:path>
            </a:pathLst>
          </a:custGeom>
          <a:solidFill>
            <a:srgbClr val="00A499">
              <a:alpha val="80000"/>
            </a:srgbClr>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dirty="0">
              <a:latin typeface="Gill Sans MT" panose="020B0502020104020203" pitchFamily="34" charset="0"/>
            </a:endParaRPr>
          </a:p>
        </p:txBody>
      </p:sp>
      <p:sp>
        <p:nvSpPr>
          <p:cNvPr id="2" name="Rectangle 1">
            <a:extLst>
              <a:ext uri="{FF2B5EF4-FFF2-40B4-BE49-F238E27FC236}">
                <a16:creationId xmlns:a16="http://schemas.microsoft.com/office/drawing/2014/main" id="{20A10260-8371-418E-A34D-F2BE7ADBCC3A}"/>
              </a:ext>
            </a:extLst>
          </p:cNvPr>
          <p:cNvSpPr/>
          <p:nvPr/>
        </p:nvSpPr>
        <p:spPr>
          <a:xfrm>
            <a:off x="430614" y="1008015"/>
            <a:ext cx="8280920" cy="4401205"/>
          </a:xfrm>
          <a:prstGeom prst="rect">
            <a:avLst/>
          </a:prstGeom>
        </p:spPr>
        <p:txBody>
          <a:bodyPr wrap="square">
            <a:spAutoFit/>
          </a:bodyPr>
          <a:lstStyle/>
          <a:p>
            <a:r>
              <a:rPr lang="en-US" dirty="0">
                <a:latin typeface="Gill Sans MT" panose="020B0502020104020203" pitchFamily="34" charset="0"/>
              </a:rPr>
              <a:t>You will also find the following documents on our website or contact us and we can email them for further information:</a:t>
            </a:r>
            <a:br>
              <a:rPr lang="en-US" dirty="0">
                <a:latin typeface="Gill Sans MT" panose="020B0502020104020203" pitchFamily="34" charset="0"/>
              </a:rPr>
            </a:br>
            <a:br>
              <a:rPr lang="en-US" dirty="0">
                <a:latin typeface="Gill Sans MT" panose="020B0502020104020203" pitchFamily="34" charset="0"/>
              </a:rPr>
            </a:br>
            <a:r>
              <a:rPr lang="en-US" dirty="0">
                <a:latin typeface="Gill Sans MT" panose="020B0502020104020203" pitchFamily="34" charset="0"/>
              </a:rPr>
              <a:t>PDL</a:t>
            </a:r>
            <a:br>
              <a:rPr lang="en-US" dirty="0">
                <a:latin typeface="Gill Sans MT" panose="020B0502020104020203" pitchFamily="34" charset="0"/>
              </a:rPr>
            </a:br>
            <a:r>
              <a:rPr lang="en-US" dirty="0">
                <a:latin typeface="Gill Sans MT" panose="020B0502020104020203" pitchFamily="34" charset="0"/>
              </a:rPr>
              <a:t>Mentoring </a:t>
            </a:r>
            <a:r>
              <a:rPr lang="en-US" dirty="0" err="1">
                <a:latin typeface="Gill Sans MT" panose="020B0502020104020203" pitchFamily="34" charset="0"/>
              </a:rPr>
              <a:t>programme</a:t>
            </a:r>
            <a:r>
              <a:rPr lang="en-US" dirty="0">
                <a:latin typeface="Gill Sans MT" panose="020B0502020104020203" pitchFamily="34" charset="0"/>
              </a:rPr>
              <a:t> guidance document</a:t>
            </a:r>
            <a:br>
              <a:rPr lang="en-US" dirty="0">
                <a:latin typeface="Gill Sans MT" panose="020B0502020104020203" pitchFamily="34" charset="0"/>
              </a:rPr>
            </a:br>
            <a:r>
              <a:rPr lang="en-US" dirty="0">
                <a:latin typeface="Gill Sans MT" panose="020B0502020104020203" pitchFamily="34" charset="0"/>
              </a:rPr>
              <a:t>Mentoring agreement</a:t>
            </a:r>
            <a:br>
              <a:rPr lang="en-US" dirty="0">
                <a:latin typeface="Gill Sans MT" panose="020B0502020104020203" pitchFamily="34" charset="0"/>
              </a:rPr>
            </a:br>
            <a:r>
              <a:rPr lang="en-US" dirty="0">
                <a:latin typeface="Gill Sans MT" panose="020B0502020104020203" pitchFamily="34" charset="0"/>
              </a:rPr>
              <a:t>Mentoring resources from the group sessions</a:t>
            </a:r>
            <a:br>
              <a:rPr lang="en-US" dirty="0">
                <a:latin typeface="Gill Sans MT" panose="020B0502020104020203" pitchFamily="34" charset="0"/>
              </a:rPr>
            </a:br>
            <a:r>
              <a:rPr lang="en-US" dirty="0">
                <a:latin typeface="Gill Sans MT" panose="020B0502020104020203" pitchFamily="34" charset="0"/>
              </a:rPr>
              <a:t>Mentoring resources for mentors</a:t>
            </a:r>
          </a:p>
          <a:p>
            <a:endParaRPr lang="en-US" dirty="0">
              <a:latin typeface="Gill Sans MT" panose="020B0502020104020203" pitchFamily="34" charset="0"/>
            </a:endParaRPr>
          </a:p>
          <a:p>
            <a:endParaRPr lang="en-US" dirty="0">
              <a:latin typeface="Gill Sans MT" panose="020B0502020104020203" pitchFamily="34" charset="0"/>
            </a:endParaRPr>
          </a:p>
          <a:p>
            <a:r>
              <a:rPr lang="en-US" sz="2800" dirty="0">
                <a:latin typeface="Gill Sans MT" panose="020B0502020104020203" pitchFamily="34" charset="0"/>
              </a:rPr>
              <a:t>Thank you.  Any Questions?</a:t>
            </a:r>
          </a:p>
          <a:p>
            <a:endParaRPr lang="en-US" dirty="0">
              <a:latin typeface="Gill Sans MT" panose="020B0502020104020203" pitchFamily="34" charset="0"/>
            </a:endParaRPr>
          </a:p>
          <a:p>
            <a:br>
              <a:rPr lang="en-US" dirty="0">
                <a:latin typeface="Gill Sans MT" panose="020B0502020104020203" pitchFamily="34" charset="0"/>
              </a:rPr>
            </a:br>
            <a:br>
              <a:rPr lang="en-US" dirty="0">
                <a:solidFill>
                  <a:schemeClr val="tx2"/>
                </a:solidFill>
                <a:latin typeface="Gill Sans MT" panose="020B0502020104020203" pitchFamily="34" charset="0"/>
              </a:rPr>
            </a:br>
            <a:r>
              <a:rPr lang="en-US" dirty="0">
                <a:solidFill>
                  <a:schemeClr val="tx2"/>
                </a:solidFill>
                <a:latin typeface="Gill Sans MT" panose="020B0502020104020203" pitchFamily="34" charset="0"/>
              </a:rPr>
              <a:t>Housing Diversity Network (HDN)</a:t>
            </a:r>
            <a:endParaRPr lang="en-US" dirty="0"/>
          </a:p>
        </p:txBody>
      </p:sp>
    </p:spTree>
    <p:custDataLst>
      <p:tags r:id="rId1"/>
    </p:custDataLst>
    <p:extLst>
      <p:ext uri="{BB962C8B-B14F-4D97-AF65-F5344CB8AC3E}">
        <p14:creationId xmlns:p14="http://schemas.microsoft.com/office/powerpoint/2010/main" val="1026433159"/>
      </p:ext>
    </p:extLst>
  </p:cSld>
  <p:clrMapOvr>
    <a:masterClrMapping/>
  </p:clrMapOvr>
  <mc:AlternateContent xmlns:mc="http://schemas.openxmlformats.org/markup-compatibility/2006" xmlns:p14="http://schemas.microsoft.com/office/powerpoint/2010/main">
    <mc:Choice Requires="p14">
      <p:transition spd="slow" p14:dur="3400" advTm="5000">
        <p14:reveal/>
      </p:transition>
    </mc:Choice>
    <mc:Fallback xmlns="">
      <p:transition spd="slow" advTm="5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2">
            <a:extLst>
              <a:ext uri="{FF2B5EF4-FFF2-40B4-BE49-F238E27FC236}">
                <a16:creationId xmlns:a16="http://schemas.microsoft.com/office/drawing/2014/main" id="{0ED7D287-2703-4850-9886-96DB60D80028}"/>
              </a:ext>
            </a:extLst>
          </p:cNvPr>
          <p:cNvSpPr>
            <a:spLocks/>
          </p:cNvSpPr>
          <p:nvPr/>
        </p:nvSpPr>
        <p:spPr bwMode="auto">
          <a:xfrm>
            <a:off x="-2" y="4653136"/>
            <a:ext cx="9144000" cy="1576788"/>
          </a:xfrm>
          <a:custGeom>
            <a:avLst/>
            <a:gdLst>
              <a:gd name="T0" fmla="*/ 0 w 9930840"/>
              <a:gd name="T1" fmla="*/ 1091954 h 1091954"/>
              <a:gd name="T2" fmla="*/ 0 w 9930840"/>
              <a:gd name="T3" fmla="*/ 114711 h 1091954"/>
              <a:gd name="T4" fmla="*/ 4538858 w 9930840"/>
              <a:gd name="T5" fmla="*/ 795615 h 1091954"/>
              <a:gd name="T6" fmla="*/ 9930840 w 9930840"/>
              <a:gd name="T7" fmla="*/ 391346 h 1091954"/>
              <a:gd name="T8" fmla="*/ 9930840 w 9930840"/>
              <a:gd name="T9" fmla="*/ 1091954 h 1091954"/>
              <a:gd name="T10" fmla="*/ 0 w 9930840"/>
              <a:gd name="T11" fmla="*/ 1091954 h 1091954"/>
            </a:gdLst>
            <a:ahLst/>
            <a:cxnLst>
              <a:cxn ang="0">
                <a:pos x="T0" y="T1"/>
              </a:cxn>
              <a:cxn ang="0">
                <a:pos x="T2" y="T3"/>
              </a:cxn>
              <a:cxn ang="0">
                <a:pos x="T4" y="T5"/>
              </a:cxn>
              <a:cxn ang="0">
                <a:pos x="T6" y="T7"/>
              </a:cxn>
              <a:cxn ang="0">
                <a:pos x="T8" y="T9"/>
              </a:cxn>
              <a:cxn ang="0">
                <a:pos x="T10" y="T11"/>
              </a:cxn>
            </a:cxnLst>
            <a:rect l="0" t="0" r="r" b="b"/>
            <a:pathLst>
              <a:path w="9930840" h="1091954">
                <a:moveTo>
                  <a:pt x="0" y="1091954"/>
                </a:moveTo>
                <a:cubicBezTo>
                  <a:pt x="0" y="114711"/>
                  <a:pt x="0" y="114711"/>
                  <a:pt x="0" y="114711"/>
                </a:cubicBezTo>
                <a:cubicBezTo>
                  <a:pt x="843790" y="0"/>
                  <a:pt x="2883718" y="749509"/>
                  <a:pt x="4538858" y="795615"/>
                </a:cubicBezTo>
                <a:cubicBezTo>
                  <a:pt x="6193998" y="841721"/>
                  <a:pt x="9032176" y="341956"/>
                  <a:pt x="9930840" y="391346"/>
                </a:cubicBezTo>
                <a:cubicBezTo>
                  <a:pt x="9930840" y="1091954"/>
                  <a:pt x="9930840" y="1091954"/>
                  <a:pt x="9930840" y="1091954"/>
                </a:cubicBezTo>
                <a:lnTo>
                  <a:pt x="0" y="1091954"/>
                </a:lnTo>
                <a:close/>
              </a:path>
            </a:pathLst>
          </a:custGeom>
          <a:solidFill>
            <a:srgbClr val="CCDC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8" name="Freeform 3">
            <a:extLst>
              <a:ext uri="{FF2B5EF4-FFF2-40B4-BE49-F238E27FC236}">
                <a16:creationId xmlns:a16="http://schemas.microsoft.com/office/drawing/2014/main" id="{C500FB8D-4B62-4DBD-97B8-8620ADE53B0F}"/>
              </a:ext>
            </a:extLst>
          </p:cNvPr>
          <p:cNvSpPr>
            <a:spLocks/>
          </p:cNvSpPr>
          <p:nvPr/>
        </p:nvSpPr>
        <p:spPr bwMode="auto">
          <a:xfrm>
            <a:off x="-926" y="5157192"/>
            <a:ext cx="9144925" cy="1700808"/>
          </a:xfrm>
          <a:custGeom>
            <a:avLst/>
            <a:gdLst>
              <a:gd name="T0" fmla="*/ 0 w 9930840"/>
              <a:gd name="T1" fmla="*/ 1657036 h 1657036"/>
              <a:gd name="T2" fmla="*/ 0 w 9930840"/>
              <a:gd name="T3" fmla="*/ 179247 h 1657036"/>
              <a:gd name="T4" fmla="*/ 4751801 w 9930840"/>
              <a:gd name="T5" fmla="*/ 1133059 h 1657036"/>
              <a:gd name="T6" fmla="*/ 9930840 w 9930840"/>
              <a:gd name="T7" fmla="*/ 597575 h 1657036"/>
              <a:gd name="T8" fmla="*/ 9930840 w 9930840"/>
              <a:gd name="T9" fmla="*/ 1657036 h 1657036"/>
              <a:gd name="T10" fmla="*/ 0 w 9930840"/>
              <a:gd name="T11" fmla="*/ 1657036 h 1657036"/>
              <a:gd name="connsiteX0" fmla="*/ 0 w 9930840"/>
              <a:gd name="connsiteY0" fmla="*/ 1496716 h 1496716"/>
              <a:gd name="connsiteX1" fmla="*/ 0 w 9930840"/>
              <a:gd name="connsiteY1" fmla="*/ 18927 h 1496716"/>
              <a:gd name="connsiteX2" fmla="*/ 4751801 w 9930840"/>
              <a:gd name="connsiteY2" fmla="*/ 972739 h 1496716"/>
              <a:gd name="connsiteX3" fmla="*/ 9930840 w 9930840"/>
              <a:gd name="connsiteY3" fmla="*/ 437255 h 1496716"/>
              <a:gd name="connsiteX4" fmla="*/ 9930840 w 9930840"/>
              <a:gd name="connsiteY4" fmla="*/ 1496716 h 1496716"/>
              <a:gd name="connsiteX5" fmla="*/ 0 w 9930840"/>
              <a:gd name="connsiteY5" fmla="*/ 1496716 h 1496716"/>
              <a:gd name="connsiteX0" fmla="*/ 0 w 9930840"/>
              <a:gd name="connsiteY0" fmla="*/ 1377129 h 1377129"/>
              <a:gd name="connsiteX1" fmla="*/ 10454 w 9930840"/>
              <a:gd name="connsiteY1" fmla="*/ 22256 h 1377129"/>
              <a:gd name="connsiteX2" fmla="*/ 4751801 w 9930840"/>
              <a:gd name="connsiteY2" fmla="*/ 853152 h 1377129"/>
              <a:gd name="connsiteX3" fmla="*/ 9930840 w 9930840"/>
              <a:gd name="connsiteY3" fmla="*/ 317668 h 1377129"/>
              <a:gd name="connsiteX4" fmla="*/ 9930840 w 9930840"/>
              <a:gd name="connsiteY4" fmla="*/ 1377129 h 1377129"/>
              <a:gd name="connsiteX5" fmla="*/ 0 w 9930840"/>
              <a:gd name="connsiteY5" fmla="*/ 1377129 h 1377129"/>
              <a:gd name="connsiteX0" fmla="*/ 1005 w 9931845"/>
              <a:gd name="connsiteY0" fmla="*/ 1320327 h 1320327"/>
              <a:gd name="connsiteX1" fmla="*/ 1006 w 9931845"/>
              <a:gd name="connsiteY1" fmla="*/ 23297 h 1320327"/>
              <a:gd name="connsiteX2" fmla="*/ 4752806 w 9931845"/>
              <a:gd name="connsiteY2" fmla="*/ 796350 h 1320327"/>
              <a:gd name="connsiteX3" fmla="*/ 9931845 w 9931845"/>
              <a:gd name="connsiteY3" fmla="*/ 260866 h 1320327"/>
              <a:gd name="connsiteX4" fmla="*/ 9931845 w 9931845"/>
              <a:gd name="connsiteY4" fmla="*/ 1320327 h 1320327"/>
              <a:gd name="connsiteX5" fmla="*/ 1005 w 9931845"/>
              <a:gd name="connsiteY5" fmla="*/ 1320327 h 1320327"/>
              <a:gd name="connsiteX0" fmla="*/ 1005 w 9931845"/>
              <a:gd name="connsiteY0" fmla="*/ 1320537 h 1320537"/>
              <a:gd name="connsiteX1" fmla="*/ 1006 w 9931845"/>
              <a:gd name="connsiteY1" fmla="*/ 23507 h 1320537"/>
              <a:gd name="connsiteX2" fmla="*/ 4752806 w 9931845"/>
              <a:gd name="connsiteY2" fmla="*/ 796560 h 1320537"/>
              <a:gd name="connsiteX3" fmla="*/ 9921392 w 9931845"/>
              <a:gd name="connsiteY3" fmla="*/ 318918 h 1320537"/>
              <a:gd name="connsiteX4" fmla="*/ 9931845 w 9931845"/>
              <a:gd name="connsiteY4" fmla="*/ 1320537 h 1320537"/>
              <a:gd name="connsiteX5" fmla="*/ 1005 w 9931845"/>
              <a:gd name="connsiteY5" fmla="*/ 1320537 h 132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31845" h="1320537">
                <a:moveTo>
                  <a:pt x="1005" y="1320537"/>
                </a:moveTo>
                <a:cubicBezTo>
                  <a:pt x="4490" y="868913"/>
                  <a:pt x="-2479" y="475131"/>
                  <a:pt x="1006" y="23507"/>
                </a:cubicBezTo>
                <a:cubicBezTo>
                  <a:pt x="715373" y="-155740"/>
                  <a:pt x="3099408" y="747325"/>
                  <a:pt x="4752806" y="796560"/>
                </a:cubicBezTo>
                <a:cubicBezTo>
                  <a:pt x="6406204" y="845795"/>
                  <a:pt x="9058219" y="231589"/>
                  <a:pt x="9921392" y="318918"/>
                </a:cubicBezTo>
                <a:lnTo>
                  <a:pt x="9931845" y="1320537"/>
                </a:lnTo>
                <a:lnTo>
                  <a:pt x="1005" y="1320537"/>
                </a:lnTo>
                <a:close/>
              </a:path>
            </a:pathLst>
          </a:custGeom>
          <a:solidFill>
            <a:srgbClr val="97D7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10" name="Freeform 4">
            <a:extLst>
              <a:ext uri="{FF2B5EF4-FFF2-40B4-BE49-F238E27FC236}">
                <a16:creationId xmlns:a16="http://schemas.microsoft.com/office/drawing/2014/main" id="{4BDA077B-E48B-4E7E-AC6B-87E5939B0097}"/>
              </a:ext>
            </a:extLst>
          </p:cNvPr>
          <p:cNvSpPr>
            <a:spLocks/>
          </p:cNvSpPr>
          <p:nvPr/>
        </p:nvSpPr>
        <p:spPr bwMode="auto">
          <a:xfrm>
            <a:off x="-926" y="5661248"/>
            <a:ext cx="9144000" cy="1196752"/>
          </a:xfrm>
          <a:custGeom>
            <a:avLst/>
            <a:gdLst>
              <a:gd name="T0" fmla="*/ 0 w 9930840"/>
              <a:gd name="T1" fmla="*/ 1642185 h 1642185"/>
              <a:gd name="T2" fmla="*/ 0 w 9930840"/>
              <a:gd name="T3" fmla="*/ 177093 h 1642185"/>
              <a:gd name="T4" fmla="*/ 4664118 w 9930840"/>
              <a:gd name="T5" fmla="*/ 1034884 h 1642185"/>
              <a:gd name="T6" fmla="*/ 9930840 w 9930840"/>
              <a:gd name="T7" fmla="*/ 591827 h 1642185"/>
              <a:gd name="T8" fmla="*/ 9930840 w 9930840"/>
              <a:gd name="T9" fmla="*/ 1642185 h 1642185"/>
              <a:gd name="T10" fmla="*/ 0 w 9930840"/>
              <a:gd name="T11" fmla="*/ 1642185 h 1642185"/>
            </a:gdLst>
            <a:ahLst/>
            <a:cxnLst>
              <a:cxn ang="0">
                <a:pos x="T0" y="T1"/>
              </a:cxn>
              <a:cxn ang="0">
                <a:pos x="T2" y="T3"/>
              </a:cxn>
              <a:cxn ang="0">
                <a:pos x="T4" y="T5"/>
              </a:cxn>
              <a:cxn ang="0">
                <a:pos x="T6" y="T7"/>
              </a:cxn>
              <a:cxn ang="0">
                <a:pos x="T8" y="T9"/>
              </a:cxn>
              <a:cxn ang="0">
                <a:pos x="T10" y="T11"/>
              </a:cxn>
            </a:cxnLst>
            <a:rect l="0" t="0" r="r" b="b"/>
            <a:pathLst>
              <a:path w="9930840" h="1642185">
                <a:moveTo>
                  <a:pt x="0" y="1642185"/>
                </a:moveTo>
                <a:cubicBezTo>
                  <a:pt x="0" y="177093"/>
                  <a:pt x="0" y="177093"/>
                  <a:pt x="0" y="177093"/>
                </a:cubicBezTo>
                <a:cubicBezTo>
                  <a:pt x="726492" y="0"/>
                  <a:pt x="3008978" y="965762"/>
                  <a:pt x="4664118" y="1034884"/>
                </a:cubicBezTo>
                <a:cubicBezTo>
                  <a:pt x="6319258" y="1104006"/>
                  <a:pt x="9053053" y="490610"/>
                  <a:pt x="9930840" y="591827"/>
                </a:cubicBezTo>
                <a:cubicBezTo>
                  <a:pt x="9930840" y="1642185"/>
                  <a:pt x="9930840" y="1642185"/>
                  <a:pt x="9930840" y="1642185"/>
                </a:cubicBezTo>
                <a:lnTo>
                  <a:pt x="0" y="1642185"/>
                </a:lnTo>
                <a:close/>
              </a:path>
            </a:pathLst>
          </a:custGeom>
          <a:solidFill>
            <a:srgbClr val="00A499">
              <a:alpha val="80000"/>
            </a:srgbClr>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dirty="0">
              <a:latin typeface="Gill Sans MT" panose="020B0502020104020203" pitchFamily="34" charset="0"/>
            </a:endParaRPr>
          </a:p>
        </p:txBody>
      </p:sp>
      <p:grpSp>
        <p:nvGrpSpPr>
          <p:cNvPr id="6" name="Group 5">
            <a:extLst>
              <a:ext uri="{FF2B5EF4-FFF2-40B4-BE49-F238E27FC236}">
                <a16:creationId xmlns:a16="http://schemas.microsoft.com/office/drawing/2014/main" id="{A110FFB3-5821-45E4-B254-1F9916413FDF}"/>
              </a:ext>
            </a:extLst>
          </p:cNvPr>
          <p:cNvGrpSpPr/>
          <p:nvPr/>
        </p:nvGrpSpPr>
        <p:grpSpPr>
          <a:xfrm>
            <a:off x="3166410" y="135768"/>
            <a:ext cx="5977590" cy="6605599"/>
            <a:chOff x="1175631" y="319539"/>
            <a:chExt cx="8056773" cy="6476914"/>
          </a:xfrm>
        </p:grpSpPr>
        <p:pic>
          <p:nvPicPr>
            <p:cNvPr id="9" name="Picture 8">
              <a:extLst>
                <a:ext uri="{FF2B5EF4-FFF2-40B4-BE49-F238E27FC236}">
                  <a16:creationId xmlns:a16="http://schemas.microsoft.com/office/drawing/2014/main" id="{D7F31C70-8105-47F3-85D2-EFA050640FC4}"/>
                </a:ext>
              </a:extLst>
            </p:cNvPr>
            <p:cNvPicPr/>
            <p:nvPr/>
          </p:nvPicPr>
          <p:blipFill rotWithShape="1">
            <a:blip r:embed="rId3" cstate="screen">
              <a:duotone>
                <a:schemeClr val="accent5">
                  <a:shade val="45000"/>
                  <a:satMod val="135000"/>
                </a:schemeClr>
                <a:prstClr val="white"/>
              </a:duotone>
              <a:extLst>
                <a:ext uri="{28A0092B-C50C-407E-A947-70E740481C1C}">
                  <a14:useLocalDpi xmlns:a14="http://schemas.microsoft.com/office/drawing/2010/main"/>
                </a:ext>
              </a:extLst>
            </a:blip>
            <a:srcRect/>
            <a:stretch/>
          </p:blipFill>
          <p:spPr bwMode="auto">
            <a:xfrm>
              <a:off x="7659274" y="3324060"/>
              <a:ext cx="1130469" cy="888682"/>
            </a:xfrm>
            <a:prstGeom prst="rect">
              <a:avLst/>
            </a:prstGeom>
            <a:ln>
              <a:noFill/>
            </a:ln>
            <a:extLst>
              <a:ext uri="{53640926-AAD7-44d8-BBD7-CCE9431645EC}">
                <a14:shadowObscured xmlns="" xmlns:a14="http://schemas.microsoft.com/office/drawing/2010/main"/>
              </a:ext>
            </a:extLst>
          </p:spPr>
        </p:pic>
        <p:pic>
          <p:nvPicPr>
            <p:cNvPr id="11" name="Picture 10" descr="A2Dominion Group - Shared ownership &amp; affordable housing">
              <a:hlinkClick r:id="rId4"/>
              <a:extLst>
                <a:ext uri="{FF2B5EF4-FFF2-40B4-BE49-F238E27FC236}">
                  <a16:creationId xmlns:a16="http://schemas.microsoft.com/office/drawing/2014/main" id="{ACE91C0F-21DB-4585-B350-2F0C045673A6}"/>
                </a:ext>
              </a:extLst>
            </p:cNvPr>
            <p:cNvPicPr/>
            <p:nvPr/>
          </p:nvPicPr>
          <p:blipFill>
            <a:blip r:embed="rId5">
              <a:duotone>
                <a:schemeClr val="accent5">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6928478" y="2495170"/>
              <a:ext cx="2041351" cy="815993"/>
            </a:xfrm>
            <a:prstGeom prst="rect">
              <a:avLst/>
            </a:prstGeom>
            <a:noFill/>
            <a:ln>
              <a:noFill/>
            </a:ln>
          </p:spPr>
        </p:pic>
        <p:pic>
          <p:nvPicPr>
            <p:cNvPr id="12" name="Picture 11" descr="C:\Users\alison\AppData\Local\Microsoft\Windows\INetCacheContent.Word\logo.jpg">
              <a:extLst>
                <a:ext uri="{FF2B5EF4-FFF2-40B4-BE49-F238E27FC236}">
                  <a16:creationId xmlns:a16="http://schemas.microsoft.com/office/drawing/2014/main" id="{67BA0A05-514A-4E8D-A1A0-2962122B9536}"/>
                </a:ext>
              </a:extLst>
            </p:cNvPr>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7227496" y="4498471"/>
              <a:ext cx="1830205" cy="626401"/>
            </a:xfrm>
            <a:prstGeom prst="rect">
              <a:avLst/>
            </a:prstGeom>
            <a:noFill/>
            <a:ln>
              <a:noFill/>
            </a:ln>
          </p:spPr>
        </p:pic>
        <p:pic>
          <p:nvPicPr>
            <p:cNvPr id="13" name="Picture 12">
              <a:extLst>
                <a:ext uri="{FF2B5EF4-FFF2-40B4-BE49-F238E27FC236}">
                  <a16:creationId xmlns:a16="http://schemas.microsoft.com/office/drawing/2014/main" id="{FD041B18-6EAB-4E66-AEA8-49845819114E}"/>
                </a:ext>
              </a:extLst>
            </p:cNvPr>
            <p:cNvPicPr/>
            <p:nvPr/>
          </p:nvPicPr>
          <p:blipFill rotWithShape="1">
            <a:blip r:embed="rId7" cstate="screen">
              <a:duotone>
                <a:schemeClr val="accent5">
                  <a:shade val="45000"/>
                  <a:satMod val="135000"/>
                </a:schemeClr>
                <a:prstClr val="white"/>
              </a:duotone>
              <a:extLst>
                <a:ext uri="{28A0092B-C50C-407E-A947-70E740481C1C}">
                  <a14:useLocalDpi xmlns:a14="http://schemas.microsoft.com/office/drawing/2010/main"/>
                </a:ext>
              </a:extLst>
            </a:blip>
            <a:srcRect/>
            <a:stretch/>
          </p:blipFill>
          <p:spPr bwMode="auto">
            <a:xfrm>
              <a:off x="4572268" y="3642954"/>
              <a:ext cx="1222255" cy="925026"/>
            </a:xfrm>
            <a:prstGeom prst="rect">
              <a:avLst/>
            </a:prstGeom>
            <a:ln>
              <a:noFill/>
            </a:ln>
            <a:extLst>
              <a:ext uri="{53640926-AAD7-44d8-BBD7-CCE9431645EC}">
                <a14:shadowObscured xmlns="" xmlns:a14="http://schemas.microsoft.com/office/drawing/2010/main"/>
              </a:ext>
            </a:extLst>
          </p:spPr>
        </p:pic>
        <p:pic>
          <p:nvPicPr>
            <p:cNvPr id="14" name="Picture 13" descr="https://www.wulvern.org.uk/Images/wulvern_logo.gif">
              <a:hlinkClick r:id="rId8"/>
              <a:extLst>
                <a:ext uri="{FF2B5EF4-FFF2-40B4-BE49-F238E27FC236}">
                  <a16:creationId xmlns:a16="http://schemas.microsoft.com/office/drawing/2014/main" id="{FA1408DF-00BF-4110-97FD-CED6C779EBE3}"/>
                </a:ext>
              </a:extLst>
            </p:cNvPr>
            <p:cNvPicPr/>
            <p:nvPr/>
          </p:nvPicPr>
          <p:blipFill>
            <a:blip r:embed="rId9" cstate="print">
              <a:duotone>
                <a:schemeClr val="accent5">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3539393" y="930012"/>
              <a:ext cx="2005334" cy="934406"/>
            </a:xfrm>
            <a:prstGeom prst="rect">
              <a:avLst/>
            </a:prstGeom>
            <a:noFill/>
            <a:ln>
              <a:noFill/>
            </a:ln>
          </p:spPr>
        </p:pic>
        <p:pic>
          <p:nvPicPr>
            <p:cNvPr id="15" name="Picture 14" descr="C:\Users\alison\AppData\Local\Microsoft\Windows\INetCacheContent.Word\gp-logo.png">
              <a:extLst>
                <a:ext uri="{FF2B5EF4-FFF2-40B4-BE49-F238E27FC236}">
                  <a16:creationId xmlns:a16="http://schemas.microsoft.com/office/drawing/2014/main" id="{745645EA-344C-4CC1-826D-0E6FE0C58B0A}"/>
                </a:ext>
              </a:extLst>
            </p:cNvPr>
            <p:cNvPicPr/>
            <p:nvPr/>
          </p:nvPicPr>
          <p:blipFill>
            <a:blip r:embed="rId10">
              <a:duotone>
                <a:schemeClr val="accent5">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3555659" y="5849417"/>
              <a:ext cx="2913893" cy="769097"/>
            </a:xfrm>
            <a:prstGeom prst="rect">
              <a:avLst/>
            </a:prstGeom>
            <a:noFill/>
            <a:ln>
              <a:noFill/>
            </a:ln>
          </p:spPr>
        </p:pic>
        <p:pic>
          <p:nvPicPr>
            <p:cNvPr id="16" name="Picture 15" descr="Great Places Housing Group - return to home page">
              <a:hlinkClick r:id="rId11"/>
              <a:extLst>
                <a:ext uri="{FF2B5EF4-FFF2-40B4-BE49-F238E27FC236}">
                  <a16:creationId xmlns:a16="http://schemas.microsoft.com/office/drawing/2014/main" id="{D6BB7FA1-B784-4E82-9C34-1DF868493480}"/>
                </a:ext>
              </a:extLst>
            </p:cNvPr>
            <p:cNvPicPr/>
            <p:nvPr/>
          </p:nvPicPr>
          <p:blipFill>
            <a:blip r:embed="rId12" cstate="print">
              <a:duotone>
                <a:schemeClr val="accent5">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6866900" y="4734194"/>
              <a:ext cx="1322173" cy="1076267"/>
            </a:xfrm>
            <a:prstGeom prst="rect">
              <a:avLst/>
            </a:prstGeom>
            <a:noFill/>
            <a:ln>
              <a:noFill/>
            </a:ln>
          </p:spPr>
        </p:pic>
        <p:pic>
          <p:nvPicPr>
            <p:cNvPr id="17" name="Picture 16" descr="L &amp; Q - Creating places where people want to live">
              <a:hlinkClick r:id="rId13"/>
              <a:extLst>
                <a:ext uri="{FF2B5EF4-FFF2-40B4-BE49-F238E27FC236}">
                  <a16:creationId xmlns:a16="http://schemas.microsoft.com/office/drawing/2014/main" id="{6AC1C8CF-3247-400B-AC9D-CA0A77DFFF91}"/>
                </a:ext>
              </a:extLst>
            </p:cNvPr>
            <p:cNvPicPr/>
            <p:nvPr/>
          </p:nvPicPr>
          <p:blipFill>
            <a:blip r:embed="rId14" cstate="print">
              <a:duotone>
                <a:schemeClr val="accent5">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7184082" y="1322767"/>
              <a:ext cx="1357028" cy="1178266"/>
            </a:xfrm>
            <a:prstGeom prst="rect">
              <a:avLst/>
            </a:prstGeom>
            <a:noFill/>
            <a:ln>
              <a:noFill/>
            </a:ln>
          </p:spPr>
        </p:pic>
        <p:pic>
          <p:nvPicPr>
            <p:cNvPr id="18" name="Picture 17" descr="Notting Hill Housing">
              <a:hlinkClick r:id="rId15" tooltip="&quot;Home&quot;"/>
              <a:extLst>
                <a:ext uri="{FF2B5EF4-FFF2-40B4-BE49-F238E27FC236}">
                  <a16:creationId xmlns:a16="http://schemas.microsoft.com/office/drawing/2014/main" id="{E7611ECA-9880-4A70-BBF9-F1ABCD80CCBD}"/>
                </a:ext>
              </a:extLst>
            </p:cNvPr>
            <p:cNvPicPr/>
            <p:nvPr/>
          </p:nvPicPr>
          <p:blipFill>
            <a:blip r:embed="rId16">
              <a:duotone>
                <a:schemeClr val="accent5">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4420067" y="517326"/>
              <a:ext cx="2166830" cy="566271"/>
            </a:xfrm>
            <a:prstGeom prst="rect">
              <a:avLst/>
            </a:prstGeom>
            <a:noFill/>
            <a:ln>
              <a:noFill/>
            </a:ln>
          </p:spPr>
        </p:pic>
        <p:pic>
          <p:nvPicPr>
            <p:cNvPr id="19" name="Picture 18" descr="logo">
              <a:hlinkClick r:id="rId17" tooltip="&quot;Knightstone&quot;"/>
              <a:extLst>
                <a:ext uri="{FF2B5EF4-FFF2-40B4-BE49-F238E27FC236}">
                  <a16:creationId xmlns:a16="http://schemas.microsoft.com/office/drawing/2014/main" id="{0BE6F4B4-F139-42A3-B606-B986E4785ABB}"/>
                </a:ext>
              </a:extLst>
            </p:cNvPr>
            <p:cNvPicPr/>
            <p:nvPr/>
          </p:nvPicPr>
          <p:blipFill>
            <a:blip r:embed="rId18">
              <a:duotone>
                <a:schemeClr val="accent5">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1175631" y="5631351"/>
              <a:ext cx="2194714" cy="488892"/>
            </a:xfrm>
            <a:prstGeom prst="rect">
              <a:avLst/>
            </a:prstGeom>
            <a:noFill/>
            <a:ln>
              <a:noFill/>
            </a:ln>
          </p:spPr>
        </p:pic>
        <p:pic>
          <p:nvPicPr>
            <p:cNvPr id="20" name="Picture 19" descr="https://www.networkhomes.org.uk/media/1003/logo.png">
              <a:hlinkClick r:id="rId19" tooltip="&quot;Home&quot;"/>
              <a:extLst>
                <a:ext uri="{FF2B5EF4-FFF2-40B4-BE49-F238E27FC236}">
                  <a16:creationId xmlns:a16="http://schemas.microsoft.com/office/drawing/2014/main" id="{8E9C701C-A99A-419A-931C-476F98486D3B}"/>
                </a:ext>
              </a:extLst>
            </p:cNvPr>
            <p:cNvPicPr/>
            <p:nvPr/>
          </p:nvPicPr>
          <p:blipFill>
            <a:blip r:embed="rId20">
              <a:duotone>
                <a:schemeClr val="accent5">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4708203" y="4566808"/>
              <a:ext cx="1753215" cy="543995"/>
            </a:xfrm>
            <a:prstGeom prst="rect">
              <a:avLst/>
            </a:prstGeom>
            <a:noFill/>
            <a:ln>
              <a:noFill/>
            </a:ln>
          </p:spPr>
        </p:pic>
        <p:pic>
          <p:nvPicPr>
            <p:cNvPr id="21" name="Picture 20" descr="For Customers">
              <a:hlinkClick r:id="rId21"/>
              <a:extLst>
                <a:ext uri="{FF2B5EF4-FFF2-40B4-BE49-F238E27FC236}">
                  <a16:creationId xmlns:a16="http://schemas.microsoft.com/office/drawing/2014/main" id="{D73D88EA-F84B-4BDC-9FA0-8630B538C6D2}"/>
                </a:ext>
              </a:extLst>
            </p:cNvPr>
            <p:cNvPicPr/>
            <p:nvPr/>
          </p:nvPicPr>
          <p:blipFill>
            <a:blip r:embed="rId22">
              <a:duotone>
                <a:schemeClr val="accent5">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2765608" y="1864417"/>
              <a:ext cx="1510391" cy="636615"/>
            </a:xfrm>
            <a:prstGeom prst="rect">
              <a:avLst/>
            </a:prstGeom>
            <a:noFill/>
            <a:ln>
              <a:noFill/>
            </a:ln>
          </p:spPr>
        </p:pic>
        <p:pic>
          <p:nvPicPr>
            <p:cNvPr id="22" name="Picture 21" descr="http://www.asra.org.uk/media/1496105/asra.png">
              <a:hlinkClick r:id="rId23"/>
              <a:extLst>
                <a:ext uri="{FF2B5EF4-FFF2-40B4-BE49-F238E27FC236}">
                  <a16:creationId xmlns:a16="http://schemas.microsoft.com/office/drawing/2014/main" id="{BACB9096-BD22-4699-B5B2-B07F45062748}"/>
                </a:ext>
              </a:extLst>
            </p:cNvPr>
            <p:cNvPicPr/>
            <p:nvPr/>
          </p:nvPicPr>
          <p:blipFill>
            <a:blip r:embed="rId24" cstate="print">
              <a:duotone>
                <a:schemeClr val="accent5">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3207107" y="2578411"/>
              <a:ext cx="1366323" cy="725718"/>
            </a:xfrm>
            <a:prstGeom prst="rect">
              <a:avLst/>
            </a:prstGeom>
            <a:noFill/>
            <a:ln>
              <a:noFill/>
            </a:ln>
          </p:spPr>
        </p:pic>
        <p:pic>
          <p:nvPicPr>
            <p:cNvPr id="23" name="Picture 22" descr="AmicusHorizon logo">
              <a:hlinkClick r:id="rId25"/>
              <a:extLst>
                <a:ext uri="{FF2B5EF4-FFF2-40B4-BE49-F238E27FC236}">
                  <a16:creationId xmlns:a16="http://schemas.microsoft.com/office/drawing/2014/main" id="{CAA10BB0-4EFD-4C12-9CE0-884D1F39486E}"/>
                </a:ext>
              </a:extLst>
            </p:cNvPr>
            <p:cNvPicPr/>
            <p:nvPr/>
          </p:nvPicPr>
          <p:blipFill>
            <a:blip r:embed="rId26" cstate="screen">
              <a:duotone>
                <a:schemeClr val="accent5">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4421229" y="2273586"/>
              <a:ext cx="3075388" cy="596753"/>
            </a:xfrm>
            <a:prstGeom prst="rect">
              <a:avLst/>
            </a:prstGeom>
            <a:noFill/>
            <a:ln>
              <a:noFill/>
            </a:ln>
          </p:spPr>
        </p:pic>
        <p:pic>
          <p:nvPicPr>
            <p:cNvPr id="24" name="Picture 23" descr="Orbit Group">
              <a:hlinkClick r:id="rId27" tooltip="&quot;Home&quot;"/>
              <a:extLst>
                <a:ext uri="{FF2B5EF4-FFF2-40B4-BE49-F238E27FC236}">
                  <a16:creationId xmlns:a16="http://schemas.microsoft.com/office/drawing/2014/main" id="{C0F08BA1-B954-471D-B642-E26A3CE5DCCA}"/>
                </a:ext>
              </a:extLst>
            </p:cNvPr>
            <p:cNvPicPr/>
            <p:nvPr/>
          </p:nvPicPr>
          <p:blipFill>
            <a:blip r:embed="rId28" cstate="print">
              <a:duotone>
                <a:schemeClr val="accent5">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4618741" y="1577178"/>
              <a:ext cx="2392227" cy="695235"/>
            </a:xfrm>
            <a:prstGeom prst="rect">
              <a:avLst/>
            </a:prstGeom>
            <a:noFill/>
            <a:ln>
              <a:noFill/>
            </a:ln>
          </p:spPr>
        </p:pic>
        <p:pic>
          <p:nvPicPr>
            <p:cNvPr id="25" name="Picture 24" descr="http://www.thrivehomes.org.uk/wp-content/themes/thrive/images/logo.png">
              <a:hlinkClick r:id="rId29" tooltip="&quot;Thrive Homes&quot;"/>
              <a:extLst>
                <a:ext uri="{FF2B5EF4-FFF2-40B4-BE49-F238E27FC236}">
                  <a16:creationId xmlns:a16="http://schemas.microsoft.com/office/drawing/2014/main" id="{5890E369-08FF-4949-A322-1948C90990D9}"/>
                </a:ext>
              </a:extLst>
            </p:cNvPr>
            <p:cNvPicPr/>
            <p:nvPr/>
          </p:nvPicPr>
          <p:blipFill>
            <a:blip r:embed="rId30" cstate="print">
              <a:duotone>
                <a:schemeClr val="accent5">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6191872" y="3807090"/>
              <a:ext cx="1618442" cy="821855"/>
            </a:xfrm>
            <a:prstGeom prst="rect">
              <a:avLst/>
            </a:prstGeom>
            <a:noFill/>
            <a:ln>
              <a:noFill/>
            </a:ln>
          </p:spPr>
        </p:pic>
        <p:pic>
          <p:nvPicPr>
            <p:cNvPr id="26" name="Picture 25" descr="http://www.swan.org.uk/images/swan-housing-logo-new.png">
              <a:hlinkClick r:id="rId31"/>
              <a:extLst>
                <a:ext uri="{FF2B5EF4-FFF2-40B4-BE49-F238E27FC236}">
                  <a16:creationId xmlns:a16="http://schemas.microsoft.com/office/drawing/2014/main" id="{4F7ABD52-64E4-4EC1-BE02-FCA072AE70E5}"/>
                </a:ext>
              </a:extLst>
            </p:cNvPr>
            <p:cNvPicPr/>
            <p:nvPr/>
          </p:nvPicPr>
          <p:blipFill>
            <a:blip r:embed="rId32">
              <a:duotone>
                <a:schemeClr val="accent5">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2368259" y="3886814"/>
              <a:ext cx="1851972" cy="874613"/>
            </a:xfrm>
            <a:prstGeom prst="rect">
              <a:avLst/>
            </a:prstGeom>
            <a:noFill/>
            <a:ln>
              <a:noFill/>
            </a:ln>
          </p:spPr>
        </p:pic>
        <p:pic>
          <p:nvPicPr>
            <p:cNvPr id="27" name="Picture 26" descr="Link to homepage">
              <a:extLst>
                <a:ext uri="{FF2B5EF4-FFF2-40B4-BE49-F238E27FC236}">
                  <a16:creationId xmlns:a16="http://schemas.microsoft.com/office/drawing/2014/main" id="{C7815D67-3FD3-4071-B574-856B9F78583D}"/>
                </a:ext>
              </a:extLst>
            </p:cNvPr>
            <p:cNvPicPr/>
            <p:nvPr/>
          </p:nvPicPr>
          <p:blipFill>
            <a:blip r:embed="rId33">
              <a:duotone>
                <a:schemeClr val="accent5">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2621540" y="4596118"/>
              <a:ext cx="2166830" cy="976612"/>
            </a:xfrm>
            <a:prstGeom prst="rect">
              <a:avLst/>
            </a:prstGeom>
            <a:noFill/>
            <a:ln>
              <a:noFill/>
            </a:ln>
          </p:spPr>
        </p:pic>
        <p:pic>
          <p:nvPicPr>
            <p:cNvPr id="28" name="Graphic 13">
              <a:extLst>
                <a:ext uri="{FF2B5EF4-FFF2-40B4-BE49-F238E27FC236}">
                  <a16:creationId xmlns:a16="http://schemas.microsoft.com/office/drawing/2014/main" id="{99CB2D1F-4716-4E80-9958-EE78C71509CB}"/>
                </a:ext>
              </a:extLst>
            </p:cNvPr>
            <p:cNvPicPr/>
            <p:nvPr/>
          </p:nvPicPr>
          <p:blipFill>
            <a:blip r:embed="rId34" cstate="screen">
              <a:duotone>
                <a:schemeClr val="accent5">
                  <a:shade val="45000"/>
                  <a:satMod val="135000"/>
                </a:schemeClr>
                <a:prstClr val="white"/>
              </a:duotone>
              <a:extLst>
                <a:ext uri="{28A0092B-C50C-407E-A947-70E740481C1C}">
                  <a14:useLocalDpi xmlns:a14="http://schemas.microsoft.com/office/drawing/2010/main"/>
                </a:ext>
                <a:ext uri="{96DAC541-7B7A-43D3-8B79-37D633B846F1}">
                  <asvg:svgBlip xmlns:asvg="http://schemas.microsoft.com/office/drawing/2016/SVG/main" r:embed="rId35"/>
                </a:ext>
              </a:extLst>
            </a:blip>
            <a:stretch>
              <a:fillRect/>
            </a:stretch>
          </p:blipFill>
          <p:spPr>
            <a:xfrm>
              <a:off x="7559356" y="5635773"/>
              <a:ext cx="1673048" cy="1160680"/>
            </a:xfrm>
            <a:prstGeom prst="rect">
              <a:avLst/>
            </a:prstGeom>
          </p:spPr>
        </p:pic>
        <p:pic>
          <p:nvPicPr>
            <p:cNvPr id="29" name="Picture 28" descr="Thirteen Group">
              <a:hlinkClick r:id="rId36"/>
              <a:extLst>
                <a:ext uri="{FF2B5EF4-FFF2-40B4-BE49-F238E27FC236}">
                  <a16:creationId xmlns:a16="http://schemas.microsoft.com/office/drawing/2014/main" id="{9976BF24-10D8-462E-A483-74EE016FF657}"/>
                </a:ext>
              </a:extLst>
            </p:cNvPr>
            <p:cNvPicPr/>
            <p:nvPr/>
          </p:nvPicPr>
          <p:blipFill>
            <a:blip r:embed="rId37">
              <a:duotone>
                <a:schemeClr val="accent5">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6082659" y="1150424"/>
              <a:ext cx="1815955" cy="384548"/>
            </a:xfrm>
            <a:prstGeom prst="rect">
              <a:avLst/>
            </a:prstGeom>
            <a:noFill/>
            <a:ln>
              <a:noFill/>
            </a:ln>
          </p:spPr>
        </p:pic>
        <p:pic>
          <p:nvPicPr>
            <p:cNvPr id="30" name="Picture 29" descr="http://www.togetherhousing.co.uk/img/logo.png">
              <a:hlinkClick r:id="rId38"/>
              <a:extLst>
                <a:ext uri="{FF2B5EF4-FFF2-40B4-BE49-F238E27FC236}">
                  <a16:creationId xmlns:a16="http://schemas.microsoft.com/office/drawing/2014/main" id="{F78240EA-E0BB-4C63-AC2B-19D5CEE59EE6}"/>
                </a:ext>
              </a:extLst>
            </p:cNvPr>
            <p:cNvPicPr/>
            <p:nvPr/>
          </p:nvPicPr>
          <p:blipFill>
            <a:blip r:embed="rId39">
              <a:duotone>
                <a:schemeClr val="accent5">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5364642" y="3081372"/>
              <a:ext cx="2194714" cy="887510"/>
            </a:xfrm>
            <a:prstGeom prst="rect">
              <a:avLst/>
            </a:prstGeom>
            <a:noFill/>
            <a:ln>
              <a:noFill/>
            </a:ln>
          </p:spPr>
        </p:pic>
        <p:pic>
          <p:nvPicPr>
            <p:cNvPr id="31" name="Graphic 17">
              <a:extLst>
                <a:ext uri="{FF2B5EF4-FFF2-40B4-BE49-F238E27FC236}">
                  <a16:creationId xmlns:a16="http://schemas.microsoft.com/office/drawing/2014/main" id="{5B1306F1-268B-4FA8-B5A8-A7058952E613}"/>
                </a:ext>
              </a:extLst>
            </p:cNvPr>
            <p:cNvPicPr/>
            <p:nvPr/>
          </p:nvPicPr>
          <p:blipFill>
            <a:blip r:embed="rId40" cstate="screen">
              <a:duotone>
                <a:schemeClr val="accent5">
                  <a:shade val="45000"/>
                  <a:satMod val="135000"/>
                </a:schemeClr>
                <a:prstClr val="white"/>
              </a:duotone>
              <a:extLst>
                <a:ext uri="{28A0092B-C50C-407E-A947-70E740481C1C}">
                  <a14:useLocalDpi xmlns:a14="http://schemas.microsoft.com/office/drawing/2010/main"/>
                </a:ext>
                <a:ext uri="{96DAC541-7B7A-43D3-8B79-37D633B846F1}">
                  <asvg:svgBlip xmlns:asvg="http://schemas.microsoft.com/office/drawing/2016/SVG/main" r:embed="rId41"/>
                </a:ext>
              </a:extLst>
            </a:blip>
            <a:stretch>
              <a:fillRect/>
            </a:stretch>
          </p:blipFill>
          <p:spPr>
            <a:xfrm>
              <a:off x="2272988" y="3109510"/>
              <a:ext cx="2437539" cy="616684"/>
            </a:xfrm>
            <a:prstGeom prst="rect">
              <a:avLst/>
            </a:prstGeom>
          </p:spPr>
        </p:pic>
        <p:pic>
          <p:nvPicPr>
            <p:cNvPr id="32" name="Picture 31" descr="Organisation's logo">
              <a:extLst>
                <a:ext uri="{FF2B5EF4-FFF2-40B4-BE49-F238E27FC236}">
                  <a16:creationId xmlns:a16="http://schemas.microsoft.com/office/drawing/2014/main" id="{CFB08FFC-25F3-4283-BC67-5560C8AB23F8}"/>
                </a:ext>
              </a:extLst>
            </p:cNvPr>
            <p:cNvPicPr/>
            <p:nvPr/>
          </p:nvPicPr>
          <p:blipFill>
            <a:blip r:embed="rId42" cstate="print">
              <a:duotone>
                <a:schemeClr val="accent5">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5193852" y="5113148"/>
              <a:ext cx="1637031" cy="848820"/>
            </a:xfrm>
            <a:prstGeom prst="rect">
              <a:avLst/>
            </a:prstGeom>
            <a:noFill/>
            <a:ln>
              <a:noFill/>
            </a:ln>
          </p:spPr>
        </p:pic>
        <p:pic>
          <p:nvPicPr>
            <p:cNvPr id="33" name="Picture 32">
              <a:extLst>
                <a:ext uri="{FF2B5EF4-FFF2-40B4-BE49-F238E27FC236}">
                  <a16:creationId xmlns:a16="http://schemas.microsoft.com/office/drawing/2014/main" id="{5D88D3FF-6063-4075-A4DA-BA35B9C3F1BF}"/>
                </a:ext>
              </a:extLst>
            </p:cNvPr>
            <p:cNvPicPr/>
            <p:nvPr/>
          </p:nvPicPr>
          <p:blipFill rotWithShape="1">
            <a:blip r:embed="rId43" cstate="screen">
              <a:duotone>
                <a:schemeClr val="accent5">
                  <a:shade val="45000"/>
                  <a:satMod val="135000"/>
                </a:schemeClr>
                <a:prstClr val="white"/>
              </a:duotone>
              <a:extLst>
                <a:ext uri="{28A0092B-C50C-407E-A947-70E740481C1C}">
                  <a14:useLocalDpi xmlns:a14="http://schemas.microsoft.com/office/drawing/2010/main"/>
                </a:ext>
              </a:extLst>
            </a:blip>
            <a:srcRect/>
            <a:stretch/>
          </p:blipFill>
          <p:spPr bwMode="auto">
            <a:xfrm>
              <a:off x="7315370" y="319539"/>
              <a:ext cx="1654459" cy="594409"/>
            </a:xfrm>
            <a:prstGeom prst="rect">
              <a:avLst/>
            </a:prstGeom>
            <a:ln>
              <a:noFill/>
            </a:ln>
            <a:extLst>
              <a:ext uri="{53640926-AAD7-44d8-BBD7-CCE9431645EC}">
                <a14:shadowObscured xmlns="" xmlns:a14="http://schemas.microsoft.com/office/drawing/2010/main"/>
              </a:ext>
            </a:extLst>
          </p:spPr>
        </p:pic>
      </p:grpSp>
      <p:sp>
        <p:nvSpPr>
          <p:cNvPr id="3" name="Rectangle 2">
            <a:extLst>
              <a:ext uri="{FF2B5EF4-FFF2-40B4-BE49-F238E27FC236}">
                <a16:creationId xmlns:a16="http://schemas.microsoft.com/office/drawing/2014/main" id="{D352BA26-EE2D-40D4-8A6D-AF9EF3FA3CC8}"/>
              </a:ext>
            </a:extLst>
          </p:cNvPr>
          <p:cNvSpPr/>
          <p:nvPr/>
        </p:nvSpPr>
        <p:spPr>
          <a:xfrm>
            <a:off x="514016" y="375097"/>
            <a:ext cx="4572000" cy="707886"/>
          </a:xfrm>
          <a:prstGeom prst="rect">
            <a:avLst/>
          </a:prstGeom>
        </p:spPr>
        <p:txBody>
          <a:bodyPr>
            <a:spAutoFit/>
          </a:bodyPr>
          <a:lstStyle/>
          <a:p>
            <a:r>
              <a:rPr lang="en-GB" sz="2000" b="1" dirty="0">
                <a:solidFill>
                  <a:srgbClr val="669900"/>
                </a:solidFill>
                <a:latin typeface="Gill Sans MT" panose="020B0502020104020203" pitchFamily="34" charset="0"/>
              </a:rPr>
              <a:t>Introduction to </a:t>
            </a:r>
            <a:br>
              <a:rPr lang="en-GB" sz="2000" b="1" dirty="0">
                <a:solidFill>
                  <a:srgbClr val="669900"/>
                </a:solidFill>
                <a:latin typeface="Gill Sans MT" panose="020B0502020104020203" pitchFamily="34" charset="0"/>
              </a:rPr>
            </a:br>
            <a:r>
              <a:rPr lang="en-GB" sz="2000" b="1" dirty="0">
                <a:solidFill>
                  <a:srgbClr val="669900"/>
                </a:solidFill>
                <a:latin typeface="Gill Sans MT" panose="020B0502020104020203" pitchFamily="34" charset="0"/>
              </a:rPr>
              <a:t>Housing Diversity Network (HDN)</a:t>
            </a:r>
            <a:endParaRPr lang="en-US" sz="2000" dirty="0"/>
          </a:p>
        </p:txBody>
      </p:sp>
      <p:sp>
        <p:nvSpPr>
          <p:cNvPr id="4" name="Rectangle 3">
            <a:extLst>
              <a:ext uri="{FF2B5EF4-FFF2-40B4-BE49-F238E27FC236}">
                <a16:creationId xmlns:a16="http://schemas.microsoft.com/office/drawing/2014/main" id="{E91ED078-732B-4DAE-B71B-5F74B2FF25EA}"/>
              </a:ext>
            </a:extLst>
          </p:cNvPr>
          <p:cNvSpPr/>
          <p:nvPr/>
        </p:nvSpPr>
        <p:spPr>
          <a:xfrm>
            <a:off x="464966" y="1322382"/>
            <a:ext cx="4005406" cy="4380686"/>
          </a:xfrm>
          <a:prstGeom prst="rect">
            <a:avLst/>
          </a:prstGeom>
        </p:spPr>
        <p:txBody>
          <a:bodyPr wrap="square">
            <a:spAutoFit/>
          </a:bodyPr>
          <a:lstStyle/>
          <a:p>
            <a:pPr lvl="0" defTabSz="685800">
              <a:lnSpc>
                <a:spcPct val="90000"/>
              </a:lnSpc>
              <a:spcBef>
                <a:spcPts val="750"/>
              </a:spcBef>
            </a:pPr>
            <a:r>
              <a:rPr lang="en-GB" sz="2000" dirty="0">
                <a:solidFill>
                  <a:prstClr val="black"/>
                </a:solidFill>
                <a:latin typeface="Gill Sans MT" panose="020B0502020104020203" pitchFamily="34" charset="0"/>
              </a:rPr>
              <a:t>Our expertise in diversity develops your organisation’s effectiveness. </a:t>
            </a:r>
          </a:p>
          <a:p>
            <a:pPr lvl="0" defTabSz="685800">
              <a:lnSpc>
                <a:spcPct val="90000"/>
              </a:lnSpc>
              <a:spcBef>
                <a:spcPts val="750"/>
              </a:spcBef>
            </a:pPr>
            <a:r>
              <a:rPr lang="en-GB" sz="2000" dirty="0">
                <a:solidFill>
                  <a:prstClr val="black"/>
                </a:solidFill>
                <a:latin typeface="Gill Sans MT" panose="020B0502020104020203" pitchFamily="34" charset="0"/>
              </a:rPr>
              <a:t>Supporting you to:</a:t>
            </a:r>
          </a:p>
          <a:p>
            <a:pPr marL="171450" lvl="0" indent="-171450" defTabSz="685800">
              <a:lnSpc>
                <a:spcPct val="90000"/>
              </a:lnSpc>
              <a:spcBef>
                <a:spcPts val="750"/>
              </a:spcBef>
              <a:buFont typeface="Arial" panose="020B0604020202020204" pitchFamily="34" charset="0"/>
              <a:buChar char="•"/>
            </a:pPr>
            <a:r>
              <a:rPr lang="en-GB" sz="2000" dirty="0">
                <a:solidFill>
                  <a:prstClr val="black"/>
                </a:solidFill>
                <a:latin typeface="Gill Sans MT" panose="020B0502020104020203" pitchFamily="34" charset="0"/>
              </a:rPr>
              <a:t>attract and grow the best talent </a:t>
            </a:r>
          </a:p>
          <a:p>
            <a:pPr marL="171450" lvl="0" indent="-171450" defTabSz="685800">
              <a:lnSpc>
                <a:spcPct val="90000"/>
              </a:lnSpc>
              <a:spcBef>
                <a:spcPts val="750"/>
              </a:spcBef>
              <a:buFont typeface="Arial" panose="020B0604020202020204" pitchFamily="34" charset="0"/>
              <a:buChar char="•"/>
            </a:pPr>
            <a:r>
              <a:rPr lang="en-GB" sz="2000" dirty="0">
                <a:solidFill>
                  <a:prstClr val="black"/>
                </a:solidFill>
                <a:latin typeface="Gill Sans MT" panose="020B0502020104020203" pitchFamily="34" charset="0"/>
              </a:rPr>
              <a:t>deliver appropriate, accessible services </a:t>
            </a:r>
          </a:p>
          <a:p>
            <a:pPr marL="171450" lvl="0" indent="-171450" defTabSz="685800">
              <a:lnSpc>
                <a:spcPct val="90000"/>
              </a:lnSpc>
              <a:spcBef>
                <a:spcPts val="750"/>
              </a:spcBef>
              <a:buFont typeface="Arial" panose="020B0604020202020204" pitchFamily="34" charset="0"/>
              <a:buChar char="•"/>
            </a:pPr>
            <a:r>
              <a:rPr lang="en-GB" sz="2000" dirty="0">
                <a:solidFill>
                  <a:prstClr val="black"/>
                </a:solidFill>
                <a:latin typeface="Gill Sans MT" panose="020B0502020104020203" pitchFamily="34" charset="0"/>
              </a:rPr>
              <a:t>build inclusive communities</a:t>
            </a:r>
          </a:p>
          <a:p>
            <a:pPr lvl="0" defTabSz="685800">
              <a:lnSpc>
                <a:spcPct val="90000"/>
              </a:lnSpc>
              <a:defRPr/>
            </a:pPr>
            <a:endParaRPr lang="en-GB" sz="2000" dirty="0">
              <a:solidFill>
                <a:prstClr val="black"/>
              </a:solidFill>
              <a:latin typeface="Gill Sans MT" panose="020B0502020104020203" pitchFamily="34" charset="0"/>
            </a:endParaRPr>
          </a:p>
          <a:p>
            <a:pPr lvl="0" defTabSz="685800">
              <a:lnSpc>
                <a:spcPct val="90000"/>
              </a:lnSpc>
              <a:defRPr/>
            </a:pPr>
            <a:r>
              <a:rPr lang="en-GB" sz="2000" dirty="0">
                <a:solidFill>
                  <a:prstClr val="black"/>
                </a:solidFill>
                <a:latin typeface="Gill Sans MT" panose="020B0502020104020203" pitchFamily="34" charset="0"/>
              </a:rPr>
              <a:t>We have over 80 Members across </a:t>
            </a:r>
          </a:p>
          <a:p>
            <a:pPr lvl="0" defTabSz="685800">
              <a:lnSpc>
                <a:spcPct val="90000"/>
              </a:lnSpc>
              <a:defRPr/>
            </a:pPr>
            <a:r>
              <a:rPr lang="en-GB" sz="2000" dirty="0">
                <a:solidFill>
                  <a:prstClr val="black"/>
                </a:solidFill>
                <a:latin typeface="Gill Sans MT" panose="020B0502020104020203" pitchFamily="34" charset="0"/>
              </a:rPr>
              <a:t>England mainly Housing Associations, </a:t>
            </a:r>
          </a:p>
          <a:p>
            <a:pPr lvl="0" defTabSz="685800">
              <a:lnSpc>
                <a:spcPct val="90000"/>
              </a:lnSpc>
              <a:defRPr/>
            </a:pPr>
            <a:r>
              <a:rPr lang="en-GB" sz="2000" dirty="0">
                <a:solidFill>
                  <a:prstClr val="black"/>
                </a:solidFill>
                <a:latin typeface="Gill Sans MT" panose="020B0502020104020203" pitchFamily="34" charset="0"/>
              </a:rPr>
              <a:t>some ALMO’s and local authorities.</a:t>
            </a:r>
          </a:p>
          <a:p>
            <a:pPr lvl="0" defTabSz="685800">
              <a:lnSpc>
                <a:spcPct val="90000"/>
              </a:lnSpc>
              <a:defRPr/>
            </a:pPr>
            <a:endParaRPr lang="en-GB" sz="2000" dirty="0">
              <a:solidFill>
                <a:prstClr val="black"/>
              </a:solidFill>
              <a:latin typeface="Gill Sans MT" panose="020B0502020104020203" pitchFamily="34" charset="0"/>
            </a:endParaRPr>
          </a:p>
          <a:p>
            <a:pPr lvl="0" defTabSz="685800">
              <a:lnSpc>
                <a:spcPct val="90000"/>
              </a:lnSpc>
              <a:defRPr/>
            </a:pPr>
            <a:r>
              <a:rPr lang="en-GB" sz="2000" dirty="0">
                <a:solidFill>
                  <a:prstClr val="black"/>
                </a:solidFill>
                <a:latin typeface="Gill Sans MT" panose="020B0502020104020203" pitchFamily="34" charset="0"/>
              </a:rPr>
              <a:t>Over 200 organisations access our</a:t>
            </a:r>
          </a:p>
          <a:p>
            <a:pPr lvl="0" defTabSz="685800">
              <a:lnSpc>
                <a:spcPct val="90000"/>
              </a:lnSpc>
              <a:defRPr/>
            </a:pPr>
            <a:r>
              <a:rPr lang="en-GB" sz="2000" dirty="0">
                <a:solidFill>
                  <a:prstClr val="black"/>
                </a:solidFill>
                <a:latin typeface="Gill Sans MT" panose="020B0502020104020203" pitchFamily="34" charset="0"/>
              </a:rPr>
              <a:t> training and consultancy services</a:t>
            </a:r>
          </a:p>
        </p:txBody>
      </p:sp>
    </p:spTree>
    <p:custDataLst>
      <p:tags r:id="rId1"/>
    </p:custDataLst>
    <p:extLst>
      <p:ext uri="{BB962C8B-B14F-4D97-AF65-F5344CB8AC3E}">
        <p14:creationId xmlns:p14="http://schemas.microsoft.com/office/powerpoint/2010/main" val="1396378507"/>
      </p:ext>
    </p:extLst>
  </p:cSld>
  <p:clrMapOvr>
    <a:masterClrMapping/>
  </p:clrMapOvr>
  <mc:AlternateContent xmlns:mc="http://schemas.openxmlformats.org/markup-compatibility/2006" xmlns:p14="http://schemas.microsoft.com/office/powerpoint/2010/main">
    <mc:Choice Requires="p14">
      <p:transition spd="slow" p14:dur="3400" advTm="5000">
        <p14:reveal/>
      </p:transition>
    </mc:Choice>
    <mc:Fallback xmlns="">
      <p:transition spd="slow" advTm="5000">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2">
            <a:extLst>
              <a:ext uri="{FF2B5EF4-FFF2-40B4-BE49-F238E27FC236}">
                <a16:creationId xmlns:a16="http://schemas.microsoft.com/office/drawing/2014/main" id="{0ED7D287-2703-4850-9886-96DB60D80028}"/>
              </a:ext>
            </a:extLst>
          </p:cNvPr>
          <p:cNvSpPr>
            <a:spLocks/>
          </p:cNvSpPr>
          <p:nvPr/>
        </p:nvSpPr>
        <p:spPr bwMode="auto">
          <a:xfrm>
            <a:off x="-2" y="4653136"/>
            <a:ext cx="9144000" cy="1576788"/>
          </a:xfrm>
          <a:custGeom>
            <a:avLst/>
            <a:gdLst>
              <a:gd name="T0" fmla="*/ 0 w 9930840"/>
              <a:gd name="T1" fmla="*/ 1091954 h 1091954"/>
              <a:gd name="T2" fmla="*/ 0 w 9930840"/>
              <a:gd name="T3" fmla="*/ 114711 h 1091954"/>
              <a:gd name="T4" fmla="*/ 4538858 w 9930840"/>
              <a:gd name="T5" fmla="*/ 795615 h 1091954"/>
              <a:gd name="T6" fmla="*/ 9930840 w 9930840"/>
              <a:gd name="T7" fmla="*/ 391346 h 1091954"/>
              <a:gd name="T8" fmla="*/ 9930840 w 9930840"/>
              <a:gd name="T9" fmla="*/ 1091954 h 1091954"/>
              <a:gd name="T10" fmla="*/ 0 w 9930840"/>
              <a:gd name="T11" fmla="*/ 1091954 h 1091954"/>
            </a:gdLst>
            <a:ahLst/>
            <a:cxnLst>
              <a:cxn ang="0">
                <a:pos x="T0" y="T1"/>
              </a:cxn>
              <a:cxn ang="0">
                <a:pos x="T2" y="T3"/>
              </a:cxn>
              <a:cxn ang="0">
                <a:pos x="T4" y="T5"/>
              </a:cxn>
              <a:cxn ang="0">
                <a:pos x="T6" y="T7"/>
              </a:cxn>
              <a:cxn ang="0">
                <a:pos x="T8" y="T9"/>
              </a:cxn>
              <a:cxn ang="0">
                <a:pos x="T10" y="T11"/>
              </a:cxn>
            </a:cxnLst>
            <a:rect l="0" t="0" r="r" b="b"/>
            <a:pathLst>
              <a:path w="9930840" h="1091954">
                <a:moveTo>
                  <a:pt x="0" y="1091954"/>
                </a:moveTo>
                <a:cubicBezTo>
                  <a:pt x="0" y="114711"/>
                  <a:pt x="0" y="114711"/>
                  <a:pt x="0" y="114711"/>
                </a:cubicBezTo>
                <a:cubicBezTo>
                  <a:pt x="843790" y="0"/>
                  <a:pt x="2883718" y="749509"/>
                  <a:pt x="4538858" y="795615"/>
                </a:cubicBezTo>
                <a:cubicBezTo>
                  <a:pt x="6193998" y="841721"/>
                  <a:pt x="9032176" y="341956"/>
                  <a:pt x="9930840" y="391346"/>
                </a:cubicBezTo>
                <a:cubicBezTo>
                  <a:pt x="9930840" y="1091954"/>
                  <a:pt x="9930840" y="1091954"/>
                  <a:pt x="9930840" y="1091954"/>
                </a:cubicBezTo>
                <a:lnTo>
                  <a:pt x="0" y="1091954"/>
                </a:lnTo>
                <a:close/>
              </a:path>
            </a:pathLst>
          </a:custGeom>
          <a:solidFill>
            <a:srgbClr val="CCDC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8" name="Freeform 3">
            <a:extLst>
              <a:ext uri="{FF2B5EF4-FFF2-40B4-BE49-F238E27FC236}">
                <a16:creationId xmlns:a16="http://schemas.microsoft.com/office/drawing/2014/main" id="{C500FB8D-4B62-4DBD-97B8-8620ADE53B0F}"/>
              </a:ext>
            </a:extLst>
          </p:cNvPr>
          <p:cNvSpPr>
            <a:spLocks/>
          </p:cNvSpPr>
          <p:nvPr/>
        </p:nvSpPr>
        <p:spPr bwMode="auto">
          <a:xfrm>
            <a:off x="-926" y="5157192"/>
            <a:ext cx="9144925" cy="1700808"/>
          </a:xfrm>
          <a:custGeom>
            <a:avLst/>
            <a:gdLst>
              <a:gd name="T0" fmla="*/ 0 w 9930840"/>
              <a:gd name="T1" fmla="*/ 1657036 h 1657036"/>
              <a:gd name="T2" fmla="*/ 0 w 9930840"/>
              <a:gd name="T3" fmla="*/ 179247 h 1657036"/>
              <a:gd name="T4" fmla="*/ 4751801 w 9930840"/>
              <a:gd name="T5" fmla="*/ 1133059 h 1657036"/>
              <a:gd name="T6" fmla="*/ 9930840 w 9930840"/>
              <a:gd name="T7" fmla="*/ 597575 h 1657036"/>
              <a:gd name="T8" fmla="*/ 9930840 w 9930840"/>
              <a:gd name="T9" fmla="*/ 1657036 h 1657036"/>
              <a:gd name="T10" fmla="*/ 0 w 9930840"/>
              <a:gd name="T11" fmla="*/ 1657036 h 1657036"/>
              <a:gd name="connsiteX0" fmla="*/ 0 w 9930840"/>
              <a:gd name="connsiteY0" fmla="*/ 1496716 h 1496716"/>
              <a:gd name="connsiteX1" fmla="*/ 0 w 9930840"/>
              <a:gd name="connsiteY1" fmla="*/ 18927 h 1496716"/>
              <a:gd name="connsiteX2" fmla="*/ 4751801 w 9930840"/>
              <a:gd name="connsiteY2" fmla="*/ 972739 h 1496716"/>
              <a:gd name="connsiteX3" fmla="*/ 9930840 w 9930840"/>
              <a:gd name="connsiteY3" fmla="*/ 437255 h 1496716"/>
              <a:gd name="connsiteX4" fmla="*/ 9930840 w 9930840"/>
              <a:gd name="connsiteY4" fmla="*/ 1496716 h 1496716"/>
              <a:gd name="connsiteX5" fmla="*/ 0 w 9930840"/>
              <a:gd name="connsiteY5" fmla="*/ 1496716 h 1496716"/>
              <a:gd name="connsiteX0" fmla="*/ 0 w 9930840"/>
              <a:gd name="connsiteY0" fmla="*/ 1377129 h 1377129"/>
              <a:gd name="connsiteX1" fmla="*/ 10454 w 9930840"/>
              <a:gd name="connsiteY1" fmla="*/ 22256 h 1377129"/>
              <a:gd name="connsiteX2" fmla="*/ 4751801 w 9930840"/>
              <a:gd name="connsiteY2" fmla="*/ 853152 h 1377129"/>
              <a:gd name="connsiteX3" fmla="*/ 9930840 w 9930840"/>
              <a:gd name="connsiteY3" fmla="*/ 317668 h 1377129"/>
              <a:gd name="connsiteX4" fmla="*/ 9930840 w 9930840"/>
              <a:gd name="connsiteY4" fmla="*/ 1377129 h 1377129"/>
              <a:gd name="connsiteX5" fmla="*/ 0 w 9930840"/>
              <a:gd name="connsiteY5" fmla="*/ 1377129 h 1377129"/>
              <a:gd name="connsiteX0" fmla="*/ 1005 w 9931845"/>
              <a:gd name="connsiteY0" fmla="*/ 1320327 h 1320327"/>
              <a:gd name="connsiteX1" fmla="*/ 1006 w 9931845"/>
              <a:gd name="connsiteY1" fmla="*/ 23297 h 1320327"/>
              <a:gd name="connsiteX2" fmla="*/ 4752806 w 9931845"/>
              <a:gd name="connsiteY2" fmla="*/ 796350 h 1320327"/>
              <a:gd name="connsiteX3" fmla="*/ 9931845 w 9931845"/>
              <a:gd name="connsiteY3" fmla="*/ 260866 h 1320327"/>
              <a:gd name="connsiteX4" fmla="*/ 9931845 w 9931845"/>
              <a:gd name="connsiteY4" fmla="*/ 1320327 h 1320327"/>
              <a:gd name="connsiteX5" fmla="*/ 1005 w 9931845"/>
              <a:gd name="connsiteY5" fmla="*/ 1320327 h 1320327"/>
              <a:gd name="connsiteX0" fmla="*/ 1005 w 9931845"/>
              <a:gd name="connsiteY0" fmla="*/ 1320537 h 1320537"/>
              <a:gd name="connsiteX1" fmla="*/ 1006 w 9931845"/>
              <a:gd name="connsiteY1" fmla="*/ 23507 h 1320537"/>
              <a:gd name="connsiteX2" fmla="*/ 4752806 w 9931845"/>
              <a:gd name="connsiteY2" fmla="*/ 796560 h 1320537"/>
              <a:gd name="connsiteX3" fmla="*/ 9921392 w 9931845"/>
              <a:gd name="connsiteY3" fmla="*/ 318918 h 1320537"/>
              <a:gd name="connsiteX4" fmla="*/ 9931845 w 9931845"/>
              <a:gd name="connsiteY4" fmla="*/ 1320537 h 1320537"/>
              <a:gd name="connsiteX5" fmla="*/ 1005 w 9931845"/>
              <a:gd name="connsiteY5" fmla="*/ 1320537 h 132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31845" h="1320537">
                <a:moveTo>
                  <a:pt x="1005" y="1320537"/>
                </a:moveTo>
                <a:cubicBezTo>
                  <a:pt x="4490" y="868913"/>
                  <a:pt x="-2479" y="475131"/>
                  <a:pt x="1006" y="23507"/>
                </a:cubicBezTo>
                <a:cubicBezTo>
                  <a:pt x="715373" y="-155740"/>
                  <a:pt x="3099408" y="747325"/>
                  <a:pt x="4752806" y="796560"/>
                </a:cubicBezTo>
                <a:cubicBezTo>
                  <a:pt x="6406204" y="845795"/>
                  <a:pt x="9058219" y="231589"/>
                  <a:pt x="9921392" y="318918"/>
                </a:cubicBezTo>
                <a:lnTo>
                  <a:pt x="9931845" y="1320537"/>
                </a:lnTo>
                <a:lnTo>
                  <a:pt x="1005" y="1320537"/>
                </a:lnTo>
                <a:close/>
              </a:path>
            </a:pathLst>
          </a:custGeom>
          <a:solidFill>
            <a:srgbClr val="97D7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10" name="Freeform 4">
            <a:extLst>
              <a:ext uri="{FF2B5EF4-FFF2-40B4-BE49-F238E27FC236}">
                <a16:creationId xmlns:a16="http://schemas.microsoft.com/office/drawing/2014/main" id="{4BDA077B-E48B-4E7E-AC6B-87E5939B0097}"/>
              </a:ext>
            </a:extLst>
          </p:cNvPr>
          <p:cNvSpPr>
            <a:spLocks/>
          </p:cNvSpPr>
          <p:nvPr/>
        </p:nvSpPr>
        <p:spPr bwMode="auto">
          <a:xfrm>
            <a:off x="-926" y="5661248"/>
            <a:ext cx="9144000" cy="1196752"/>
          </a:xfrm>
          <a:custGeom>
            <a:avLst/>
            <a:gdLst>
              <a:gd name="T0" fmla="*/ 0 w 9930840"/>
              <a:gd name="T1" fmla="*/ 1642185 h 1642185"/>
              <a:gd name="T2" fmla="*/ 0 w 9930840"/>
              <a:gd name="T3" fmla="*/ 177093 h 1642185"/>
              <a:gd name="T4" fmla="*/ 4664118 w 9930840"/>
              <a:gd name="T5" fmla="*/ 1034884 h 1642185"/>
              <a:gd name="T6" fmla="*/ 9930840 w 9930840"/>
              <a:gd name="T7" fmla="*/ 591827 h 1642185"/>
              <a:gd name="T8" fmla="*/ 9930840 w 9930840"/>
              <a:gd name="T9" fmla="*/ 1642185 h 1642185"/>
              <a:gd name="T10" fmla="*/ 0 w 9930840"/>
              <a:gd name="T11" fmla="*/ 1642185 h 1642185"/>
            </a:gdLst>
            <a:ahLst/>
            <a:cxnLst>
              <a:cxn ang="0">
                <a:pos x="T0" y="T1"/>
              </a:cxn>
              <a:cxn ang="0">
                <a:pos x="T2" y="T3"/>
              </a:cxn>
              <a:cxn ang="0">
                <a:pos x="T4" y="T5"/>
              </a:cxn>
              <a:cxn ang="0">
                <a:pos x="T6" y="T7"/>
              </a:cxn>
              <a:cxn ang="0">
                <a:pos x="T8" y="T9"/>
              </a:cxn>
              <a:cxn ang="0">
                <a:pos x="T10" y="T11"/>
              </a:cxn>
            </a:cxnLst>
            <a:rect l="0" t="0" r="r" b="b"/>
            <a:pathLst>
              <a:path w="9930840" h="1642185">
                <a:moveTo>
                  <a:pt x="0" y="1642185"/>
                </a:moveTo>
                <a:cubicBezTo>
                  <a:pt x="0" y="177093"/>
                  <a:pt x="0" y="177093"/>
                  <a:pt x="0" y="177093"/>
                </a:cubicBezTo>
                <a:cubicBezTo>
                  <a:pt x="726492" y="0"/>
                  <a:pt x="3008978" y="965762"/>
                  <a:pt x="4664118" y="1034884"/>
                </a:cubicBezTo>
                <a:cubicBezTo>
                  <a:pt x="6319258" y="1104006"/>
                  <a:pt x="9053053" y="490610"/>
                  <a:pt x="9930840" y="591827"/>
                </a:cubicBezTo>
                <a:cubicBezTo>
                  <a:pt x="9930840" y="1642185"/>
                  <a:pt x="9930840" y="1642185"/>
                  <a:pt x="9930840" y="1642185"/>
                </a:cubicBezTo>
                <a:lnTo>
                  <a:pt x="0" y="1642185"/>
                </a:lnTo>
                <a:close/>
              </a:path>
            </a:pathLst>
          </a:custGeom>
          <a:solidFill>
            <a:srgbClr val="00A499">
              <a:alpha val="80000"/>
            </a:srgbClr>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dirty="0">
              <a:latin typeface="Gill Sans MT" panose="020B0502020104020203" pitchFamily="34" charset="0"/>
            </a:endParaRPr>
          </a:p>
        </p:txBody>
      </p:sp>
    </p:spTree>
    <p:custDataLst>
      <p:tags r:id="rId1"/>
    </p:custDataLst>
    <p:extLst>
      <p:ext uri="{BB962C8B-B14F-4D97-AF65-F5344CB8AC3E}">
        <p14:creationId xmlns:p14="http://schemas.microsoft.com/office/powerpoint/2010/main" val="3648073658"/>
      </p:ext>
    </p:extLst>
  </p:cSld>
  <p:clrMapOvr>
    <a:masterClrMapping/>
  </p:clrMapOvr>
  <mc:AlternateContent xmlns:mc="http://schemas.openxmlformats.org/markup-compatibility/2006" xmlns:p14="http://schemas.microsoft.com/office/powerpoint/2010/main">
    <mc:Choice Requires="p14">
      <p:transition spd="slow" p14:dur="3400" advTm="5000">
        <p14:reveal/>
      </p:transition>
    </mc:Choice>
    <mc:Fallback xmlns="">
      <p:transition spd="slow" advTm="5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2">
            <a:extLst>
              <a:ext uri="{FF2B5EF4-FFF2-40B4-BE49-F238E27FC236}">
                <a16:creationId xmlns:a16="http://schemas.microsoft.com/office/drawing/2014/main" id="{0ED7D287-2703-4850-9886-96DB60D80028}"/>
              </a:ext>
            </a:extLst>
          </p:cNvPr>
          <p:cNvSpPr>
            <a:spLocks/>
          </p:cNvSpPr>
          <p:nvPr/>
        </p:nvSpPr>
        <p:spPr bwMode="auto">
          <a:xfrm>
            <a:off x="-2" y="4653136"/>
            <a:ext cx="9144000" cy="1576788"/>
          </a:xfrm>
          <a:custGeom>
            <a:avLst/>
            <a:gdLst>
              <a:gd name="T0" fmla="*/ 0 w 9930840"/>
              <a:gd name="T1" fmla="*/ 1091954 h 1091954"/>
              <a:gd name="T2" fmla="*/ 0 w 9930840"/>
              <a:gd name="T3" fmla="*/ 114711 h 1091954"/>
              <a:gd name="T4" fmla="*/ 4538858 w 9930840"/>
              <a:gd name="T5" fmla="*/ 795615 h 1091954"/>
              <a:gd name="T6" fmla="*/ 9930840 w 9930840"/>
              <a:gd name="T7" fmla="*/ 391346 h 1091954"/>
              <a:gd name="T8" fmla="*/ 9930840 w 9930840"/>
              <a:gd name="T9" fmla="*/ 1091954 h 1091954"/>
              <a:gd name="T10" fmla="*/ 0 w 9930840"/>
              <a:gd name="T11" fmla="*/ 1091954 h 1091954"/>
            </a:gdLst>
            <a:ahLst/>
            <a:cxnLst>
              <a:cxn ang="0">
                <a:pos x="T0" y="T1"/>
              </a:cxn>
              <a:cxn ang="0">
                <a:pos x="T2" y="T3"/>
              </a:cxn>
              <a:cxn ang="0">
                <a:pos x="T4" y="T5"/>
              </a:cxn>
              <a:cxn ang="0">
                <a:pos x="T6" y="T7"/>
              </a:cxn>
              <a:cxn ang="0">
                <a:pos x="T8" y="T9"/>
              </a:cxn>
              <a:cxn ang="0">
                <a:pos x="T10" y="T11"/>
              </a:cxn>
            </a:cxnLst>
            <a:rect l="0" t="0" r="r" b="b"/>
            <a:pathLst>
              <a:path w="9930840" h="1091954">
                <a:moveTo>
                  <a:pt x="0" y="1091954"/>
                </a:moveTo>
                <a:cubicBezTo>
                  <a:pt x="0" y="114711"/>
                  <a:pt x="0" y="114711"/>
                  <a:pt x="0" y="114711"/>
                </a:cubicBezTo>
                <a:cubicBezTo>
                  <a:pt x="843790" y="0"/>
                  <a:pt x="2883718" y="749509"/>
                  <a:pt x="4538858" y="795615"/>
                </a:cubicBezTo>
                <a:cubicBezTo>
                  <a:pt x="6193998" y="841721"/>
                  <a:pt x="9032176" y="341956"/>
                  <a:pt x="9930840" y="391346"/>
                </a:cubicBezTo>
                <a:cubicBezTo>
                  <a:pt x="9930840" y="1091954"/>
                  <a:pt x="9930840" y="1091954"/>
                  <a:pt x="9930840" y="1091954"/>
                </a:cubicBezTo>
                <a:lnTo>
                  <a:pt x="0" y="1091954"/>
                </a:lnTo>
                <a:close/>
              </a:path>
            </a:pathLst>
          </a:custGeom>
          <a:solidFill>
            <a:srgbClr val="CCDC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8" name="Freeform 3">
            <a:extLst>
              <a:ext uri="{FF2B5EF4-FFF2-40B4-BE49-F238E27FC236}">
                <a16:creationId xmlns:a16="http://schemas.microsoft.com/office/drawing/2014/main" id="{C500FB8D-4B62-4DBD-97B8-8620ADE53B0F}"/>
              </a:ext>
            </a:extLst>
          </p:cNvPr>
          <p:cNvSpPr>
            <a:spLocks/>
          </p:cNvSpPr>
          <p:nvPr/>
        </p:nvSpPr>
        <p:spPr bwMode="auto">
          <a:xfrm>
            <a:off x="-926" y="5157192"/>
            <a:ext cx="9144925" cy="1700808"/>
          </a:xfrm>
          <a:custGeom>
            <a:avLst/>
            <a:gdLst>
              <a:gd name="T0" fmla="*/ 0 w 9930840"/>
              <a:gd name="T1" fmla="*/ 1657036 h 1657036"/>
              <a:gd name="T2" fmla="*/ 0 w 9930840"/>
              <a:gd name="T3" fmla="*/ 179247 h 1657036"/>
              <a:gd name="T4" fmla="*/ 4751801 w 9930840"/>
              <a:gd name="T5" fmla="*/ 1133059 h 1657036"/>
              <a:gd name="T6" fmla="*/ 9930840 w 9930840"/>
              <a:gd name="T7" fmla="*/ 597575 h 1657036"/>
              <a:gd name="T8" fmla="*/ 9930840 w 9930840"/>
              <a:gd name="T9" fmla="*/ 1657036 h 1657036"/>
              <a:gd name="T10" fmla="*/ 0 w 9930840"/>
              <a:gd name="T11" fmla="*/ 1657036 h 1657036"/>
              <a:gd name="connsiteX0" fmla="*/ 0 w 9930840"/>
              <a:gd name="connsiteY0" fmla="*/ 1496716 h 1496716"/>
              <a:gd name="connsiteX1" fmla="*/ 0 w 9930840"/>
              <a:gd name="connsiteY1" fmla="*/ 18927 h 1496716"/>
              <a:gd name="connsiteX2" fmla="*/ 4751801 w 9930840"/>
              <a:gd name="connsiteY2" fmla="*/ 972739 h 1496716"/>
              <a:gd name="connsiteX3" fmla="*/ 9930840 w 9930840"/>
              <a:gd name="connsiteY3" fmla="*/ 437255 h 1496716"/>
              <a:gd name="connsiteX4" fmla="*/ 9930840 w 9930840"/>
              <a:gd name="connsiteY4" fmla="*/ 1496716 h 1496716"/>
              <a:gd name="connsiteX5" fmla="*/ 0 w 9930840"/>
              <a:gd name="connsiteY5" fmla="*/ 1496716 h 1496716"/>
              <a:gd name="connsiteX0" fmla="*/ 0 w 9930840"/>
              <a:gd name="connsiteY0" fmla="*/ 1377129 h 1377129"/>
              <a:gd name="connsiteX1" fmla="*/ 10454 w 9930840"/>
              <a:gd name="connsiteY1" fmla="*/ 22256 h 1377129"/>
              <a:gd name="connsiteX2" fmla="*/ 4751801 w 9930840"/>
              <a:gd name="connsiteY2" fmla="*/ 853152 h 1377129"/>
              <a:gd name="connsiteX3" fmla="*/ 9930840 w 9930840"/>
              <a:gd name="connsiteY3" fmla="*/ 317668 h 1377129"/>
              <a:gd name="connsiteX4" fmla="*/ 9930840 w 9930840"/>
              <a:gd name="connsiteY4" fmla="*/ 1377129 h 1377129"/>
              <a:gd name="connsiteX5" fmla="*/ 0 w 9930840"/>
              <a:gd name="connsiteY5" fmla="*/ 1377129 h 1377129"/>
              <a:gd name="connsiteX0" fmla="*/ 1005 w 9931845"/>
              <a:gd name="connsiteY0" fmla="*/ 1320327 h 1320327"/>
              <a:gd name="connsiteX1" fmla="*/ 1006 w 9931845"/>
              <a:gd name="connsiteY1" fmla="*/ 23297 h 1320327"/>
              <a:gd name="connsiteX2" fmla="*/ 4752806 w 9931845"/>
              <a:gd name="connsiteY2" fmla="*/ 796350 h 1320327"/>
              <a:gd name="connsiteX3" fmla="*/ 9931845 w 9931845"/>
              <a:gd name="connsiteY3" fmla="*/ 260866 h 1320327"/>
              <a:gd name="connsiteX4" fmla="*/ 9931845 w 9931845"/>
              <a:gd name="connsiteY4" fmla="*/ 1320327 h 1320327"/>
              <a:gd name="connsiteX5" fmla="*/ 1005 w 9931845"/>
              <a:gd name="connsiteY5" fmla="*/ 1320327 h 1320327"/>
              <a:gd name="connsiteX0" fmla="*/ 1005 w 9931845"/>
              <a:gd name="connsiteY0" fmla="*/ 1320537 h 1320537"/>
              <a:gd name="connsiteX1" fmla="*/ 1006 w 9931845"/>
              <a:gd name="connsiteY1" fmla="*/ 23507 h 1320537"/>
              <a:gd name="connsiteX2" fmla="*/ 4752806 w 9931845"/>
              <a:gd name="connsiteY2" fmla="*/ 796560 h 1320537"/>
              <a:gd name="connsiteX3" fmla="*/ 9921392 w 9931845"/>
              <a:gd name="connsiteY3" fmla="*/ 318918 h 1320537"/>
              <a:gd name="connsiteX4" fmla="*/ 9931845 w 9931845"/>
              <a:gd name="connsiteY4" fmla="*/ 1320537 h 1320537"/>
              <a:gd name="connsiteX5" fmla="*/ 1005 w 9931845"/>
              <a:gd name="connsiteY5" fmla="*/ 1320537 h 132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31845" h="1320537">
                <a:moveTo>
                  <a:pt x="1005" y="1320537"/>
                </a:moveTo>
                <a:cubicBezTo>
                  <a:pt x="4490" y="868913"/>
                  <a:pt x="-2479" y="475131"/>
                  <a:pt x="1006" y="23507"/>
                </a:cubicBezTo>
                <a:cubicBezTo>
                  <a:pt x="715373" y="-155740"/>
                  <a:pt x="3099408" y="747325"/>
                  <a:pt x="4752806" y="796560"/>
                </a:cubicBezTo>
                <a:cubicBezTo>
                  <a:pt x="6406204" y="845795"/>
                  <a:pt x="9058219" y="231589"/>
                  <a:pt x="9921392" y="318918"/>
                </a:cubicBezTo>
                <a:lnTo>
                  <a:pt x="9931845" y="1320537"/>
                </a:lnTo>
                <a:lnTo>
                  <a:pt x="1005" y="1320537"/>
                </a:lnTo>
                <a:close/>
              </a:path>
            </a:pathLst>
          </a:custGeom>
          <a:solidFill>
            <a:srgbClr val="97D7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10" name="Freeform 4">
            <a:extLst>
              <a:ext uri="{FF2B5EF4-FFF2-40B4-BE49-F238E27FC236}">
                <a16:creationId xmlns:a16="http://schemas.microsoft.com/office/drawing/2014/main" id="{4BDA077B-E48B-4E7E-AC6B-87E5939B0097}"/>
              </a:ext>
            </a:extLst>
          </p:cNvPr>
          <p:cNvSpPr>
            <a:spLocks/>
          </p:cNvSpPr>
          <p:nvPr/>
        </p:nvSpPr>
        <p:spPr bwMode="auto">
          <a:xfrm>
            <a:off x="-926" y="5661248"/>
            <a:ext cx="9144000" cy="1196752"/>
          </a:xfrm>
          <a:custGeom>
            <a:avLst/>
            <a:gdLst>
              <a:gd name="T0" fmla="*/ 0 w 9930840"/>
              <a:gd name="T1" fmla="*/ 1642185 h 1642185"/>
              <a:gd name="T2" fmla="*/ 0 w 9930840"/>
              <a:gd name="T3" fmla="*/ 177093 h 1642185"/>
              <a:gd name="T4" fmla="*/ 4664118 w 9930840"/>
              <a:gd name="T5" fmla="*/ 1034884 h 1642185"/>
              <a:gd name="T6" fmla="*/ 9930840 w 9930840"/>
              <a:gd name="T7" fmla="*/ 591827 h 1642185"/>
              <a:gd name="T8" fmla="*/ 9930840 w 9930840"/>
              <a:gd name="T9" fmla="*/ 1642185 h 1642185"/>
              <a:gd name="T10" fmla="*/ 0 w 9930840"/>
              <a:gd name="T11" fmla="*/ 1642185 h 1642185"/>
            </a:gdLst>
            <a:ahLst/>
            <a:cxnLst>
              <a:cxn ang="0">
                <a:pos x="T0" y="T1"/>
              </a:cxn>
              <a:cxn ang="0">
                <a:pos x="T2" y="T3"/>
              </a:cxn>
              <a:cxn ang="0">
                <a:pos x="T4" y="T5"/>
              </a:cxn>
              <a:cxn ang="0">
                <a:pos x="T6" y="T7"/>
              </a:cxn>
              <a:cxn ang="0">
                <a:pos x="T8" y="T9"/>
              </a:cxn>
              <a:cxn ang="0">
                <a:pos x="T10" y="T11"/>
              </a:cxn>
            </a:cxnLst>
            <a:rect l="0" t="0" r="r" b="b"/>
            <a:pathLst>
              <a:path w="9930840" h="1642185">
                <a:moveTo>
                  <a:pt x="0" y="1642185"/>
                </a:moveTo>
                <a:cubicBezTo>
                  <a:pt x="0" y="177093"/>
                  <a:pt x="0" y="177093"/>
                  <a:pt x="0" y="177093"/>
                </a:cubicBezTo>
                <a:cubicBezTo>
                  <a:pt x="726492" y="0"/>
                  <a:pt x="3008978" y="965762"/>
                  <a:pt x="4664118" y="1034884"/>
                </a:cubicBezTo>
                <a:cubicBezTo>
                  <a:pt x="6319258" y="1104006"/>
                  <a:pt x="9053053" y="490610"/>
                  <a:pt x="9930840" y="591827"/>
                </a:cubicBezTo>
                <a:cubicBezTo>
                  <a:pt x="9930840" y="1642185"/>
                  <a:pt x="9930840" y="1642185"/>
                  <a:pt x="9930840" y="1642185"/>
                </a:cubicBezTo>
                <a:lnTo>
                  <a:pt x="0" y="1642185"/>
                </a:lnTo>
                <a:close/>
              </a:path>
            </a:pathLst>
          </a:custGeom>
          <a:solidFill>
            <a:srgbClr val="00A499">
              <a:alpha val="80000"/>
            </a:srgbClr>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dirty="0">
              <a:latin typeface="Gill Sans MT" panose="020B0502020104020203" pitchFamily="34" charset="0"/>
            </a:endParaRPr>
          </a:p>
        </p:txBody>
      </p:sp>
      <p:sp>
        <p:nvSpPr>
          <p:cNvPr id="2" name="Title 1">
            <a:extLst>
              <a:ext uri="{FF2B5EF4-FFF2-40B4-BE49-F238E27FC236}">
                <a16:creationId xmlns:a16="http://schemas.microsoft.com/office/drawing/2014/main" id="{F9AA024D-4CE2-43CA-94CC-5B0E631019B0}"/>
              </a:ext>
            </a:extLst>
          </p:cNvPr>
          <p:cNvSpPr>
            <a:spLocks noGrp="1"/>
          </p:cNvSpPr>
          <p:nvPr>
            <p:ph type="ctrTitle"/>
          </p:nvPr>
        </p:nvSpPr>
        <p:spPr>
          <a:xfrm>
            <a:off x="684874" y="908721"/>
            <a:ext cx="7772400" cy="576063"/>
          </a:xfrm>
        </p:spPr>
        <p:txBody>
          <a:bodyPr>
            <a:normAutofit fontScale="90000"/>
          </a:bodyPr>
          <a:lstStyle/>
          <a:p>
            <a:pPr algn="l"/>
            <a:r>
              <a:rPr lang="en-GB" sz="3100" dirty="0">
                <a:solidFill>
                  <a:srgbClr val="669900"/>
                </a:solidFill>
                <a:latin typeface="Gill Sans MT" panose="020B0502020104020203" pitchFamily="34" charset="0"/>
              </a:rPr>
              <a:t>Introduction to Housing Diversity Network (HDN)</a:t>
            </a:r>
            <a:br>
              <a:rPr lang="en-GB" sz="4800" dirty="0">
                <a:latin typeface="Gill Sans MT" panose="020B0502020104020203" pitchFamily="34" charset="0"/>
              </a:rPr>
            </a:br>
            <a:endParaRPr lang="en-GB" sz="4800" dirty="0">
              <a:solidFill>
                <a:schemeClr val="tx1">
                  <a:lumMod val="65000"/>
                  <a:lumOff val="35000"/>
                </a:schemeClr>
              </a:solidFill>
              <a:latin typeface="Gill Sans MT" panose="020B0502020104020203" pitchFamily="34" charset="0"/>
            </a:endParaRPr>
          </a:p>
        </p:txBody>
      </p:sp>
      <p:sp>
        <p:nvSpPr>
          <p:cNvPr id="5" name="Rectangle 4">
            <a:extLst>
              <a:ext uri="{FF2B5EF4-FFF2-40B4-BE49-F238E27FC236}">
                <a16:creationId xmlns:a16="http://schemas.microsoft.com/office/drawing/2014/main" id="{EEF14718-FA41-4AF6-977A-59CB983EF13D}"/>
              </a:ext>
            </a:extLst>
          </p:cNvPr>
          <p:cNvSpPr/>
          <p:nvPr/>
        </p:nvSpPr>
        <p:spPr>
          <a:xfrm>
            <a:off x="676896" y="1300118"/>
            <a:ext cx="4858510" cy="523220"/>
          </a:xfrm>
          <a:prstGeom prst="rect">
            <a:avLst/>
          </a:prstGeom>
        </p:spPr>
        <p:txBody>
          <a:bodyPr wrap="none">
            <a:spAutoFit/>
          </a:bodyPr>
          <a:lstStyle/>
          <a:p>
            <a:r>
              <a:rPr lang="en-GB" sz="2800" b="1" dirty="0">
                <a:solidFill>
                  <a:srgbClr val="669900"/>
                </a:solidFill>
                <a:latin typeface="Gill Sans MT" panose="020B0502020104020203" pitchFamily="34" charset="0"/>
              </a:rPr>
              <a:t>We enable organisations to:</a:t>
            </a:r>
            <a:endParaRPr lang="en-US" sz="2800" dirty="0"/>
          </a:p>
        </p:txBody>
      </p:sp>
      <p:sp>
        <p:nvSpPr>
          <p:cNvPr id="6" name="Rectangle 5">
            <a:extLst>
              <a:ext uri="{FF2B5EF4-FFF2-40B4-BE49-F238E27FC236}">
                <a16:creationId xmlns:a16="http://schemas.microsoft.com/office/drawing/2014/main" id="{2EF98BD6-8BA1-4A7B-A15D-06F1122B20FC}"/>
              </a:ext>
            </a:extLst>
          </p:cNvPr>
          <p:cNvSpPr/>
          <p:nvPr/>
        </p:nvSpPr>
        <p:spPr>
          <a:xfrm>
            <a:off x="684874" y="1876181"/>
            <a:ext cx="4572000" cy="3785652"/>
          </a:xfrm>
          <a:prstGeom prst="rect">
            <a:avLst/>
          </a:prstGeom>
        </p:spPr>
        <p:txBody>
          <a:bodyPr>
            <a:spAutoFit/>
          </a:bodyPr>
          <a:lstStyle/>
          <a:p>
            <a:r>
              <a:rPr lang="en-GB" sz="2000" dirty="0"/>
              <a:t>Increase board &amp; staff diversity</a:t>
            </a:r>
          </a:p>
          <a:p>
            <a:r>
              <a:rPr lang="en-GB" sz="2000" dirty="0"/>
              <a:t>Strengthen governance  </a:t>
            </a:r>
          </a:p>
          <a:p>
            <a:r>
              <a:rPr lang="en-GB" sz="2000" dirty="0"/>
              <a:t>Understand their customers </a:t>
            </a:r>
          </a:p>
          <a:p>
            <a:r>
              <a:rPr lang="en-GB" sz="2000" dirty="0"/>
              <a:t>Deliver social value and corporate social responsibility</a:t>
            </a:r>
          </a:p>
          <a:p>
            <a:r>
              <a:rPr lang="en-GB" sz="2000" dirty="0"/>
              <a:t>Design accessible services </a:t>
            </a:r>
          </a:p>
          <a:p>
            <a:r>
              <a:rPr lang="en-GB" sz="2000" dirty="0"/>
              <a:t>Develop inclusive leadership </a:t>
            </a:r>
          </a:p>
          <a:p>
            <a:r>
              <a:rPr lang="en-GB" sz="2000" dirty="0"/>
              <a:t>Develop change programmes </a:t>
            </a:r>
          </a:p>
          <a:p>
            <a:r>
              <a:rPr lang="en-GB" sz="2000" dirty="0"/>
              <a:t>Stay compliant </a:t>
            </a:r>
          </a:p>
          <a:p>
            <a:r>
              <a:rPr lang="en-GB" sz="2000" dirty="0"/>
              <a:t>Showcase their good practice </a:t>
            </a:r>
          </a:p>
          <a:p>
            <a:r>
              <a:rPr lang="en-GB" sz="2000" dirty="0"/>
              <a:t>Learn from a wide network of professionals and specialists </a:t>
            </a:r>
          </a:p>
        </p:txBody>
      </p:sp>
      <p:sp>
        <p:nvSpPr>
          <p:cNvPr id="9" name="Rectangle 8">
            <a:extLst>
              <a:ext uri="{FF2B5EF4-FFF2-40B4-BE49-F238E27FC236}">
                <a16:creationId xmlns:a16="http://schemas.microsoft.com/office/drawing/2014/main" id="{BFE75612-BEBD-43F4-A4BE-10123A270B00}"/>
              </a:ext>
            </a:extLst>
          </p:cNvPr>
          <p:cNvSpPr/>
          <p:nvPr/>
        </p:nvSpPr>
        <p:spPr>
          <a:xfrm>
            <a:off x="5835970" y="1945766"/>
            <a:ext cx="2292615" cy="830997"/>
          </a:xfrm>
          <a:prstGeom prst="rect">
            <a:avLst/>
          </a:prstGeom>
        </p:spPr>
        <p:txBody>
          <a:bodyPr wrap="none">
            <a:spAutoFit/>
          </a:bodyPr>
          <a:lstStyle/>
          <a:p>
            <a:pPr algn="ctr"/>
            <a:r>
              <a:rPr lang="en-GB" sz="2400" b="1" spc="50" dirty="0">
                <a:ln w="0"/>
                <a:solidFill>
                  <a:srgbClr val="DBD97F"/>
                </a:solidFill>
                <a:latin typeface="Aharoni" panose="02010803020104030203" pitchFamily="2" charset="-79"/>
                <a:cs typeface="Aharoni" panose="02010803020104030203" pitchFamily="2" charset="-79"/>
              </a:rPr>
              <a:t>Mentoring </a:t>
            </a:r>
          </a:p>
          <a:p>
            <a:pPr algn="ctr"/>
            <a:r>
              <a:rPr lang="en-GB" sz="2400" b="1" spc="50" dirty="0">
                <a:ln w="0"/>
                <a:solidFill>
                  <a:srgbClr val="DBD97F"/>
                </a:solidFill>
                <a:latin typeface="Aharoni" panose="02010803020104030203" pitchFamily="2" charset="-79"/>
                <a:cs typeface="Aharoni" panose="02010803020104030203" pitchFamily="2" charset="-79"/>
              </a:rPr>
              <a:t>Programmes  </a:t>
            </a:r>
          </a:p>
        </p:txBody>
      </p:sp>
      <p:sp>
        <p:nvSpPr>
          <p:cNvPr id="11" name="Rectangle 10">
            <a:extLst>
              <a:ext uri="{FF2B5EF4-FFF2-40B4-BE49-F238E27FC236}">
                <a16:creationId xmlns:a16="http://schemas.microsoft.com/office/drawing/2014/main" id="{CAFF2125-1728-4299-B5DA-4A28A4742B6A}"/>
              </a:ext>
            </a:extLst>
          </p:cNvPr>
          <p:cNvSpPr/>
          <p:nvPr/>
        </p:nvSpPr>
        <p:spPr>
          <a:xfrm>
            <a:off x="5876044" y="3306983"/>
            <a:ext cx="2097049" cy="830997"/>
          </a:xfrm>
          <a:prstGeom prst="rect">
            <a:avLst/>
          </a:prstGeom>
        </p:spPr>
        <p:txBody>
          <a:bodyPr wrap="none">
            <a:spAutoFit/>
          </a:bodyPr>
          <a:lstStyle/>
          <a:p>
            <a:pPr algn="ctr"/>
            <a:r>
              <a:rPr lang="en-GB" sz="2400" b="1" spc="50" dirty="0">
                <a:ln w="0"/>
                <a:solidFill>
                  <a:srgbClr val="DBD97F"/>
                </a:solidFill>
                <a:latin typeface="Aharoni" panose="02010803020104030203" pitchFamily="2" charset="-79"/>
                <a:cs typeface="Aharoni" panose="02010803020104030203" pitchFamily="2" charset="-79"/>
              </a:rPr>
              <a:t>Training &amp; </a:t>
            </a:r>
          </a:p>
          <a:p>
            <a:pPr algn="ctr"/>
            <a:r>
              <a:rPr lang="en-GB" sz="2400" b="1" spc="50" dirty="0">
                <a:ln w="0"/>
                <a:solidFill>
                  <a:srgbClr val="DBD97F"/>
                </a:solidFill>
                <a:latin typeface="Aharoni" panose="02010803020104030203" pitchFamily="2" charset="-79"/>
                <a:cs typeface="Aharoni" panose="02010803020104030203" pitchFamily="2" charset="-79"/>
              </a:rPr>
              <a:t>Consultancy </a:t>
            </a:r>
          </a:p>
        </p:txBody>
      </p:sp>
      <p:sp>
        <p:nvSpPr>
          <p:cNvPr id="12" name="Rectangle 11">
            <a:extLst>
              <a:ext uri="{FF2B5EF4-FFF2-40B4-BE49-F238E27FC236}">
                <a16:creationId xmlns:a16="http://schemas.microsoft.com/office/drawing/2014/main" id="{0D7C4505-EB8B-4057-B564-2F83432845BE}"/>
              </a:ext>
            </a:extLst>
          </p:cNvPr>
          <p:cNvSpPr/>
          <p:nvPr/>
        </p:nvSpPr>
        <p:spPr>
          <a:xfrm>
            <a:off x="5720553" y="4720498"/>
            <a:ext cx="2408032" cy="830997"/>
          </a:xfrm>
          <a:prstGeom prst="rect">
            <a:avLst/>
          </a:prstGeom>
        </p:spPr>
        <p:txBody>
          <a:bodyPr wrap="none">
            <a:spAutoFit/>
          </a:bodyPr>
          <a:lstStyle/>
          <a:p>
            <a:pPr algn="ctr"/>
            <a:r>
              <a:rPr lang="en-GB" sz="2400" b="1" spc="50" dirty="0">
                <a:ln w="0"/>
                <a:solidFill>
                  <a:srgbClr val="DBD97F"/>
                </a:solidFill>
                <a:latin typeface="Aharoni" panose="02010803020104030203" pitchFamily="2" charset="-79"/>
                <a:cs typeface="Aharoni" panose="02010803020104030203" pitchFamily="2" charset="-79"/>
              </a:rPr>
              <a:t>Conferences &amp; </a:t>
            </a:r>
          </a:p>
          <a:p>
            <a:pPr algn="ctr"/>
            <a:r>
              <a:rPr lang="en-GB" sz="2400" b="1" spc="50" dirty="0">
                <a:ln w="0"/>
                <a:solidFill>
                  <a:srgbClr val="DBD97F"/>
                </a:solidFill>
                <a:latin typeface="Aharoni" panose="02010803020104030203" pitchFamily="2" charset="-79"/>
                <a:cs typeface="Aharoni" panose="02010803020104030203" pitchFamily="2" charset="-79"/>
              </a:rPr>
              <a:t>Events </a:t>
            </a:r>
          </a:p>
        </p:txBody>
      </p:sp>
    </p:spTree>
    <p:custDataLst>
      <p:tags r:id="rId1"/>
    </p:custDataLst>
    <p:extLst>
      <p:ext uri="{BB962C8B-B14F-4D97-AF65-F5344CB8AC3E}">
        <p14:creationId xmlns:p14="http://schemas.microsoft.com/office/powerpoint/2010/main" val="3759614293"/>
      </p:ext>
    </p:extLst>
  </p:cSld>
  <p:clrMapOvr>
    <a:masterClrMapping/>
  </p:clrMapOvr>
  <mc:AlternateContent xmlns:mc="http://schemas.openxmlformats.org/markup-compatibility/2006" xmlns:p14="http://schemas.microsoft.com/office/powerpoint/2010/main">
    <mc:Choice Requires="p14">
      <p:transition spd="slow" p14:dur="3400" advTm="5000">
        <p14:reveal/>
      </p:transition>
    </mc:Choice>
    <mc:Fallback xmlns="">
      <p:transition spd="slow" advTm="5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2">
            <a:extLst>
              <a:ext uri="{FF2B5EF4-FFF2-40B4-BE49-F238E27FC236}">
                <a16:creationId xmlns:a16="http://schemas.microsoft.com/office/drawing/2014/main" id="{0ED7D287-2703-4850-9886-96DB60D80028}"/>
              </a:ext>
            </a:extLst>
          </p:cNvPr>
          <p:cNvSpPr>
            <a:spLocks/>
          </p:cNvSpPr>
          <p:nvPr/>
        </p:nvSpPr>
        <p:spPr bwMode="auto">
          <a:xfrm>
            <a:off x="-2" y="4653136"/>
            <a:ext cx="9144000" cy="1576788"/>
          </a:xfrm>
          <a:custGeom>
            <a:avLst/>
            <a:gdLst>
              <a:gd name="T0" fmla="*/ 0 w 9930840"/>
              <a:gd name="T1" fmla="*/ 1091954 h 1091954"/>
              <a:gd name="T2" fmla="*/ 0 w 9930840"/>
              <a:gd name="T3" fmla="*/ 114711 h 1091954"/>
              <a:gd name="T4" fmla="*/ 4538858 w 9930840"/>
              <a:gd name="T5" fmla="*/ 795615 h 1091954"/>
              <a:gd name="T6" fmla="*/ 9930840 w 9930840"/>
              <a:gd name="T7" fmla="*/ 391346 h 1091954"/>
              <a:gd name="T8" fmla="*/ 9930840 w 9930840"/>
              <a:gd name="T9" fmla="*/ 1091954 h 1091954"/>
              <a:gd name="T10" fmla="*/ 0 w 9930840"/>
              <a:gd name="T11" fmla="*/ 1091954 h 1091954"/>
            </a:gdLst>
            <a:ahLst/>
            <a:cxnLst>
              <a:cxn ang="0">
                <a:pos x="T0" y="T1"/>
              </a:cxn>
              <a:cxn ang="0">
                <a:pos x="T2" y="T3"/>
              </a:cxn>
              <a:cxn ang="0">
                <a:pos x="T4" y="T5"/>
              </a:cxn>
              <a:cxn ang="0">
                <a:pos x="T6" y="T7"/>
              </a:cxn>
              <a:cxn ang="0">
                <a:pos x="T8" y="T9"/>
              </a:cxn>
              <a:cxn ang="0">
                <a:pos x="T10" y="T11"/>
              </a:cxn>
            </a:cxnLst>
            <a:rect l="0" t="0" r="r" b="b"/>
            <a:pathLst>
              <a:path w="9930840" h="1091954">
                <a:moveTo>
                  <a:pt x="0" y="1091954"/>
                </a:moveTo>
                <a:cubicBezTo>
                  <a:pt x="0" y="114711"/>
                  <a:pt x="0" y="114711"/>
                  <a:pt x="0" y="114711"/>
                </a:cubicBezTo>
                <a:cubicBezTo>
                  <a:pt x="843790" y="0"/>
                  <a:pt x="2883718" y="749509"/>
                  <a:pt x="4538858" y="795615"/>
                </a:cubicBezTo>
                <a:cubicBezTo>
                  <a:pt x="6193998" y="841721"/>
                  <a:pt x="9032176" y="341956"/>
                  <a:pt x="9930840" y="391346"/>
                </a:cubicBezTo>
                <a:cubicBezTo>
                  <a:pt x="9930840" y="1091954"/>
                  <a:pt x="9930840" y="1091954"/>
                  <a:pt x="9930840" y="1091954"/>
                </a:cubicBezTo>
                <a:lnTo>
                  <a:pt x="0" y="1091954"/>
                </a:lnTo>
                <a:close/>
              </a:path>
            </a:pathLst>
          </a:custGeom>
          <a:solidFill>
            <a:srgbClr val="CCDC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8" name="Freeform 3">
            <a:extLst>
              <a:ext uri="{FF2B5EF4-FFF2-40B4-BE49-F238E27FC236}">
                <a16:creationId xmlns:a16="http://schemas.microsoft.com/office/drawing/2014/main" id="{C500FB8D-4B62-4DBD-97B8-8620ADE53B0F}"/>
              </a:ext>
            </a:extLst>
          </p:cNvPr>
          <p:cNvSpPr>
            <a:spLocks/>
          </p:cNvSpPr>
          <p:nvPr/>
        </p:nvSpPr>
        <p:spPr bwMode="auto">
          <a:xfrm>
            <a:off x="-926" y="5157192"/>
            <a:ext cx="9144925" cy="1700808"/>
          </a:xfrm>
          <a:custGeom>
            <a:avLst/>
            <a:gdLst>
              <a:gd name="T0" fmla="*/ 0 w 9930840"/>
              <a:gd name="T1" fmla="*/ 1657036 h 1657036"/>
              <a:gd name="T2" fmla="*/ 0 w 9930840"/>
              <a:gd name="T3" fmla="*/ 179247 h 1657036"/>
              <a:gd name="T4" fmla="*/ 4751801 w 9930840"/>
              <a:gd name="T5" fmla="*/ 1133059 h 1657036"/>
              <a:gd name="T6" fmla="*/ 9930840 w 9930840"/>
              <a:gd name="T7" fmla="*/ 597575 h 1657036"/>
              <a:gd name="T8" fmla="*/ 9930840 w 9930840"/>
              <a:gd name="T9" fmla="*/ 1657036 h 1657036"/>
              <a:gd name="T10" fmla="*/ 0 w 9930840"/>
              <a:gd name="T11" fmla="*/ 1657036 h 1657036"/>
              <a:gd name="connsiteX0" fmla="*/ 0 w 9930840"/>
              <a:gd name="connsiteY0" fmla="*/ 1496716 h 1496716"/>
              <a:gd name="connsiteX1" fmla="*/ 0 w 9930840"/>
              <a:gd name="connsiteY1" fmla="*/ 18927 h 1496716"/>
              <a:gd name="connsiteX2" fmla="*/ 4751801 w 9930840"/>
              <a:gd name="connsiteY2" fmla="*/ 972739 h 1496716"/>
              <a:gd name="connsiteX3" fmla="*/ 9930840 w 9930840"/>
              <a:gd name="connsiteY3" fmla="*/ 437255 h 1496716"/>
              <a:gd name="connsiteX4" fmla="*/ 9930840 w 9930840"/>
              <a:gd name="connsiteY4" fmla="*/ 1496716 h 1496716"/>
              <a:gd name="connsiteX5" fmla="*/ 0 w 9930840"/>
              <a:gd name="connsiteY5" fmla="*/ 1496716 h 1496716"/>
              <a:gd name="connsiteX0" fmla="*/ 0 w 9930840"/>
              <a:gd name="connsiteY0" fmla="*/ 1377129 h 1377129"/>
              <a:gd name="connsiteX1" fmla="*/ 10454 w 9930840"/>
              <a:gd name="connsiteY1" fmla="*/ 22256 h 1377129"/>
              <a:gd name="connsiteX2" fmla="*/ 4751801 w 9930840"/>
              <a:gd name="connsiteY2" fmla="*/ 853152 h 1377129"/>
              <a:gd name="connsiteX3" fmla="*/ 9930840 w 9930840"/>
              <a:gd name="connsiteY3" fmla="*/ 317668 h 1377129"/>
              <a:gd name="connsiteX4" fmla="*/ 9930840 w 9930840"/>
              <a:gd name="connsiteY4" fmla="*/ 1377129 h 1377129"/>
              <a:gd name="connsiteX5" fmla="*/ 0 w 9930840"/>
              <a:gd name="connsiteY5" fmla="*/ 1377129 h 1377129"/>
              <a:gd name="connsiteX0" fmla="*/ 1005 w 9931845"/>
              <a:gd name="connsiteY0" fmla="*/ 1320327 h 1320327"/>
              <a:gd name="connsiteX1" fmla="*/ 1006 w 9931845"/>
              <a:gd name="connsiteY1" fmla="*/ 23297 h 1320327"/>
              <a:gd name="connsiteX2" fmla="*/ 4752806 w 9931845"/>
              <a:gd name="connsiteY2" fmla="*/ 796350 h 1320327"/>
              <a:gd name="connsiteX3" fmla="*/ 9931845 w 9931845"/>
              <a:gd name="connsiteY3" fmla="*/ 260866 h 1320327"/>
              <a:gd name="connsiteX4" fmla="*/ 9931845 w 9931845"/>
              <a:gd name="connsiteY4" fmla="*/ 1320327 h 1320327"/>
              <a:gd name="connsiteX5" fmla="*/ 1005 w 9931845"/>
              <a:gd name="connsiteY5" fmla="*/ 1320327 h 1320327"/>
              <a:gd name="connsiteX0" fmla="*/ 1005 w 9931845"/>
              <a:gd name="connsiteY0" fmla="*/ 1320537 h 1320537"/>
              <a:gd name="connsiteX1" fmla="*/ 1006 w 9931845"/>
              <a:gd name="connsiteY1" fmla="*/ 23507 h 1320537"/>
              <a:gd name="connsiteX2" fmla="*/ 4752806 w 9931845"/>
              <a:gd name="connsiteY2" fmla="*/ 796560 h 1320537"/>
              <a:gd name="connsiteX3" fmla="*/ 9921392 w 9931845"/>
              <a:gd name="connsiteY3" fmla="*/ 318918 h 1320537"/>
              <a:gd name="connsiteX4" fmla="*/ 9931845 w 9931845"/>
              <a:gd name="connsiteY4" fmla="*/ 1320537 h 1320537"/>
              <a:gd name="connsiteX5" fmla="*/ 1005 w 9931845"/>
              <a:gd name="connsiteY5" fmla="*/ 1320537 h 132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31845" h="1320537">
                <a:moveTo>
                  <a:pt x="1005" y="1320537"/>
                </a:moveTo>
                <a:cubicBezTo>
                  <a:pt x="4490" y="868913"/>
                  <a:pt x="-2479" y="475131"/>
                  <a:pt x="1006" y="23507"/>
                </a:cubicBezTo>
                <a:cubicBezTo>
                  <a:pt x="715373" y="-155740"/>
                  <a:pt x="3099408" y="747325"/>
                  <a:pt x="4752806" y="796560"/>
                </a:cubicBezTo>
                <a:cubicBezTo>
                  <a:pt x="6406204" y="845795"/>
                  <a:pt x="9058219" y="231589"/>
                  <a:pt x="9921392" y="318918"/>
                </a:cubicBezTo>
                <a:lnTo>
                  <a:pt x="9931845" y="1320537"/>
                </a:lnTo>
                <a:lnTo>
                  <a:pt x="1005" y="1320537"/>
                </a:lnTo>
                <a:close/>
              </a:path>
            </a:pathLst>
          </a:custGeom>
          <a:solidFill>
            <a:srgbClr val="97D7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10" name="Freeform 4">
            <a:extLst>
              <a:ext uri="{FF2B5EF4-FFF2-40B4-BE49-F238E27FC236}">
                <a16:creationId xmlns:a16="http://schemas.microsoft.com/office/drawing/2014/main" id="{4BDA077B-E48B-4E7E-AC6B-87E5939B0097}"/>
              </a:ext>
            </a:extLst>
          </p:cNvPr>
          <p:cNvSpPr>
            <a:spLocks/>
          </p:cNvSpPr>
          <p:nvPr/>
        </p:nvSpPr>
        <p:spPr bwMode="auto">
          <a:xfrm>
            <a:off x="-926" y="5661248"/>
            <a:ext cx="9144000" cy="1196752"/>
          </a:xfrm>
          <a:custGeom>
            <a:avLst/>
            <a:gdLst>
              <a:gd name="T0" fmla="*/ 0 w 9930840"/>
              <a:gd name="T1" fmla="*/ 1642185 h 1642185"/>
              <a:gd name="T2" fmla="*/ 0 w 9930840"/>
              <a:gd name="T3" fmla="*/ 177093 h 1642185"/>
              <a:gd name="T4" fmla="*/ 4664118 w 9930840"/>
              <a:gd name="T5" fmla="*/ 1034884 h 1642185"/>
              <a:gd name="T6" fmla="*/ 9930840 w 9930840"/>
              <a:gd name="T7" fmla="*/ 591827 h 1642185"/>
              <a:gd name="T8" fmla="*/ 9930840 w 9930840"/>
              <a:gd name="T9" fmla="*/ 1642185 h 1642185"/>
              <a:gd name="T10" fmla="*/ 0 w 9930840"/>
              <a:gd name="T11" fmla="*/ 1642185 h 1642185"/>
            </a:gdLst>
            <a:ahLst/>
            <a:cxnLst>
              <a:cxn ang="0">
                <a:pos x="T0" y="T1"/>
              </a:cxn>
              <a:cxn ang="0">
                <a:pos x="T2" y="T3"/>
              </a:cxn>
              <a:cxn ang="0">
                <a:pos x="T4" y="T5"/>
              </a:cxn>
              <a:cxn ang="0">
                <a:pos x="T6" y="T7"/>
              </a:cxn>
              <a:cxn ang="0">
                <a:pos x="T8" y="T9"/>
              </a:cxn>
              <a:cxn ang="0">
                <a:pos x="T10" y="T11"/>
              </a:cxn>
            </a:cxnLst>
            <a:rect l="0" t="0" r="r" b="b"/>
            <a:pathLst>
              <a:path w="9930840" h="1642185">
                <a:moveTo>
                  <a:pt x="0" y="1642185"/>
                </a:moveTo>
                <a:cubicBezTo>
                  <a:pt x="0" y="177093"/>
                  <a:pt x="0" y="177093"/>
                  <a:pt x="0" y="177093"/>
                </a:cubicBezTo>
                <a:cubicBezTo>
                  <a:pt x="726492" y="0"/>
                  <a:pt x="3008978" y="965762"/>
                  <a:pt x="4664118" y="1034884"/>
                </a:cubicBezTo>
                <a:cubicBezTo>
                  <a:pt x="6319258" y="1104006"/>
                  <a:pt x="9053053" y="490610"/>
                  <a:pt x="9930840" y="591827"/>
                </a:cubicBezTo>
                <a:cubicBezTo>
                  <a:pt x="9930840" y="1642185"/>
                  <a:pt x="9930840" y="1642185"/>
                  <a:pt x="9930840" y="1642185"/>
                </a:cubicBezTo>
                <a:lnTo>
                  <a:pt x="0" y="1642185"/>
                </a:lnTo>
                <a:close/>
              </a:path>
            </a:pathLst>
          </a:custGeom>
          <a:solidFill>
            <a:srgbClr val="00A499">
              <a:alpha val="80000"/>
            </a:srgbClr>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dirty="0">
              <a:latin typeface="Gill Sans MT" panose="020B0502020104020203" pitchFamily="34" charset="0"/>
            </a:endParaRPr>
          </a:p>
        </p:txBody>
      </p:sp>
      <p:sp>
        <p:nvSpPr>
          <p:cNvPr id="2" name="Title 1">
            <a:extLst>
              <a:ext uri="{FF2B5EF4-FFF2-40B4-BE49-F238E27FC236}">
                <a16:creationId xmlns:a16="http://schemas.microsoft.com/office/drawing/2014/main" id="{F9AA024D-4CE2-43CA-94CC-5B0E631019B0}"/>
              </a:ext>
            </a:extLst>
          </p:cNvPr>
          <p:cNvSpPr>
            <a:spLocks noGrp="1"/>
          </p:cNvSpPr>
          <p:nvPr>
            <p:ph type="ctrTitle"/>
          </p:nvPr>
        </p:nvSpPr>
        <p:spPr>
          <a:xfrm>
            <a:off x="684874" y="476673"/>
            <a:ext cx="7772400" cy="1008112"/>
          </a:xfrm>
        </p:spPr>
        <p:txBody>
          <a:bodyPr>
            <a:normAutofit/>
          </a:bodyPr>
          <a:lstStyle/>
          <a:p>
            <a:r>
              <a:rPr lang="en-US" b="1" dirty="0">
                <a:solidFill>
                  <a:srgbClr val="669900"/>
                </a:solidFill>
                <a:latin typeface="Gill Sans MT" panose="020B0502020104020203" pitchFamily="34" charset="0"/>
              </a:rPr>
              <a:t>Benefits of Membership</a:t>
            </a:r>
            <a:endParaRPr lang="en-GB" dirty="0">
              <a:solidFill>
                <a:schemeClr val="tx1">
                  <a:lumMod val="65000"/>
                  <a:lumOff val="35000"/>
                </a:schemeClr>
              </a:solidFill>
              <a:latin typeface="Gill Sans MT" panose="020B0502020104020203" pitchFamily="34" charset="0"/>
            </a:endParaRPr>
          </a:p>
        </p:txBody>
      </p:sp>
      <p:sp>
        <p:nvSpPr>
          <p:cNvPr id="4" name="Rectangle 3">
            <a:extLst>
              <a:ext uri="{FF2B5EF4-FFF2-40B4-BE49-F238E27FC236}">
                <a16:creationId xmlns:a16="http://schemas.microsoft.com/office/drawing/2014/main" id="{E0B8E979-279B-4D33-91F3-B9FB12D4B1C1}"/>
              </a:ext>
            </a:extLst>
          </p:cNvPr>
          <p:cNvSpPr/>
          <p:nvPr/>
        </p:nvSpPr>
        <p:spPr>
          <a:xfrm>
            <a:off x="755576" y="1602500"/>
            <a:ext cx="7344816" cy="3416320"/>
          </a:xfrm>
          <a:prstGeom prst="rect">
            <a:avLst/>
          </a:prstGeom>
        </p:spPr>
        <p:txBody>
          <a:bodyPr wrap="square">
            <a:spAutoFit/>
          </a:bodyPr>
          <a:lstStyle/>
          <a:p>
            <a:pPr marL="342900" indent="-342900">
              <a:buFont typeface="Arial" panose="020B0604020202020204" pitchFamily="34" charset="0"/>
              <a:buChar char="•"/>
            </a:pPr>
            <a:r>
              <a:rPr lang="en-US" sz="2400" dirty="0">
                <a:latin typeface="Gill Sans MT" panose="020B0502020104020203" pitchFamily="34" charset="0"/>
              </a:rPr>
              <a:t>Places on our CIPD Award Winning Staff Mentoring </a:t>
            </a:r>
            <a:r>
              <a:rPr lang="en-US" sz="2400" dirty="0" err="1">
                <a:latin typeface="Gill Sans MT" panose="020B0502020104020203" pitchFamily="34" charset="0"/>
              </a:rPr>
              <a:t>Programme</a:t>
            </a:r>
            <a:endParaRPr lang="en-US" sz="2400" dirty="0">
              <a:latin typeface="Gill Sans MT" panose="020B0502020104020203" pitchFamily="34" charset="0"/>
            </a:endParaRPr>
          </a:p>
          <a:p>
            <a:pPr marL="342900" indent="-342900">
              <a:buFont typeface="Arial" panose="020B0604020202020204" pitchFamily="34" charset="0"/>
              <a:buChar char="•"/>
            </a:pPr>
            <a:r>
              <a:rPr lang="en-US" sz="2400" dirty="0">
                <a:latin typeface="Gill Sans MT" panose="020B0502020104020203" pitchFamily="34" charset="0"/>
              </a:rPr>
              <a:t>Access to on-line Resources </a:t>
            </a:r>
          </a:p>
          <a:p>
            <a:pPr marL="342900" indent="-342900">
              <a:buFont typeface="Arial" panose="020B0604020202020204" pitchFamily="34" charset="0"/>
              <a:buChar char="•"/>
            </a:pPr>
            <a:r>
              <a:rPr lang="en-US" sz="2400" dirty="0">
                <a:latin typeface="Gill Sans MT" panose="020B0502020104020203" pitchFamily="34" charset="0"/>
              </a:rPr>
              <a:t>Monthly e-briefing</a:t>
            </a:r>
          </a:p>
          <a:p>
            <a:pPr marL="342900" indent="-342900">
              <a:buFont typeface="Arial" panose="020B0604020202020204" pitchFamily="34" charset="0"/>
              <a:buChar char="•"/>
            </a:pPr>
            <a:r>
              <a:rPr lang="en-US" sz="2400" dirty="0">
                <a:latin typeface="Gill Sans MT" panose="020B0502020104020203" pitchFamily="34" charset="0"/>
              </a:rPr>
              <a:t>Free advice and help line</a:t>
            </a:r>
          </a:p>
          <a:p>
            <a:pPr marL="342900" indent="-342900">
              <a:buFont typeface="Arial" panose="020B0604020202020204" pitchFamily="34" charset="0"/>
              <a:buChar char="•"/>
            </a:pPr>
            <a:r>
              <a:rPr lang="en-US" sz="2400" dirty="0">
                <a:latin typeface="Gill Sans MT" panose="020B0502020104020203" pitchFamily="34" charset="0"/>
              </a:rPr>
              <a:t>Strategic regional networking events</a:t>
            </a:r>
          </a:p>
          <a:p>
            <a:pPr marL="342900" indent="-342900">
              <a:buFont typeface="Arial" panose="020B0604020202020204" pitchFamily="34" charset="0"/>
              <a:buChar char="•"/>
            </a:pPr>
            <a:r>
              <a:rPr lang="en-US" sz="2400" dirty="0">
                <a:latin typeface="Gill Sans MT" panose="020B0502020104020203" pitchFamily="34" charset="0"/>
              </a:rPr>
              <a:t>Reductions on our Board Mentoring </a:t>
            </a:r>
            <a:r>
              <a:rPr lang="en-US" sz="2400" dirty="0" err="1">
                <a:latin typeface="Gill Sans MT" panose="020B0502020104020203" pitchFamily="34" charset="0"/>
              </a:rPr>
              <a:t>Programme</a:t>
            </a:r>
            <a:r>
              <a:rPr lang="en-US" sz="2400" dirty="0">
                <a:latin typeface="Gill Sans MT" panose="020B0502020104020203" pitchFamily="34" charset="0"/>
              </a:rPr>
              <a:t>, Training and Consultancy &amp; DNA (Diversity Network Accreditation)</a:t>
            </a:r>
          </a:p>
        </p:txBody>
      </p:sp>
    </p:spTree>
    <p:custDataLst>
      <p:tags r:id="rId1"/>
    </p:custDataLst>
    <p:extLst>
      <p:ext uri="{BB962C8B-B14F-4D97-AF65-F5344CB8AC3E}">
        <p14:creationId xmlns:p14="http://schemas.microsoft.com/office/powerpoint/2010/main" val="943359106"/>
      </p:ext>
    </p:extLst>
  </p:cSld>
  <p:clrMapOvr>
    <a:masterClrMapping/>
  </p:clrMapOvr>
  <mc:AlternateContent xmlns:mc="http://schemas.openxmlformats.org/markup-compatibility/2006" xmlns:p14="http://schemas.microsoft.com/office/powerpoint/2010/main">
    <mc:Choice Requires="p14">
      <p:transition spd="slow" p14:dur="3400" advTm="5000">
        <p14:reveal/>
      </p:transition>
    </mc:Choice>
    <mc:Fallback xmlns="">
      <p:transition spd="slow" advTm="5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2">
            <a:extLst>
              <a:ext uri="{FF2B5EF4-FFF2-40B4-BE49-F238E27FC236}">
                <a16:creationId xmlns:a16="http://schemas.microsoft.com/office/drawing/2014/main" id="{0ED7D287-2703-4850-9886-96DB60D80028}"/>
              </a:ext>
            </a:extLst>
          </p:cNvPr>
          <p:cNvSpPr>
            <a:spLocks/>
          </p:cNvSpPr>
          <p:nvPr/>
        </p:nvSpPr>
        <p:spPr bwMode="auto">
          <a:xfrm>
            <a:off x="-2" y="4653136"/>
            <a:ext cx="9144000" cy="1576788"/>
          </a:xfrm>
          <a:custGeom>
            <a:avLst/>
            <a:gdLst>
              <a:gd name="T0" fmla="*/ 0 w 9930840"/>
              <a:gd name="T1" fmla="*/ 1091954 h 1091954"/>
              <a:gd name="T2" fmla="*/ 0 w 9930840"/>
              <a:gd name="T3" fmla="*/ 114711 h 1091954"/>
              <a:gd name="T4" fmla="*/ 4538858 w 9930840"/>
              <a:gd name="T5" fmla="*/ 795615 h 1091954"/>
              <a:gd name="T6" fmla="*/ 9930840 w 9930840"/>
              <a:gd name="T7" fmla="*/ 391346 h 1091954"/>
              <a:gd name="T8" fmla="*/ 9930840 w 9930840"/>
              <a:gd name="T9" fmla="*/ 1091954 h 1091954"/>
              <a:gd name="T10" fmla="*/ 0 w 9930840"/>
              <a:gd name="T11" fmla="*/ 1091954 h 1091954"/>
            </a:gdLst>
            <a:ahLst/>
            <a:cxnLst>
              <a:cxn ang="0">
                <a:pos x="T0" y="T1"/>
              </a:cxn>
              <a:cxn ang="0">
                <a:pos x="T2" y="T3"/>
              </a:cxn>
              <a:cxn ang="0">
                <a:pos x="T4" y="T5"/>
              </a:cxn>
              <a:cxn ang="0">
                <a:pos x="T6" y="T7"/>
              </a:cxn>
              <a:cxn ang="0">
                <a:pos x="T8" y="T9"/>
              </a:cxn>
              <a:cxn ang="0">
                <a:pos x="T10" y="T11"/>
              </a:cxn>
            </a:cxnLst>
            <a:rect l="0" t="0" r="r" b="b"/>
            <a:pathLst>
              <a:path w="9930840" h="1091954">
                <a:moveTo>
                  <a:pt x="0" y="1091954"/>
                </a:moveTo>
                <a:cubicBezTo>
                  <a:pt x="0" y="114711"/>
                  <a:pt x="0" y="114711"/>
                  <a:pt x="0" y="114711"/>
                </a:cubicBezTo>
                <a:cubicBezTo>
                  <a:pt x="843790" y="0"/>
                  <a:pt x="2883718" y="749509"/>
                  <a:pt x="4538858" y="795615"/>
                </a:cubicBezTo>
                <a:cubicBezTo>
                  <a:pt x="6193998" y="841721"/>
                  <a:pt x="9032176" y="341956"/>
                  <a:pt x="9930840" y="391346"/>
                </a:cubicBezTo>
                <a:cubicBezTo>
                  <a:pt x="9930840" y="1091954"/>
                  <a:pt x="9930840" y="1091954"/>
                  <a:pt x="9930840" y="1091954"/>
                </a:cubicBezTo>
                <a:lnTo>
                  <a:pt x="0" y="1091954"/>
                </a:lnTo>
                <a:close/>
              </a:path>
            </a:pathLst>
          </a:custGeom>
          <a:solidFill>
            <a:srgbClr val="CCDC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8" name="Freeform 3">
            <a:extLst>
              <a:ext uri="{FF2B5EF4-FFF2-40B4-BE49-F238E27FC236}">
                <a16:creationId xmlns:a16="http://schemas.microsoft.com/office/drawing/2014/main" id="{C500FB8D-4B62-4DBD-97B8-8620ADE53B0F}"/>
              </a:ext>
            </a:extLst>
          </p:cNvPr>
          <p:cNvSpPr>
            <a:spLocks/>
          </p:cNvSpPr>
          <p:nvPr/>
        </p:nvSpPr>
        <p:spPr bwMode="auto">
          <a:xfrm>
            <a:off x="-926" y="5157192"/>
            <a:ext cx="9144925" cy="1700808"/>
          </a:xfrm>
          <a:custGeom>
            <a:avLst/>
            <a:gdLst>
              <a:gd name="T0" fmla="*/ 0 w 9930840"/>
              <a:gd name="T1" fmla="*/ 1657036 h 1657036"/>
              <a:gd name="T2" fmla="*/ 0 w 9930840"/>
              <a:gd name="T3" fmla="*/ 179247 h 1657036"/>
              <a:gd name="T4" fmla="*/ 4751801 w 9930840"/>
              <a:gd name="T5" fmla="*/ 1133059 h 1657036"/>
              <a:gd name="T6" fmla="*/ 9930840 w 9930840"/>
              <a:gd name="T7" fmla="*/ 597575 h 1657036"/>
              <a:gd name="T8" fmla="*/ 9930840 w 9930840"/>
              <a:gd name="T9" fmla="*/ 1657036 h 1657036"/>
              <a:gd name="T10" fmla="*/ 0 w 9930840"/>
              <a:gd name="T11" fmla="*/ 1657036 h 1657036"/>
              <a:gd name="connsiteX0" fmla="*/ 0 w 9930840"/>
              <a:gd name="connsiteY0" fmla="*/ 1496716 h 1496716"/>
              <a:gd name="connsiteX1" fmla="*/ 0 w 9930840"/>
              <a:gd name="connsiteY1" fmla="*/ 18927 h 1496716"/>
              <a:gd name="connsiteX2" fmla="*/ 4751801 w 9930840"/>
              <a:gd name="connsiteY2" fmla="*/ 972739 h 1496716"/>
              <a:gd name="connsiteX3" fmla="*/ 9930840 w 9930840"/>
              <a:gd name="connsiteY3" fmla="*/ 437255 h 1496716"/>
              <a:gd name="connsiteX4" fmla="*/ 9930840 w 9930840"/>
              <a:gd name="connsiteY4" fmla="*/ 1496716 h 1496716"/>
              <a:gd name="connsiteX5" fmla="*/ 0 w 9930840"/>
              <a:gd name="connsiteY5" fmla="*/ 1496716 h 1496716"/>
              <a:gd name="connsiteX0" fmla="*/ 0 w 9930840"/>
              <a:gd name="connsiteY0" fmla="*/ 1377129 h 1377129"/>
              <a:gd name="connsiteX1" fmla="*/ 10454 w 9930840"/>
              <a:gd name="connsiteY1" fmla="*/ 22256 h 1377129"/>
              <a:gd name="connsiteX2" fmla="*/ 4751801 w 9930840"/>
              <a:gd name="connsiteY2" fmla="*/ 853152 h 1377129"/>
              <a:gd name="connsiteX3" fmla="*/ 9930840 w 9930840"/>
              <a:gd name="connsiteY3" fmla="*/ 317668 h 1377129"/>
              <a:gd name="connsiteX4" fmla="*/ 9930840 w 9930840"/>
              <a:gd name="connsiteY4" fmla="*/ 1377129 h 1377129"/>
              <a:gd name="connsiteX5" fmla="*/ 0 w 9930840"/>
              <a:gd name="connsiteY5" fmla="*/ 1377129 h 1377129"/>
              <a:gd name="connsiteX0" fmla="*/ 1005 w 9931845"/>
              <a:gd name="connsiteY0" fmla="*/ 1320327 h 1320327"/>
              <a:gd name="connsiteX1" fmla="*/ 1006 w 9931845"/>
              <a:gd name="connsiteY1" fmla="*/ 23297 h 1320327"/>
              <a:gd name="connsiteX2" fmla="*/ 4752806 w 9931845"/>
              <a:gd name="connsiteY2" fmla="*/ 796350 h 1320327"/>
              <a:gd name="connsiteX3" fmla="*/ 9931845 w 9931845"/>
              <a:gd name="connsiteY3" fmla="*/ 260866 h 1320327"/>
              <a:gd name="connsiteX4" fmla="*/ 9931845 w 9931845"/>
              <a:gd name="connsiteY4" fmla="*/ 1320327 h 1320327"/>
              <a:gd name="connsiteX5" fmla="*/ 1005 w 9931845"/>
              <a:gd name="connsiteY5" fmla="*/ 1320327 h 1320327"/>
              <a:gd name="connsiteX0" fmla="*/ 1005 w 9931845"/>
              <a:gd name="connsiteY0" fmla="*/ 1320537 h 1320537"/>
              <a:gd name="connsiteX1" fmla="*/ 1006 w 9931845"/>
              <a:gd name="connsiteY1" fmla="*/ 23507 h 1320537"/>
              <a:gd name="connsiteX2" fmla="*/ 4752806 w 9931845"/>
              <a:gd name="connsiteY2" fmla="*/ 796560 h 1320537"/>
              <a:gd name="connsiteX3" fmla="*/ 9921392 w 9931845"/>
              <a:gd name="connsiteY3" fmla="*/ 318918 h 1320537"/>
              <a:gd name="connsiteX4" fmla="*/ 9931845 w 9931845"/>
              <a:gd name="connsiteY4" fmla="*/ 1320537 h 1320537"/>
              <a:gd name="connsiteX5" fmla="*/ 1005 w 9931845"/>
              <a:gd name="connsiteY5" fmla="*/ 1320537 h 132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31845" h="1320537">
                <a:moveTo>
                  <a:pt x="1005" y="1320537"/>
                </a:moveTo>
                <a:cubicBezTo>
                  <a:pt x="4490" y="868913"/>
                  <a:pt x="-2479" y="475131"/>
                  <a:pt x="1006" y="23507"/>
                </a:cubicBezTo>
                <a:cubicBezTo>
                  <a:pt x="715373" y="-155740"/>
                  <a:pt x="3099408" y="747325"/>
                  <a:pt x="4752806" y="796560"/>
                </a:cubicBezTo>
                <a:cubicBezTo>
                  <a:pt x="6406204" y="845795"/>
                  <a:pt x="9058219" y="231589"/>
                  <a:pt x="9921392" y="318918"/>
                </a:cubicBezTo>
                <a:lnTo>
                  <a:pt x="9931845" y="1320537"/>
                </a:lnTo>
                <a:lnTo>
                  <a:pt x="1005" y="1320537"/>
                </a:lnTo>
                <a:close/>
              </a:path>
            </a:pathLst>
          </a:custGeom>
          <a:solidFill>
            <a:srgbClr val="97D7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10" name="Freeform 4">
            <a:extLst>
              <a:ext uri="{FF2B5EF4-FFF2-40B4-BE49-F238E27FC236}">
                <a16:creationId xmlns:a16="http://schemas.microsoft.com/office/drawing/2014/main" id="{4BDA077B-E48B-4E7E-AC6B-87E5939B0097}"/>
              </a:ext>
            </a:extLst>
          </p:cNvPr>
          <p:cNvSpPr>
            <a:spLocks/>
          </p:cNvSpPr>
          <p:nvPr/>
        </p:nvSpPr>
        <p:spPr bwMode="auto">
          <a:xfrm>
            <a:off x="-926" y="5661248"/>
            <a:ext cx="9144000" cy="1196752"/>
          </a:xfrm>
          <a:custGeom>
            <a:avLst/>
            <a:gdLst>
              <a:gd name="T0" fmla="*/ 0 w 9930840"/>
              <a:gd name="T1" fmla="*/ 1642185 h 1642185"/>
              <a:gd name="T2" fmla="*/ 0 w 9930840"/>
              <a:gd name="T3" fmla="*/ 177093 h 1642185"/>
              <a:gd name="T4" fmla="*/ 4664118 w 9930840"/>
              <a:gd name="T5" fmla="*/ 1034884 h 1642185"/>
              <a:gd name="T6" fmla="*/ 9930840 w 9930840"/>
              <a:gd name="T7" fmla="*/ 591827 h 1642185"/>
              <a:gd name="T8" fmla="*/ 9930840 w 9930840"/>
              <a:gd name="T9" fmla="*/ 1642185 h 1642185"/>
              <a:gd name="T10" fmla="*/ 0 w 9930840"/>
              <a:gd name="T11" fmla="*/ 1642185 h 1642185"/>
            </a:gdLst>
            <a:ahLst/>
            <a:cxnLst>
              <a:cxn ang="0">
                <a:pos x="T0" y="T1"/>
              </a:cxn>
              <a:cxn ang="0">
                <a:pos x="T2" y="T3"/>
              </a:cxn>
              <a:cxn ang="0">
                <a:pos x="T4" y="T5"/>
              </a:cxn>
              <a:cxn ang="0">
                <a:pos x="T6" y="T7"/>
              </a:cxn>
              <a:cxn ang="0">
                <a:pos x="T8" y="T9"/>
              </a:cxn>
              <a:cxn ang="0">
                <a:pos x="T10" y="T11"/>
              </a:cxn>
            </a:cxnLst>
            <a:rect l="0" t="0" r="r" b="b"/>
            <a:pathLst>
              <a:path w="9930840" h="1642185">
                <a:moveTo>
                  <a:pt x="0" y="1642185"/>
                </a:moveTo>
                <a:cubicBezTo>
                  <a:pt x="0" y="177093"/>
                  <a:pt x="0" y="177093"/>
                  <a:pt x="0" y="177093"/>
                </a:cubicBezTo>
                <a:cubicBezTo>
                  <a:pt x="726492" y="0"/>
                  <a:pt x="3008978" y="965762"/>
                  <a:pt x="4664118" y="1034884"/>
                </a:cubicBezTo>
                <a:cubicBezTo>
                  <a:pt x="6319258" y="1104006"/>
                  <a:pt x="9053053" y="490610"/>
                  <a:pt x="9930840" y="591827"/>
                </a:cubicBezTo>
                <a:cubicBezTo>
                  <a:pt x="9930840" y="1642185"/>
                  <a:pt x="9930840" y="1642185"/>
                  <a:pt x="9930840" y="1642185"/>
                </a:cubicBezTo>
                <a:lnTo>
                  <a:pt x="0" y="1642185"/>
                </a:lnTo>
                <a:close/>
              </a:path>
            </a:pathLst>
          </a:custGeom>
          <a:solidFill>
            <a:srgbClr val="00A499">
              <a:alpha val="80000"/>
            </a:srgbClr>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dirty="0">
              <a:latin typeface="Gill Sans MT" panose="020B0502020104020203" pitchFamily="34" charset="0"/>
            </a:endParaRPr>
          </a:p>
        </p:txBody>
      </p:sp>
      <p:sp>
        <p:nvSpPr>
          <p:cNvPr id="2" name="Title 1">
            <a:extLst>
              <a:ext uri="{FF2B5EF4-FFF2-40B4-BE49-F238E27FC236}">
                <a16:creationId xmlns:a16="http://schemas.microsoft.com/office/drawing/2014/main" id="{F9AA024D-4CE2-43CA-94CC-5B0E631019B0}"/>
              </a:ext>
            </a:extLst>
          </p:cNvPr>
          <p:cNvSpPr>
            <a:spLocks noGrp="1"/>
          </p:cNvSpPr>
          <p:nvPr>
            <p:ph type="ctrTitle"/>
          </p:nvPr>
        </p:nvSpPr>
        <p:spPr>
          <a:xfrm>
            <a:off x="684874" y="476672"/>
            <a:ext cx="7772400" cy="1470025"/>
          </a:xfrm>
        </p:spPr>
        <p:txBody>
          <a:bodyPr>
            <a:normAutofit/>
          </a:bodyPr>
          <a:lstStyle/>
          <a:p>
            <a:r>
              <a:rPr lang="en-US" b="1" dirty="0">
                <a:solidFill>
                  <a:srgbClr val="669900"/>
                </a:solidFill>
                <a:latin typeface="Gill Sans MT" panose="020B0502020104020203" pitchFamily="34" charset="0"/>
              </a:rPr>
              <a:t>Benefits of Membership</a:t>
            </a:r>
            <a:endParaRPr lang="en-GB" dirty="0">
              <a:solidFill>
                <a:schemeClr val="tx1">
                  <a:lumMod val="65000"/>
                  <a:lumOff val="35000"/>
                </a:schemeClr>
              </a:solidFill>
              <a:latin typeface="Gill Sans MT" panose="020B0502020104020203" pitchFamily="34" charset="0"/>
            </a:endParaRPr>
          </a:p>
        </p:txBody>
      </p:sp>
      <p:sp>
        <p:nvSpPr>
          <p:cNvPr id="5" name="Rectangle 4">
            <a:extLst>
              <a:ext uri="{FF2B5EF4-FFF2-40B4-BE49-F238E27FC236}">
                <a16:creationId xmlns:a16="http://schemas.microsoft.com/office/drawing/2014/main" id="{EC31C903-D9FD-433C-8954-3C7912345333}"/>
              </a:ext>
            </a:extLst>
          </p:cNvPr>
          <p:cNvSpPr/>
          <p:nvPr/>
        </p:nvSpPr>
        <p:spPr>
          <a:xfrm>
            <a:off x="684874" y="2025538"/>
            <a:ext cx="7772400" cy="3342453"/>
          </a:xfrm>
          <a:prstGeom prst="rect">
            <a:avLst/>
          </a:prstGeom>
        </p:spPr>
        <p:txBody>
          <a:bodyPr wrap="square">
            <a:spAutoFit/>
          </a:bodyPr>
          <a:lstStyle/>
          <a:p>
            <a:pPr marL="342900" indent="-342900" eaLnBrk="0" hangingPunct="0">
              <a:spcBef>
                <a:spcPct val="20000"/>
              </a:spcBef>
              <a:buChar char="•"/>
            </a:pPr>
            <a:r>
              <a:rPr lang="en-US" sz="2400" dirty="0">
                <a:latin typeface="Gill Sans MT" panose="020B0502020104020203" pitchFamily="34" charset="0"/>
              </a:rPr>
              <a:t>Online Self Assessment Tool (Launched for members from July 2017) </a:t>
            </a:r>
          </a:p>
          <a:p>
            <a:pPr marL="342900" indent="-342900" eaLnBrk="0" hangingPunct="0">
              <a:spcBef>
                <a:spcPct val="20000"/>
              </a:spcBef>
              <a:buChar char="•"/>
            </a:pPr>
            <a:r>
              <a:rPr lang="en-US" sz="2400" dirty="0">
                <a:latin typeface="Gill Sans MT" panose="020B0502020104020203" pitchFamily="34" charset="0"/>
              </a:rPr>
              <a:t>Work with NHF Young Leaders </a:t>
            </a:r>
            <a:r>
              <a:rPr lang="en-US" sz="2400" dirty="0" err="1">
                <a:latin typeface="Gill Sans MT" panose="020B0502020104020203" pitchFamily="34" charset="0"/>
              </a:rPr>
              <a:t>Programme</a:t>
            </a:r>
            <a:r>
              <a:rPr lang="en-US" sz="2400" dirty="0">
                <a:latin typeface="Gill Sans MT" panose="020B0502020104020203" pitchFamily="34" charset="0"/>
              </a:rPr>
              <a:t> to increase diversity in leadership</a:t>
            </a:r>
          </a:p>
          <a:p>
            <a:pPr marL="342900" indent="-342900" eaLnBrk="0" hangingPunct="0">
              <a:spcBef>
                <a:spcPct val="20000"/>
              </a:spcBef>
              <a:buChar char="•"/>
            </a:pPr>
            <a:r>
              <a:rPr lang="en-US" sz="2400" dirty="0">
                <a:latin typeface="Gill Sans MT" panose="020B0502020104020203" pitchFamily="34" charset="0"/>
              </a:rPr>
              <a:t>Developing services to increase diversity on Boards</a:t>
            </a:r>
          </a:p>
          <a:p>
            <a:pPr marL="342900" indent="-342900" eaLnBrk="0" hangingPunct="0">
              <a:spcBef>
                <a:spcPct val="20000"/>
              </a:spcBef>
              <a:buChar char="•"/>
            </a:pPr>
            <a:r>
              <a:rPr lang="en-US" sz="2400" dirty="0">
                <a:latin typeface="Gill Sans MT" panose="020B0502020104020203" pitchFamily="34" charset="0"/>
              </a:rPr>
              <a:t>High level national Conference and Celebration event </a:t>
            </a:r>
            <a:r>
              <a:rPr lang="mr-IN" sz="2400" dirty="0">
                <a:latin typeface="Gill Sans MT" panose="020B0502020104020203" pitchFamily="34" charset="0"/>
              </a:rPr>
              <a:t>–</a:t>
            </a:r>
            <a:r>
              <a:rPr lang="en-US" sz="2400" dirty="0">
                <a:latin typeface="Gill Sans MT" panose="020B0502020104020203" pitchFamily="34" charset="0"/>
              </a:rPr>
              <a:t> ‘15 Years Young’</a:t>
            </a:r>
          </a:p>
          <a:p>
            <a:pPr marL="342900" indent="-342900" eaLnBrk="0" hangingPunct="0">
              <a:spcBef>
                <a:spcPct val="20000"/>
              </a:spcBef>
              <a:buChar char="•"/>
            </a:pPr>
            <a:r>
              <a:rPr lang="en-US" sz="2400" dirty="0">
                <a:latin typeface="Gill Sans MT" panose="020B0502020104020203" pitchFamily="34" charset="0"/>
              </a:rPr>
              <a:t>Launching our new Branding and Strategy</a:t>
            </a:r>
          </a:p>
        </p:txBody>
      </p:sp>
    </p:spTree>
    <p:custDataLst>
      <p:tags r:id="rId1"/>
    </p:custDataLst>
    <p:extLst>
      <p:ext uri="{BB962C8B-B14F-4D97-AF65-F5344CB8AC3E}">
        <p14:creationId xmlns:p14="http://schemas.microsoft.com/office/powerpoint/2010/main" val="3753050117"/>
      </p:ext>
    </p:extLst>
  </p:cSld>
  <p:clrMapOvr>
    <a:masterClrMapping/>
  </p:clrMapOvr>
  <mc:AlternateContent xmlns:mc="http://schemas.openxmlformats.org/markup-compatibility/2006" xmlns:p14="http://schemas.microsoft.com/office/powerpoint/2010/main">
    <mc:Choice Requires="p14">
      <p:transition spd="slow" p14:dur="3400" advTm="5000">
        <p14:reveal/>
      </p:transition>
    </mc:Choice>
    <mc:Fallback xmlns="">
      <p:transition spd="slow" advTm="5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2">
            <a:extLst>
              <a:ext uri="{FF2B5EF4-FFF2-40B4-BE49-F238E27FC236}">
                <a16:creationId xmlns:a16="http://schemas.microsoft.com/office/drawing/2014/main" id="{0ED7D287-2703-4850-9886-96DB60D80028}"/>
              </a:ext>
            </a:extLst>
          </p:cNvPr>
          <p:cNvSpPr>
            <a:spLocks/>
          </p:cNvSpPr>
          <p:nvPr/>
        </p:nvSpPr>
        <p:spPr bwMode="auto">
          <a:xfrm>
            <a:off x="-2" y="4653136"/>
            <a:ext cx="9144000" cy="1576788"/>
          </a:xfrm>
          <a:custGeom>
            <a:avLst/>
            <a:gdLst>
              <a:gd name="T0" fmla="*/ 0 w 9930840"/>
              <a:gd name="T1" fmla="*/ 1091954 h 1091954"/>
              <a:gd name="T2" fmla="*/ 0 w 9930840"/>
              <a:gd name="T3" fmla="*/ 114711 h 1091954"/>
              <a:gd name="T4" fmla="*/ 4538858 w 9930840"/>
              <a:gd name="T5" fmla="*/ 795615 h 1091954"/>
              <a:gd name="T6" fmla="*/ 9930840 w 9930840"/>
              <a:gd name="T7" fmla="*/ 391346 h 1091954"/>
              <a:gd name="T8" fmla="*/ 9930840 w 9930840"/>
              <a:gd name="T9" fmla="*/ 1091954 h 1091954"/>
              <a:gd name="T10" fmla="*/ 0 w 9930840"/>
              <a:gd name="T11" fmla="*/ 1091954 h 1091954"/>
            </a:gdLst>
            <a:ahLst/>
            <a:cxnLst>
              <a:cxn ang="0">
                <a:pos x="T0" y="T1"/>
              </a:cxn>
              <a:cxn ang="0">
                <a:pos x="T2" y="T3"/>
              </a:cxn>
              <a:cxn ang="0">
                <a:pos x="T4" y="T5"/>
              </a:cxn>
              <a:cxn ang="0">
                <a:pos x="T6" y="T7"/>
              </a:cxn>
              <a:cxn ang="0">
                <a:pos x="T8" y="T9"/>
              </a:cxn>
              <a:cxn ang="0">
                <a:pos x="T10" y="T11"/>
              </a:cxn>
            </a:cxnLst>
            <a:rect l="0" t="0" r="r" b="b"/>
            <a:pathLst>
              <a:path w="9930840" h="1091954">
                <a:moveTo>
                  <a:pt x="0" y="1091954"/>
                </a:moveTo>
                <a:cubicBezTo>
                  <a:pt x="0" y="114711"/>
                  <a:pt x="0" y="114711"/>
                  <a:pt x="0" y="114711"/>
                </a:cubicBezTo>
                <a:cubicBezTo>
                  <a:pt x="843790" y="0"/>
                  <a:pt x="2883718" y="749509"/>
                  <a:pt x="4538858" y="795615"/>
                </a:cubicBezTo>
                <a:cubicBezTo>
                  <a:pt x="6193998" y="841721"/>
                  <a:pt x="9032176" y="341956"/>
                  <a:pt x="9930840" y="391346"/>
                </a:cubicBezTo>
                <a:cubicBezTo>
                  <a:pt x="9930840" y="1091954"/>
                  <a:pt x="9930840" y="1091954"/>
                  <a:pt x="9930840" y="1091954"/>
                </a:cubicBezTo>
                <a:lnTo>
                  <a:pt x="0" y="1091954"/>
                </a:lnTo>
                <a:close/>
              </a:path>
            </a:pathLst>
          </a:custGeom>
          <a:solidFill>
            <a:srgbClr val="CCDC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8" name="Freeform 3">
            <a:extLst>
              <a:ext uri="{FF2B5EF4-FFF2-40B4-BE49-F238E27FC236}">
                <a16:creationId xmlns:a16="http://schemas.microsoft.com/office/drawing/2014/main" id="{C500FB8D-4B62-4DBD-97B8-8620ADE53B0F}"/>
              </a:ext>
            </a:extLst>
          </p:cNvPr>
          <p:cNvSpPr>
            <a:spLocks/>
          </p:cNvSpPr>
          <p:nvPr/>
        </p:nvSpPr>
        <p:spPr bwMode="auto">
          <a:xfrm>
            <a:off x="-926" y="5157192"/>
            <a:ext cx="9144925" cy="1700808"/>
          </a:xfrm>
          <a:custGeom>
            <a:avLst/>
            <a:gdLst>
              <a:gd name="T0" fmla="*/ 0 w 9930840"/>
              <a:gd name="T1" fmla="*/ 1657036 h 1657036"/>
              <a:gd name="T2" fmla="*/ 0 w 9930840"/>
              <a:gd name="T3" fmla="*/ 179247 h 1657036"/>
              <a:gd name="T4" fmla="*/ 4751801 w 9930840"/>
              <a:gd name="T5" fmla="*/ 1133059 h 1657036"/>
              <a:gd name="T6" fmla="*/ 9930840 w 9930840"/>
              <a:gd name="T7" fmla="*/ 597575 h 1657036"/>
              <a:gd name="T8" fmla="*/ 9930840 w 9930840"/>
              <a:gd name="T9" fmla="*/ 1657036 h 1657036"/>
              <a:gd name="T10" fmla="*/ 0 w 9930840"/>
              <a:gd name="T11" fmla="*/ 1657036 h 1657036"/>
              <a:gd name="connsiteX0" fmla="*/ 0 w 9930840"/>
              <a:gd name="connsiteY0" fmla="*/ 1496716 h 1496716"/>
              <a:gd name="connsiteX1" fmla="*/ 0 w 9930840"/>
              <a:gd name="connsiteY1" fmla="*/ 18927 h 1496716"/>
              <a:gd name="connsiteX2" fmla="*/ 4751801 w 9930840"/>
              <a:gd name="connsiteY2" fmla="*/ 972739 h 1496716"/>
              <a:gd name="connsiteX3" fmla="*/ 9930840 w 9930840"/>
              <a:gd name="connsiteY3" fmla="*/ 437255 h 1496716"/>
              <a:gd name="connsiteX4" fmla="*/ 9930840 w 9930840"/>
              <a:gd name="connsiteY4" fmla="*/ 1496716 h 1496716"/>
              <a:gd name="connsiteX5" fmla="*/ 0 w 9930840"/>
              <a:gd name="connsiteY5" fmla="*/ 1496716 h 1496716"/>
              <a:gd name="connsiteX0" fmla="*/ 0 w 9930840"/>
              <a:gd name="connsiteY0" fmla="*/ 1377129 h 1377129"/>
              <a:gd name="connsiteX1" fmla="*/ 10454 w 9930840"/>
              <a:gd name="connsiteY1" fmla="*/ 22256 h 1377129"/>
              <a:gd name="connsiteX2" fmla="*/ 4751801 w 9930840"/>
              <a:gd name="connsiteY2" fmla="*/ 853152 h 1377129"/>
              <a:gd name="connsiteX3" fmla="*/ 9930840 w 9930840"/>
              <a:gd name="connsiteY3" fmla="*/ 317668 h 1377129"/>
              <a:gd name="connsiteX4" fmla="*/ 9930840 w 9930840"/>
              <a:gd name="connsiteY4" fmla="*/ 1377129 h 1377129"/>
              <a:gd name="connsiteX5" fmla="*/ 0 w 9930840"/>
              <a:gd name="connsiteY5" fmla="*/ 1377129 h 1377129"/>
              <a:gd name="connsiteX0" fmla="*/ 1005 w 9931845"/>
              <a:gd name="connsiteY0" fmla="*/ 1320327 h 1320327"/>
              <a:gd name="connsiteX1" fmla="*/ 1006 w 9931845"/>
              <a:gd name="connsiteY1" fmla="*/ 23297 h 1320327"/>
              <a:gd name="connsiteX2" fmla="*/ 4752806 w 9931845"/>
              <a:gd name="connsiteY2" fmla="*/ 796350 h 1320327"/>
              <a:gd name="connsiteX3" fmla="*/ 9931845 w 9931845"/>
              <a:gd name="connsiteY3" fmla="*/ 260866 h 1320327"/>
              <a:gd name="connsiteX4" fmla="*/ 9931845 w 9931845"/>
              <a:gd name="connsiteY4" fmla="*/ 1320327 h 1320327"/>
              <a:gd name="connsiteX5" fmla="*/ 1005 w 9931845"/>
              <a:gd name="connsiteY5" fmla="*/ 1320327 h 1320327"/>
              <a:gd name="connsiteX0" fmla="*/ 1005 w 9931845"/>
              <a:gd name="connsiteY0" fmla="*/ 1320537 h 1320537"/>
              <a:gd name="connsiteX1" fmla="*/ 1006 w 9931845"/>
              <a:gd name="connsiteY1" fmla="*/ 23507 h 1320537"/>
              <a:gd name="connsiteX2" fmla="*/ 4752806 w 9931845"/>
              <a:gd name="connsiteY2" fmla="*/ 796560 h 1320537"/>
              <a:gd name="connsiteX3" fmla="*/ 9921392 w 9931845"/>
              <a:gd name="connsiteY3" fmla="*/ 318918 h 1320537"/>
              <a:gd name="connsiteX4" fmla="*/ 9931845 w 9931845"/>
              <a:gd name="connsiteY4" fmla="*/ 1320537 h 1320537"/>
              <a:gd name="connsiteX5" fmla="*/ 1005 w 9931845"/>
              <a:gd name="connsiteY5" fmla="*/ 1320537 h 132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31845" h="1320537">
                <a:moveTo>
                  <a:pt x="1005" y="1320537"/>
                </a:moveTo>
                <a:cubicBezTo>
                  <a:pt x="4490" y="868913"/>
                  <a:pt x="-2479" y="475131"/>
                  <a:pt x="1006" y="23507"/>
                </a:cubicBezTo>
                <a:cubicBezTo>
                  <a:pt x="715373" y="-155740"/>
                  <a:pt x="3099408" y="747325"/>
                  <a:pt x="4752806" y="796560"/>
                </a:cubicBezTo>
                <a:cubicBezTo>
                  <a:pt x="6406204" y="845795"/>
                  <a:pt x="9058219" y="231589"/>
                  <a:pt x="9921392" y="318918"/>
                </a:cubicBezTo>
                <a:lnTo>
                  <a:pt x="9931845" y="1320537"/>
                </a:lnTo>
                <a:lnTo>
                  <a:pt x="1005" y="1320537"/>
                </a:lnTo>
                <a:close/>
              </a:path>
            </a:pathLst>
          </a:custGeom>
          <a:solidFill>
            <a:srgbClr val="97D700"/>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10" name="Freeform 4">
            <a:extLst>
              <a:ext uri="{FF2B5EF4-FFF2-40B4-BE49-F238E27FC236}">
                <a16:creationId xmlns:a16="http://schemas.microsoft.com/office/drawing/2014/main" id="{4BDA077B-E48B-4E7E-AC6B-87E5939B0097}"/>
              </a:ext>
            </a:extLst>
          </p:cNvPr>
          <p:cNvSpPr>
            <a:spLocks/>
          </p:cNvSpPr>
          <p:nvPr/>
        </p:nvSpPr>
        <p:spPr bwMode="auto">
          <a:xfrm>
            <a:off x="-926" y="5661248"/>
            <a:ext cx="9144000" cy="1196752"/>
          </a:xfrm>
          <a:custGeom>
            <a:avLst/>
            <a:gdLst>
              <a:gd name="T0" fmla="*/ 0 w 9930840"/>
              <a:gd name="T1" fmla="*/ 1642185 h 1642185"/>
              <a:gd name="T2" fmla="*/ 0 w 9930840"/>
              <a:gd name="T3" fmla="*/ 177093 h 1642185"/>
              <a:gd name="T4" fmla="*/ 4664118 w 9930840"/>
              <a:gd name="T5" fmla="*/ 1034884 h 1642185"/>
              <a:gd name="T6" fmla="*/ 9930840 w 9930840"/>
              <a:gd name="T7" fmla="*/ 591827 h 1642185"/>
              <a:gd name="T8" fmla="*/ 9930840 w 9930840"/>
              <a:gd name="T9" fmla="*/ 1642185 h 1642185"/>
              <a:gd name="T10" fmla="*/ 0 w 9930840"/>
              <a:gd name="T11" fmla="*/ 1642185 h 1642185"/>
            </a:gdLst>
            <a:ahLst/>
            <a:cxnLst>
              <a:cxn ang="0">
                <a:pos x="T0" y="T1"/>
              </a:cxn>
              <a:cxn ang="0">
                <a:pos x="T2" y="T3"/>
              </a:cxn>
              <a:cxn ang="0">
                <a:pos x="T4" y="T5"/>
              </a:cxn>
              <a:cxn ang="0">
                <a:pos x="T6" y="T7"/>
              </a:cxn>
              <a:cxn ang="0">
                <a:pos x="T8" y="T9"/>
              </a:cxn>
              <a:cxn ang="0">
                <a:pos x="T10" y="T11"/>
              </a:cxn>
            </a:cxnLst>
            <a:rect l="0" t="0" r="r" b="b"/>
            <a:pathLst>
              <a:path w="9930840" h="1642185">
                <a:moveTo>
                  <a:pt x="0" y="1642185"/>
                </a:moveTo>
                <a:cubicBezTo>
                  <a:pt x="0" y="177093"/>
                  <a:pt x="0" y="177093"/>
                  <a:pt x="0" y="177093"/>
                </a:cubicBezTo>
                <a:cubicBezTo>
                  <a:pt x="726492" y="0"/>
                  <a:pt x="3008978" y="965762"/>
                  <a:pt x="4664118" y="1034884"/>
                </a:cubicBezTo>
                <a:cubicBezTo>
                  <a:pt x="6319258" y="1104006"/>
                  <a:pt x="9053053" y="490610"/>
                  <a:pt x="9930840" y="591827"/>
                </a:cubicBezTo>
                <a:cubicBezTo>
                  <a:pt x="9930840" y="1642185"/>
                  <a:pt x="9930840" y="1642185"/>
                  <a:pt x="9930840" y="1642185"/>
                </a:cubicBezTo>
                <a:lnTo>
                  <a:pt x="0" y="1642185"/>
                </a:lnTo>
                <a:close/>
              </a:path>
            </a:pathLst>
          </a:custGeom>
          <a:solidFill>
            <a:srgbClr val="00A499">
              <a:alpha val="80000"/>
            </a:srgbClr>
          </a:solidFill>
          <a:ln>
            <a:noFill/>
          </a:ln>
          <a:effectLst/>
          <a:extLst>
            <a:ext uri="{91240B29-F687-4F45-9708-019B960494DF}">
              <a14:hiddenLine xmlns:a14="http://schemas.microsoft.com/office/drawing/2010/main" w="9525" cap="flat" algn="ctr">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vert="horz" wrap="square" lIns="91440" tIns="45720" rIns="91440" bIns="45720" numCol="1" anchor="t" anchorCtr="0" compatLnSpc="1">
            <a:prstTxWarp prst="textNoShape">
              <a:avLst/>
            </a:prstTxWarp>
          </a:bodyPr>
          <a:lstStyle/>
          <a:p>
            <a:endParaRPr lang="en-GB" dirty="0">
              <a:latin typeface="Gill Sans MT" panose="020B0502020104020203" pitchFamily="34" charset="0"/>
            </a:endParaRPr>
          </a:p>
        </p:txBody>
      </p:sp>
      <p:sp>
        <p:nvSpPr>
          <p:cNvPr id="2" name="Title 1">
            <a:extLst>
              <a:ext uri="{FF2B5EF4-FFF2-40B4-BE49-F238E27FC236}">
                <a16:creationId xmlns:a16="http://schemas.microsoft.com/office/drawing/2014/main" id="{F9AA024D-4CE2-43CA-94CC-5B0E631019B0}"/>
              </a:ext>
            </a:extLst>
          </p:cNvPr>
          <p:cNvSpPr>
            <a:spLocks noGrp="1"/>
          </p:cNvSpPr>
          <p:nvPr>
            <p:ph type="ctrTitle"/>
          </p:nvPr>
        </p:nvSpPr>
        <p:spPr>
          <a:xfrm>
            <a:off x="575283" y="476673"/>
            <a:ext cx="7991582" cy="1152128"/>
          </a:xfrm>
        </p:spPr>
        <p:txBody>
          <a:bodyPr>
            <a:normAutofit/>
          </a:bodyPr>
          <a:lstStyle/>
          <a:p>
            <a:r>
              <a:rPr lang="en-GB" sz="3600" b="1" dirty="0">
                <a:solidFill>
                  <a:srgbClr val="669900"/>
                </a:solidFill>
                <a:latin typeface="Gill Sans MT" panose="020B0502020104020203" pitchFamily="34" charset="0"/>
              </a:rPr>
              <a:t>What people say about our services</a:t>
            </a:r>
            <a:endParaRPr lang="en-GB" sz="3600" dirty="0">
              <a:solidFill>
                <a:schemeClr val="tx1">
                  <a:lumMod val="65000"/>
                  <a:lumOff val="35000"/>
                </a:schemeClr>
              </a:solidFill>
              <a:latin typeface="Gill Sans MT" panose="020B0502020104020203" pitchFamily="34" charset="0"/>
            </a:endParaRPr>
          </a:p>
        </p:txBody>
      </p:sp>
      <p:sp>
        <p:nvSpPr>
          <p:cNvPr id="3" name="Rectangle 2">
            <a:extLst>
              <a:ext uri="{FF2B5EF4-FFF2-40B4-BE49-F238E27FC236}">
                <a16:creationId xmlns:a16="http://schemas.microsoft.com/office/drawing/2014/main" id="{E7CEDA48-5B27-4F30-8C72-6C4665676ECA}"/>
              </a:ext>
            </a:extLst>
          </p:cNvPr>
          <p:cNvSpPr/>
          <p:nvPr/>
        </p:nvSpPr>
        <p:spPr>
          <a:xfrm>
            <a:off x="972906" y="1628801"/>
            <a:ext cx="7415518" cy="3785652"/>
          </a:xfrm>
          <a:prstGeom prst="rect">
            <a:avLst/>
          </a:prstGeom>
        </p:spPr>
        <p:txBody>
          <a:bodyPr wrap="square">
            <a:spAutoFit/>
          </a:bodyPr>
          <a:lstStyle/>
          <a:p>
            <a:r>
              <a:rPr lang="en-GB" sz="2000" dirty="0">
                <a:latin typeface="Gill Sans MT" panose="020B0502020104020203" pitchFamily="34" charset="0"/>
              </a:rPr>
              <a:t>Board Mentoring – </a:t>
            </a:r>
            <a:r>
              <a:rPr lang="en-GB" sz="2000" i="1" dirty="0">
                <a:latin typeface="Gill Sans MT" panose="020B0502020104020203" pitchFamily="34" charset="0"/>
              </a:rPr>
              <a:t>“The programme is visionary and mentoring should become part of the basic support for all board members…” </a:t>
            </a:r>
          </a:p>
          <a:p>
            <a:pPr algn="r"/>
            <a:r>
              <a:rPr lang="en-GB" sz="2000" b="1" dirty="0">
                <a:latin typeface="Gill Sans MT" panose="020B0502020104020203" pitchFamily="34" charset="0"/>
              </a:rPr>
              <a:t>David Orr</a:t>
            </a:r>
            <a:r>
              <a:rPr lang="en-GB" sz="2000" dirty="0">
                <a:latin typeface="Gill Sans MT" panose="020B0502020104020203" pitchFamily="34" charset="0"/>
              </a:rPr>
              <a:t>, </a:t>
            </a:r>
            <a:r>
              <a:rPr lang="en-GB" sz="2000" b="1" dirty="0">
                <a:latin typeface="Gill Sans MT" panose="020B0502020104020203" pitchFamily="34" charset="0"/>
              </a:rPr>
              <a:t>Chief Executive National Housing Federation</a:t>
            </a:r>
          </a:p>
          <a:p>
            <a:pPr algn="r"/>
            <a:endParaRPr lang="en-GB" sz="2000" b="1" dirty="0">
              <a:latin typeface="Gill Sans MT" panose="020B0502020104020203" pitchFamily="34" charset="0"/>
            </a:endParaRPr>
          </a:p>
          <a:p>
            <a:r>
              <a:rPr lang="en-GB" altLang="en-US" sz="2000" dirty="0">
                <a:latin typeface="Gill Sans MT" panose="020B0502020104020203" pitchFamily="34" charset="0"/>
              </a:rPr>
              <a:t>“</a:t>
            </a:r>
            <a:r>
              <a:rPr lang="en-GB" altLang="en-US" sz="2000" i="1" dirty="0">
                <a:latin typeface="Gill Sans MT" panose="020B0502020104020203" pitchFamily="34" charset="0"/>
              </a:rPr>
              <a:t>Extremely positive experience. It helped me to achieve what I wanted through the restructure at work and has given me the confidence to look more positively at work and life.” </a:t>
            </a:r>
          </a:p>
          <a:p>
            <a:pPr algn="r"/>
            <a:r>
              <a:rPr lang="en-GB" altLang="en-US" sz="2000" b="1" dirty="0">
                <a:latin typeface="Gill Sans MT" panose="020B0502020104020203" pitchFamily="34" charset="0"/>
              </a:rPr>
              <a:t>Staff Mentoring participant</a:t>
            </a:r>
          </a:p>
          <a:p>
            <a:endParaRPr lang="en-GB" sz="2000" i="1" dirty="0">
              <a:latin typeface="Gill Sans MT" panose="020B0502020104020203" pitchFamily="34" charset="0"/>
            </a:endParaRPr>
          </a:p>
          <a:p>
            <a:r>
              <a:rPr lang="en-GB" sz="2000" i="1" dirty="0">
                <a:latin typeface="Gill Sans MT" panose="020B0502020104020203" pitchFamily="34" charset="0"/>
              </a:rPr>
              <a:t>“…likely to deliver impressive behavioural change…the deal for organisations is brilliant…” </a:t>
            </a:r>
          </a:p>
          <a:p>
            <a:pPr algn="r"/>
            <a:r>
              <a:rPr lang="en-GB" sz="2000" b="1" dirty="0">
                <a:latin typeface="Gill Sans MT" panose="020B0502020104020203" pitchFamily="34" charset="0"/>
              </a:rPr>
              <a:t>CIPD Awards Judges about our Staff Mentoring</a:t>
            </a:r>
          </a:p>
        </p:txBody>
      </p:sp>
    </p:spTree>
    <p:custDataLst>
      <p:tags r:id="rId1"/>
    </p:custDataLst>
    <p:extLst>
      <p:ext uri="{BB962C8B-B14F-4D97-AF65-F5344CB8AC3E}">
        <p14:creationId xmlns:p14="http://schemas.microsoft.com/office/powerpoint/2010/main" val="2164115085"/>
      </p:ext>
    </p:extLst>
  </p:cSld>
  <p:clrMapOvr>
    <a:masterClrMapping/>
  </p:clrMapOvr>
  <mc:AlternateContent xmlns:mc="http://schemas.openxmlformats.org/markup-compatibility/2006" xmlns:p14="http://schemas.microsoft.com/office/powerpoint/2010/main">
    <mc:Choice Requires="p14">
      <p:transition spd="slow" p14:dur="3400" advTm="5000">
        <p14:reveal/>
      </p:transition>
    </mc:Choice>
    <mc:Fallback xmlns="">
      <p:transition spd="slow" advTm="5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C7434-F0AA-4D74-9BDB-A5C8323127A6}"/>
              </a:ext>
            </a:extLst>
          </p:cNvPr>
          <p:cNvSpPr>
            <a:spLocks noGrp="1"/>
          </p:cNvSpPr>
          <p:nvPr>
            <p:ph type="title"/>
          </p:nvPr>
        </p:nvSpPr>
        <p:spPr/>
        <p:txBody>
          <a:bodyPr>
            <a:normAutofit/>
          </a:bodyPr>
          <a:lstStyle/>
          <a:p>
            <a:r>
              <a:rPr lang="en-GB" sz="3200" b="1" dirty="0">
                <a:solidFill>
                  <a:srgbClr val="669900"/>
                </a:solidFill>
                <a:latin typeface="Gill Sans MT" panose="020B0502020104020203" pitchFamily="34" charset="0"/>
              </a:rPr>
              <a:t>HDN Mentoring outcomes &amp; framework</a:t>
            </a:r>
            <a:endParaRPr lang="en-US" sz="3200" dirty="0"/>
          </a:p>
        </p:txBody>
      </p:sp>
      <p:sp>
        <p:nvSpPr>
          <p:cNvPr id="3" name="Content Placeholder 2">
            <a:extLst>
              <a:ext uri="{FF2B5EF4-FFF2-40B4-BE49-F238E27FC236}">
                <a16:creationId xmlns:a16="http://schemas.microsoft.com/office/drawing/2014/main" id="{AE8E6EBB-F14F-4F5F-B6E5-F4A389E9B0B7}"/>
              </a:ext>
            </a:extLst>
          </p:cNvPr>
          <p:cNvSpPr>
            <a:spLocks noGrp="1"/>
          </p:cNvSpPr>
          <p:nvPr>
            <p:ph sz="half" idx="1"/>
          </p:nvPr>
        </p:nvSpPr>
        <p:spPr/>
        <p:txBody>
          <a:bodyPr>
            <a:normAutofit fontScale="55000" lnSpcReduction="20000"/>
          </a:bodyPr>
          <a:lstStyle/>
          <a:p>
            <a:pPr marL="0" lvl="0" indent="0" defTabSz="685800">
              <a:lnSpc>
                <a:spcPct val="90000"/>
              </a:lnSpc>
              <a:spcBef>
                <a:spcPts val="750"/>
              </a:spcBef>
              <a:buNone/>
            </a:pPr>
            <a:r>
              <a:rPr lang="en-GB" sz="2900" dirty="0">
                <a:solidFill>
                  <a:prstClr val="black"/>
                </a:solidFill>
                <a:latin typeface="Gill Sans MT" panose="020B0502020104020203" pitchFamily="34" charset="0"/>
              </a:rPr>
              <a:t>Overall Learning Outcomes to be achieved:</a:t>
            </a:r>
          </a:p>
          <a:p>
            <a:pPr marL="171450" lvl="0" indent="-171450" defTabSz="685800">
              <a:lnSpc>
                <a:spcPct val="90000"/>
              </a:lnSpc>
              <a:spcBef>
                <a:spcPts val="750"/>
              </a:spcBef>
            </a:pPr>
            <a:r>
              <a:rPr lang="en-GB" sz="2900" dirty="0">
                <a:solidFill>
                  <a:prstClr val="black"/>
                </a:solidFill>
                <a:latin typeface="Gill Sans MT" panose="020B0502020104020203" pitchFamily="34" charset="0"/>
              </a:rPr>
              <a:t>Increase your self-awareness  </a:t>
            </a:r>
          </a:p>
          <a:p>
            <a:pPr marL="171450" lvl="0" indent="-171450" defTabSz="685800">
              <a:lnSpc>
                <a:spcPct val="90000"/>
              </a:lnSpc>
              <a:spcBef>
                <a:spcPts val="750"/>
              </a:spcBef>
            </a:pPr>
            <a:r>
              <a:rPr lang="en-GB" sz="2900" dirty="0">
                <a:solidFill>
                  <a:prstClr val="black"/>
                </a:solidFill>
                <a:latin typeface="Gill Sans MT" panose="020B0502020104020203" pitchFamily="34" charset="0"/>
              </a:rPr>
              <a:t>Improve your confidence </a:t>
            </a:r>
          </a:p>
          <a:p>
            <a:pPr marL="171450" lvl="0" indent="-171450" defTabSz="685800">
              <a:lnSpc>
                <a:spcPct val="90000"/>
              </a:lnSpc>
              <a:spcBef>
                <a:spcPts val="750"/>
              </a:spcBef>
            </a:pPr>
            <a:r>
              <a:rPr lang="en-GB" sz="2900" dirty="0">
                <a:solidFill>
                  <a:prstClr val="black"/>
                </a:solidFill>
                <a:latin typeface="Gill Sans MT" panose="020B0502020104020203" pitchFamily="34" charset="0"/>
              </a:rPr>
              <a:t>Expand your networks  </a:t>
            </a:r>
          </a:p>
          <a:p>
            <a:pPr marL="171450" lvl="0" indent="-171450" defTabSz="685800">
              <a:lnSpc>
                <a:spcPct val="90000"/>
              </a:lnSpc>
              <a:spcBef>
                <a:spcPts val="750"/>
              </a:spcBef>
            </a:pPr>
            <a:r>
              <a:rPr lang="en-GB" sz="2900" dirty="0">
                <a:solidFill>
                  <a:prstClr val="black"/>
                </a:solidFill>
                <a:latin typeface="Gill Sans MT" panose="020B0502020104020203" pitchFamily="34" charset="0"/>
              </a:rPr>
              <a:t>Explore career aspirations and options</a:t>
            </a:r>
          </a:p>
          <a:p>
            <a:pPr marL="171450" lvl="0" indent="-171450" defTabSz="685800">
              <a:lnSpc>
                <a:spcPct val="90000"/>
              </a:lnSpc>
              <a:spcBef>
                <a:spcPts val="750"/>
              </a:spcBef>
            </a:pPr>
            <a:r>
              <a:rPr lang="en-GB" sz="2900" dirty="0">
                <a:solidFill>
                  <a:prstClr val="black"/>
                </a:solidFill>
                <a:latin typeface="Gill Sans MT" panose="020B0502020104020203" pitchFamily="34" charset="0"/>
              </a:rPr>
              <a:t>Increase awareness of wider sector issues </a:t>
            </a:r>
          </a:p>
          <a:p>
            <a:pPr marL="171450" lvl="0" indent="-171450" defTabSz="685800">
              <a:lnSpc>
                <a:spcPct val="90000"/>
              </a:lnSpc>
              <a:spcBef>
                <a:spcPts val="750"/>
              </a:spcBef>
            </a:pPr>
            <a:r>
              <a:rPr lang="en-GB" sz="2900" dirty="0">
                <a:solidFill>
                  <a:prstClr val="black"/>
                </a:solidFill>
                <a:latin typeface="Gill Sans MT" panose="020B0502020104020203" pitchFamily="34" charset="0"/>
              </a:rPr>
              <a:t>Enhance understanding of Unconscious Bias, Diversity and Inclusion</a:t>
            </a:r>
          </a:p>
          <a:p>
            <a:pPr marL="0" lvl="0" indent="0" defTabSz="685800">
              <a:lnSpc>
                <a:spcPct val="90000"/>
              </a:lnSpc>
              <a:spcBef>
                <a:spcPts val="750"/>
              </a:spcBef>
              <a:buNone/>
            </a:pPr>
            <a:endParaRPr lang="en-GB" sz="2900" dirty="0">
              <a:solidFill>
                <a:prstClr val="black"/>
              </a:solidFill>
              <a:latin typeface="Gill Sans MT" panose="020B0502020104020203" pitchFamily="34" charset="0"/>
            </a:endParaRPr>
          </a:p>
          <a:p>
            <a:pPr marL="0" lvl="0" indent="0" defTabSz="685800">
              <a:lnSpc>
                <a:spcPct val="90000"/>
              </a:lnSpc>
              <a:spcBef>
                <a:spcPts val="750"/>
              </a:spcBef>
              <a:buNone/>
            </a:pPr>
            <a:r>
              <a:rPr lang="en-GB" sz="2900" dirty="0">
                <a:solidFill>
                  <a:prstClr val="black"/>
                </a:solidFill>
                <a:latin typeface="Gill Sans MT" panose="020B0502020104020203" pitchFamily="34" charset="0"/>
              </a:rPr>
              <a:t>Overall Skills Development:</a:t>
            </a:r>
          </a:p>
          <a:p>
            <a:pPr marL="171450" lvl="0" indent="-171450" defTabSz="685800">
              <a:lnSpc>
                <a:spcPct val="90000"/>
              </a:lnSpc>
              <a:spcBef>
                <a:spcPts val="750"/>
              </a:spcBef>
            </a:pPr>
            <a:r>
              <a:rPr lang="en-GB" sz="2900" dirty="0">
                <a:solidFill>
                  <a:prstClr val="black"/>
                </a:solidFill>
                <a:latin typeface="Gill Sans MT" panose="020B0502020104020203" pitchFamily="34" charset="0"/>
              </a:rPr>
              <a:t>Interpersonal skills </a:t>
            </a:r>
          </a:p>
          <a:p>
            <a:pPr marL="171450" lvl="0" indent="-171450" defTabSz="685800">
              <a:lnSpc>
                <a:spcPct val="90000"/>
              </a:lnSpc>
              <a:spcBef>
                <a:spcPts val="750"/>
              </a:spcBef>
            </a:pPr>
            <a:r>
              <a:rPr lang="en-GB" sz="2900" dirty="0">
                <a:solidFill>
                  <a:prstClr val="black"/>
                </a:solidFill>
                <a:latin typeface="Gill Sans MT" panose="020B0502020104020203" pitchFamily="34" charset="0"/>
              </a:rPr>
              <a:t>Team work skills </a:t>
            </a:r>
          </a:p>
          <a:p>
            <a:pPr marL="171450" lvl="0" indent="-171450" defTabSz="685800">
              <a:lnSpc>
                <a:spcPct val="90000"/>
              </a:lnSpc>
              <a:spcBef>
                <a:spcPts val="750"/>
              </a:spcBef>
            </a:pPr>
            <a:r>
              <a:rPr lang="en-GB" sz="2900" dirty="0">
                <a:solidFill>
                  <a:prstClr val="black"/>
                </a:solidFill>
                <a:latin typeface="Gill Sans MT" panose="020B0502020104020203" pitchFamily="34" charset="0"/>
              </a:rPr>
              <a:t>Listening and communication skills  </a:t>
            </a:r>
          </a:p>
          <a:p>
            <a:pPr marL="171450" lvl="0" indent="-171450" defTabSz="685800">
              <a:lnSpc>
                <a:spcPct val="90000"/>
              </a:lnSpc>
              <a:spcBef>
                <a:spcPts val="750"/>
              </a:spcBef>
            </a:pPr>
            <a:r>
              <a:rPr lang="en-GB" sz="2900" dirty="0">
                <a:solidFill>
                  <a:prstClr val="black"/>
                </a:solidFill>
                <a:latin typeface="Gill Sans MT" panose="020B0502020104020203" pitchFamily="34" charset="0"/>
              </a:rPr>
              <a:t>Feedback &amp; initiative skills </a:t>
            </a:r>
          </a:p>
          <a:p>
            <a:pPr marL="171450" lvl="0" indent="-171450" defTabSz="685800">
              <a:lnSpc>
                <a:spcPct val="90000"/>
              </a:lnSpc>
              <a:spcBef>
                <a:spcPts val="750"/>
              </a:spcBef>
            </a:pPr>
            <a:r>
              <a:rPr lang="en-GB" sz="2900" dirty="0">
                <a:solidFill>
                  <a:prstClr val="black"/>
                </a:solidFill>
                <a:latin typeface="Gill Sans MT" panose="020B0502020104020203" pitchFamily="34" charset="0"/>
              </a:rPr>
              <a:t>Presentation skills </a:t>
            </a:r>
          </a:p>
          <a:p>
            <a:pPr marL="171450" lvl="0" indent="-171450" defTabSz="685800">
              <a:lnSpc>
                <a:spcPct val="90000"/>
              </a:lnSpc>
              <a:spcBef>
                <a:spcPts val="750"/>
              </a:spcBef>
            </a:pPr>
            <a:r>
              <a:rPr lang="en-GB" sz="2900" dirty="0">
                <a:solidFill>
                  <a:prstClr val="black"/>
                </a:solidFill>
                <a:latin typeface="Gill Sans MT" panose="020B0502020104020203" pitchFamily="34" charset="0"/>
              </a:rPr>
              <a:t>Influencing skills</a:t>
            </a:r>
          </a:p>
          <a:p>
            <a:pPr marL="171450" lvl="0" indent="-171450" defTabSz="685800">
              <a:lnSpc>
                <a:spcPct val="90000"/>
              </a:lnSpc>
              <a:spcBef>
                <a:spcPts val="750"/>
              </a:spcBef>
            </a:pPr>
            <a:r>
              <a:rPr lang="en-GB" sz="2900" dirty="0">
                <a:solidFill>
                  <a:prstClr val="black"/>
                </a:solidFill>
                <a:latin typeface="Gill Sans MT" panose="020B0502020104020203" pitchFamily="34" charset="0"/>
              </a:rPr>
              <a:t>Personal reflection skills</a:t>
            </a:r>
          </a:p>
          <a:p>
            <a:endParaRPr lang="en-US" dirty="0"/>
          </a:p>
        </p:txBody>
      </p:sp>
      <p:sp>
        <p:nvSpPr>
          <p:cNvPr id="4" name="Content Placeholder 3">
            <a:extLst>
              <a:ext uri="{FF2B5EF4-FFF2-40B4-BE49-F238E27FC236}">
                <a16:creationId xmlns:a16="http://schemas.microsoft.com/office/drawing/2014/main" id="{1D14310E-93A3-4FA6-A953-96F3875CBE6F}"/>
              </a:ext>
            </a:extLst>
          </p:cNvPr>
          <p:cNvSpPr>
            <a:spLocks noGrp="1"/>
          </p:cNvSpPr>
          <p:nvPr>
            <p:ph sz="half" idx="2"/>
          </p:nvPr>
        </p:nvSpPr>
        <p:spPr/>
        <p:txBody>
          <a:bodyPr>
            <a:normAutofit fontScale="55000" lnSpcReduction="20000"/>
          </a:bodyPr>
          <a:lstStyle/>
          <a:p>
            <a:pPr marL="0" indent="0">
              <a:buNone/>
            </a:pPr>
            <a:r>
              <a:rPr lang="en-GB" sz="2900" kern="0" dirty="0">
                <a:latin typeface="Gill Sans MT" panose="020B0502020104020203" pitchFamily="34" charset="0"/>
              </a:rPr>
              <a:t>Overall Framework includes:</a:t>
            </a:r>
          </a:p>
          <a:p>
            <a:r>
              <a:rPr lang="en-US" altLang="en-US" sz="2900" dirty="0">
                <a:latin typeface="Gill Sans MT" panose="020B0502020104020203" pitchFamily="34" charset="0"/>
              </a:rPr>
              <a:t>A ten month </a:t>
            </a:r>
            <a:r>
              <a:rPr lang="en-US" altLang="en-US" sz="2900" dirty="0" err="1">
                <a:latin typeface="Gill Sans MT" panose="020B0502020104020203" pitchFamily="34" charset="0"/>
              </a:rPr>
              <a:t>programme</a:t>
            </a:r>
            <a:r>
              <a:rPr lang="en-US" altLang="en-US" sz="2900" dirty="0">
                <a:latin typeface="Gill Sans MT" panose="020B0502020104020203" pitchFamily="34" charset="0"/>
              </a:rPr>
              <a:t> that starts in September, finishing in July</a:t>
            </a:r>
          </a:p>
          <a:p>
            <a:r>
              <a:rPr lang="en-US" altLang="en-US" sz="2900" dirty="0">
                <a:latin typeface="Gill Sans MT" panose="020B0502020104020203" pitchFamily="34" charset="0"/>
              </a:rPr>
              <a:t>A briefing of content/structure/roles/ tools/ skills at the start for all</a:t>
            </a:r>
          </a:p>
          <a:p>
            <a:r>
              <a:rPr lang="en-US" altLang="en-US" sz="2900" dirty="0">
                <a:latin typeface="Gill Sans MT" panose="020B0502020104020203" pitchFamily="34" charset="0"/>
              </a:rPr>
              <a:t>Five one-to-one sessions with an external mentor/mentee </a:t>
            </a:r>
          </a:p>
          <a:p>
            <a:r>
              <a:rPr lang="en-US" altLang="en-US" sz="2900" dirty="0">
                <a:latin typeface="Gill Sans MT" panose="020B0502020104020203" pitchFamily="34" charset="0"/>
              </a:rPr>
              <a:t>Four professional development classes. These sessions combine discussion &amp; reflection based learning along with expert speakers from housing and other related sectors. Mentees are required to attend them. Mentors can choose to attend any.</a:t>
            </a:r>
          </a:p>
          <a:p>
            <a:r>
              <a:rPr lang="en-US" altLang="en-US" sz="2900" dirty="0">
                <a:latin typeface="Gill Sans MT" panose="020B0502020104020203" pitchFamily="34" charset="0"/>
              </a:rPr>
              <a:t>A national celebration conference at the end of the </a:t>
            </a:r>
            <a:r>
              <a:rPr lang="en-US" altLang="en-US" sz="2900" dirty="0" err="1">
                <a:latin typeface="Gill Sans MT" panose="020B0502020104020203" pitchFamily="34" charset="0"/>
              </a:rPr>
              <a:t>programme</a:t>
            </a:r>
            <a:r>
              <a:rPr lang="en-US" altLang="en-US" sz="2900" dirty="0">
                <a:latin typeface="Gill Sans MT" panose="020B0502020104020203" pitchFamily="34" charset="0"/>
              </a:rPr>
              <a:t> for all mentees, mentors &amp; supporters</a:t>
            </a:r>
          </a:p>
          <a:p>
            <a:r>
              <a:rPr lang="en-US" altLang="en-US" sz="2900" dirty="0">
                <a:latin typeface="Gill Sans MT" panose="020B0502020104020203" pitchFamily="34" charset="0"/>
              </a:rPr>
              <a:t>An evaluation and overall feedback opportunity at the end of the </a:t>
            </a:r>
            <a:r>
              <a:rPr lang="en-US" altLang="en-US" sz="2900" dirty="0" err="1">
                <a:latin typeface="Gill Sans MT" panose="020B0502020104020203" pitchFamily="34" charset="0"/>
              </a:rPr>
              <a:t>programme</a:t>
            </a:r>
            <a:endParaRPr lang="en-US" altLang="en-US" sz="2900" dirty="0">
              <a:latin typeface="Gill Sans MT" panose="020B0502020104020203" pitchFamily="34" charset="0"/>
            </a:endParaRPr>
          </a:p>
          <a:p>
            <a:r>
              <a:rPr lang="en-US" altLang="en-US" sz="2900" dirty="0">
                <a:latin typeface="Gill Sans MT" panose="020B0502020104020203" pitchFamily="34" charset="0"/>
              </a:rPr>
              <a:t>On-going support during the </a:t>
            </a:r>
            <a:r>
              <a:rPr lang="en-US" altLang="en-US" sz="2900" dirty="0" err="1">
                <a:latin typeface="Gill Sans MT" panose="020B0502020104020203" pitchFamily="34" charset="0"/>
              </a:rPr>
              <a:t>programme</a:t>
            </a:r>
            <a:endParaRPr lang="en-US" altLang="en-US" sz="2900" dirty="0">
              <a:latin typeface="Gill Sans MT" panose="020B0502020104020203" pitchFamily="34" charset="0"/>
            </a:endParaRPr>
          </a:p>
          <a:p>
            <a:endParaRPr lang="en-US" dirty="0"/>
          </a:p>
        </p:txBody>
      </p:sp>
    </p:spTree>
    <p:extLst>
      <p:ext uri="{BB962C8B-B14F-4D97-AF65-F5344CB8AC3E}">
        <p14:creationId xmlns:p14="http://schemas.microsoft.com/office/powerpoint/2010/main" val="473973313"/>
      </p:ext>
    </p:extLst>
  </p:cSld>
  <p:clrMapOvr>
    <a:masterClrMapping/>
  </p:clrMapOvr>
  <mc:AlternateContent xmlns:mc="http://schemas.openxmlformats.org/markup-compatibility/2006" xmlns:p14="http://schemas.microsoft.com/office/powerpoint/2010/main">
    <mc:Choice Requires="p14">
      <p:transition spd="slow" p14:dur="1500" advTm="5000"/>
    </mc:Choice>
    <mc:Fallback xmlns="">
      <p:transition spd="slow" advTm="5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nvPr>
        </p:nvGraphicFramePr>
        <p:xfrm>
          <a:off x="323528" y="1700213"/>
          <a:ext cx="8538724" cy="2009464"/>
        </p:xfrm>
        <a:graphic>
          <a:graphicData uri="http://schemas.openxmlformats.org/drawingml/2006/table">
            <a:tbl>
              <a:tblPr firstRow="1" firstCol="1" bandRow="1">
                <a:tableStyleId>{5C22544A-7EE6-4342-B048-85BDC9FD1C3A}</a:tableStyleId>
              </a:tblPr>
              <a:tblGrid>
                <a:gridCol w="2016224">
                  <a:extLst>
                    <a:ext uri="{9D8B030D-6E8A-4147-A177-3AD203B41FA5}">
                      <a16:colId xmlns:a16="http://schemas.microsoft.com/office/drawing/2014/main" val="20000"/>
                    </a:ext>
                  </a:extLst>
                </a:gridCol>
                <a:gridCol w="1630625">
                  <a:extLst>
                    <a:ext uri="{9D8B030D-6E8A-4147-A177-3AD203B41FA5}">
                      <a16:colId xmlns:a16="http://schemas.microsoft.com/office/drawing/2014/main" val="20001"/>
                    </a:ext>
                  </a:extLst>
                </a:gridCol>
                <a:gridCol w="1630625">
                  <a:extLst>
                    <a:ext uri="{9D8B030D-6E8A-4147-A177-3AD203B41FA5}">
                      <a16:colId xmlns:a16="http://schemas.microsoft.com/office/drawing/2014/main" val="20002"/>
                    </a:ext>
                  </a:extLst>
                </a:gridCol>
                <a:gridCol w="1630625">
                  <a:extLst>
                    <a:ext uri="{9D8B030D-6E8A-4147-A177-3AD203B41FA5}">
                      <a16:colId xmlns:a16="http://schemas.microsoft.com/office/drawing/2014/main" val="20003"/>
                    </a:ext>
                  </a:extLst>
                </a:gridCol>
                <a:gridCol w="1630625">
                  <a:extLst>
                    <a:ext uri="{9D8B030D-6E8A-4147-A177-3AD203B41FA5}">
                      <a16:colId xmlns:a16="http://schemas.microsoft.com/office/drawing/2014/main" val="20004"/>
                    </a:ext>
                  </a:extLst>
                </a:gridCol>
              </a:tblGrid>
              <a:tr h="175942">
                <a:tc>
                  <a:txBody>
                    <a:bodyPr/>
                    <a:lstStyle/>
                    <a:p>
                      <a:pPr algn="just">
                        <a:spcAft>
                          <a:spcPts val="0"/>
                        </a:spcAft>
                      </a:pPr>
                      <a:r>
                        <a:rPr lang="en-GB" sz="1400" dirty="0">
                          <a:solidFill>
                            <a:schemeClr val="tx1"/>
                          </a:solidFill>
                          <a:effectLst/>
                        </a:rPr>
                        <a:t>Sept – Oct</a:t>
                      </a:r>
                      <a:endParaRPr lang="en-GB" sz="140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GB" sz="1400" dirty="0">
                          <a:solidFill>
                            <a:schemeClr val="tx1"/>
                          </a:solidFill>
                          <a:effectLst/>
                        </a:rPr>
                        <a:t>Nov</a:t>
                      </a:r>
                      <a:endParaRPr lang="en-GB" sz="140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GB" sz="1400" dirty="0">
                          <a:solidFill>
                            <a:schemeClr val="tx1"/>
                          </a:solidFill>
                          <a:effectLst/>
                        </a:rPr>
                        <a:t>Dec</a:t>
                      </a:r>
                      <a:endParaRPr lang="en-GB" sz="140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GB" sz="1400" dirty="0">
                          <a:solidFill>
                            <a:schemeClr val="tx1"/>
                          </a:solidFill>
                          <a:effectLst/>
                        </a:rPr>
                        <a:t>Jan</a:t>
                      </a:r>
                      <a:endParaRPr lang="en-GB" sz="140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GB" sz="1400" dirty="0">
                          <a:solidFill>
                            <a:schemeClr val="tx1"/>
                          </a:solidFill>
                          <a:effectLst/>
                        </a:rPr>
                        <a:t>Feb</a:t>
                      </a:r>
                      <a:endParaRPr lang="en-GB" sz="140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796104">
                <a:tc>
                  <a:txBody>
                    <a:bodyPr/>
                    <a:lstStyle/>
                    <a:p>
                      <a:pPr>
                        <a:spcAft>
                          <a:spcPts val="0"/>
                        </a:spcAft>
                      </a:pPr>
                      <a:r>
                        <a:rPr lang="en-GB" sz="1400" b="0" dirty="0">
                          <a:solidFill>
                            <a:schemeClr val="accent2">
                              <a:lumMod val="75000"/>
                            </a:schemeClr>
                          </a:solidFill>
                          <a:effectLst/>
                          <a:latin typeface="Gill Sans MT" panose="020B0502020104020203" pitchFamily="34" charset="0"/>
                        </a:rPr>
                        <a:t>Mentee and mentor’s training</a:t>
                      </a:r>
                    </a:p>
                    <a:p>
                      <a:pPr>
                        <a:spcAft>
                          <a:spcPts val="0"/>
                        </a:spcAft>
                      </a:pPr>
                      <a:endParaRPr lang="en-GB" sz="1400" b="0" dirty="0">
                        <a:solidFill>
                          <a:schemeClr val="accent2">
                            <a:lumMod val="75000"/>
                          </a:schemeClr>
                        </a:solidFill>
                        <a:effectLst/>
                        <a:latin typeface="Gill Sans MT" panose="020B0502020104020203" pitchFamily="34" charset="0"/>
                      </a:endParaRPr>
                    </a:p>
                    <a:p>
                      <a:pPr>
                        <a:spcAft>
                          <a:spcPts val="0"/>
                        </a:spcAft>
                      </a:pPr>
                      <a:r>
                        <a:rPr lang="en-GB" sz="1400" b="0" dirty="0">
                          <a:solidFill>
                            <a:schemeClr val="accent2">
                              <a:lumMod val="75000"/>
                            </a:schemeClr>
                          </a:solidFill>
                          <a:effectLst/>
                          <a:latin typeface="Gill Sans MT" panose="020B0502020104020203" pitchFamily="34" charset="0"/>
                        </a:rPr>
                        <a:t>Matching </a:t>
                      </a:r>
                    </a:p>
                    <a:p>
                      <a:pPr>
                        <a:spcAft>
                          <a:spcPts val="0"/>
                        </a:spcAft>
                      </a:pPr>
                      <a:r>
                        <a:rPr lang="en-GB" sz="1400" b="0" dirty="0">
                          <a:solidFill>
                            <a:schemeClr val="tx1"/>
                          </a:solidFill>
                          <a:effectLst/>
                          <a:latin typeface="Gill Sans MT" panose="020B0502020104020203" pitchFamily="34" charset="0"/>
                        </a:rPr>
                        <a:t> </a:t>
                      </a:r>
                    </a:p>
                    <a:p>
                      <a:pPr>
                        <a:spcAft>
                          <a:spcPts val="0"/>
                        </a:spcAft>
                      </a:pPr>
                      <a:r>
                        <a:rPr lang="en-GB" sz="1400" b="0" dirty="0">
                          <a:solidFill>
                            <a:schemeClr val="tx1"/>
                          </a:solidFill>
                          <a:effectLst/>
                          <a:latin typeface="Gill Sans MT" panose="020B0502020104020203" pitchFamily="34" charset="0"/>
                        </a:rPr>
                        <a:t>First 1-2-1 Session with mentee</a:t>
                      </a:r>
                      <a:endParaRPr lang="en-GB" sz="1400" b="0" dirty="0">
                        <a:solidFill>
                          <a:schemeClr val="tx1"/>
                        </a:solidFill>
                        <a:effectLst/>
                        <a:latin typeface="Gill Sans MT" panose="020B0502020104020203"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400" b="0" dirty="0">
                          <a:solidFill>
                            <a:schemeClr val="tx1"/>
                          </a:solidFill>
                          <a:effectLst/>
                          <a:latin typeface="Gill Sans MT" panose="020B0502020104020203" pitchFamily="34" charset="0"/>
                        </a:rPr>
                        <a:t>Mentoring class 1 </a:t>
                      </a:r>
                      <a:endParaRPr lang="en-GB" sz="1400" b="0" dirty="0">
                        <a:solidFill>
                          <a:schemeClr val="tx1"/>
                        </a:solidFill>
                        <a:effectLst/>
                        <a:latin typeface="Gill Sans MT" panose="020B0502020104020203"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400" b="0" dirty="0">
                          <a:solidFill>
                            <a:schemeClr val="tx1"/>
                          </a:solidFill>
                          <a:effectLst/>
                          <a:latin typeface="Gill Sans MT" panose="020B0502020104020203" pitchFamily="34" charset="0"/>
                        </a:rPr>
                        <a:t>Second 1-2-1 Session with mentee</a:t>
                      </a:r>
                      <a:endParaRPr lang="en-GB" sz="1400" b="0" dirty="0">
                        <a:solidFill>
                          <a:schemeClr val="tx1"/>
                        </a:solidFill>
                        <a:effectLst/>
                        <a:latin typeface="Gill Sans MT" panose="020B0502020104020203"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400" b="0" dirty="0">
                          <a:solidFill>
                            <a:schemeClr val="tx1"/>
                          </a:solidFill>
                          <a:effectLst/>
                          <a:latin typeface="Gill Sans MT" panose="020B0502020104020203" pitchFamily="34" charset="0"/>
                        </a:rPr>
                        <a:t>Mentoring class 2</a:t>
                      </a:r>
                      <a:endParaRPr lang="en-GB" sz="1400" b="0" dirty="0">
                        <a:solidFill>
                          <a:schemeClr val="tx1"/>
                        </a:solidFill>
                        <a:effectLst/>
                        <a:latin typeface="Gill Sans MT" panose="020B0502020104020203"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400" b="0" dirty="0">
                          <a:solidFill>
                            <a:schemeClr val="tx1"/>
                          </a:solidFill>
                          <a:effectLst/>
                          <a:latin typeface="Gill Sans MT" panose="020B0502020104020203" pitchFamily="34" charset="0"/>
                        </a:rPr>
                        <a:t>Third 1-2-1 Session with mentee</a:t>
                      </a:r>
                      <a:endParaRPr lang="en-GB" sz="1400" b="0" dirty="0">
                        <a:solidFill>
                          <a:schemeClr val="tx1"/>
                        </a:solidFill>
                        <a:effectLst/>
                        <a:latin typeface="Gill Sans MT" panose="020B0502020104020203"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8" name="Title 1">
            <a:extLst>
              <a:ext uri="{FF2B5EF4-FFF2-40B4-BE49-F238E27FC236}">
                <a16:creationId xmlns:a16="http://schemas.microsoft.com/office/drawing/2014/main" id="{F5CF5FFD-F8EB-46E0-B88E-BDE36F6766A3}"/>
              </a:ext>
            </a:extLst>
          </p:cNvPr>
          <p:cNvSpPr txBox="1">
            <a:spLocks/>
          </p:cNvSpPr>
          <p:nvPr/>
        </p:nvSpPr>
        <p:spPr bwMode="auto">
          <a:xfrm>
            <a:off x="323528" y="260648"/>
            <a:ext cx="8538724" cy="120020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rgbClr val="003366"/>
                </a:solidFill>
                <a:latin typeface="+mj-lt"/>
                <a:ea typeface="+mj-ea"/>
                <a:cs typeface="+mj-cs"/>
              </a:defRPr>
            </a:lvl1pPr>
            <a:lvl2pPr algn="ctr" rtl="0" eaLnBrk="0" fontAlgn="base" hangingPunct="0">
              <a:spcBef>
                <a:spcPct val="0"/>
              </a:spcBef>
              <a:spcAft>
                <a:spcPct val="0"/>
              </a:spcAft>
              <a:defRPr sz="4400">
                <a:solidFill>
                  <a:srgbClr val="003366"/>
                </a:solidFill>
                <a:latin typeface="Gill Sans MT" pitchFamily="34" charset="0"/>
              </a:defRPr>
            </a:lvl2pPr>
            <a:lvl3pPr algn="ctr" rtl="0" eaLnBrk="0" fontAlgn="base" hangingPunct="0">
              <a:spcBef>
                <a:spcPct val="0"/>
              </a:spcBef>
              <a:spcAft>
                <a:spcPct val="0"/>
              </a:spcAft>
              <a:defRPr sz="4400">
                <a:solidFill>
                  <a:srgbClr val="003366"/>
                </a:solidFill>
                <a:latin typeface="Gill Sans MT" pitchFamily="34" charset="0"/>
              </a:defRPr>
            </a:lvl3pPr>
            <a:lvl4pPr algn="ctr" rtl="0" eaLnBrk="0" fontAlgn="base" hangingPunct="0">
              <a:spcBef>
                <a:spcPct val="0"/>
              </a:spcBef>
              <a:spcAft>
                <a:spcPct val="0"/>
              </a:spcAft>
              <a:defRPr sz="4400">
                <a:solidFill>
                  <a:srgbClr val="003366"/>
                </a:solidFill>
                <a:latin typeface="Gill Sans MT" pitchFamily="34" charset="0"/>
              </a:defRPr>
            </a:lvl4pPr>
            <a:lvl5pPr algn="ctr" rtl="0" eaLnBrk="0" fontAlgn="base" hangingPunct="0">
              <a:spcBef>
                <a:spcPct val="0"/>
              </a:spcBef>
              <a:spcAft>
                <a:spcPct val="0"/>
              </a:spcAft>
              <a:defRPr sz="4400">
                <a:solidFill>
                  <a:srgbClr val="003366"/>
                </a:solidFill>
                <a:latin typeface="Gill Sans MT" pitchFamily="34" charset="0"/>
              </a:defRPr>
            </a:lvl5pPr>
            <a:lvl6pPr marL="457200" algn="ctr" rtl="0" eaLnBrk="1" fontAlgn="base" hangingPunct="1">
              <a:spcBef>
                <a:spcPct val="0"/>
              </a:spcBef>
              <a:spcAft>
                <a:spcPct val="0"/>
              </a:spcAft>
              <a:defRPr sz="4400">
                <a:solidFill>
                  <a:srgbClr val="003366"/>
                </a:solidFill>
                <a:latin typeface="Gill Sans MT" pitchFamily="34" charset="0"/>
              </a:defRPr>
            </a:lvl6pPr>
            <a:lvl7pPr marL="914400" algn="ctr" rtl="0" eaLnBrk="1" fontAlgn="base" hangingPunct="1">
              <a:spcBef>
                <a:spcPct val="0"/>
              </a:spcBef>
              <a:spcAft>
                <a:spcPct val="0"/>
              </a:spcAft>
              <a:defRPr sz="4400">
                <a:solidFill>
                  <a:srgbClr val="003366"/>
                </a:solidFill>
                <a:latin typeface="Gill Sans MT" pitchFamily="34" charset="0"/>
              </a:defRPr>
            </a:lvl7pPr>
            <a:lvl8pPr marL="1371600" algn="ctr" rtl="0" eaLnBrk="1" fontAlgn="base" hangingPunct="1">
              <a:spcBef>
                <a:spcPct val="0"/>
              </a:spcBef>
              <a:spcAft>
                <a:spcPct val="0"/>
              </a:spcAft>
              <a:defRPr sz="4400">
                <a:solidFill>
                  <a:srgbClr val="003366"/>
                </a:solidFill>
                <a:latin typeface="Gill Sans MT" pitchFamily="34" charset="0"/>
              </a:defRPr>
            </a:lvl8pPr>
            <a:lvl9pPr marL="1828800" algn="ctr" rtl="0" eaLnBrk="1" fontAlgn="base" hangingPunct="1">
              <a:spcBef>
                <a:spcPct val="0"/>
              </a:spcBef>
              <a:spcAft>
                <a:spcPct val="0"/>
              </a:spcAft>
              <a:defRPr sz="4400">
                <a:solidFill>
                  <a:srgbClr val="003366"/>
                </a:solidFill>
                <a:latin typeface="Gill Sans MT" pitchFamily="34" charset="0"/>
              </a:defRPr>
            </a:lvl9pPr>
          </a:lstStyle>
          <a:p>
            <a:pPr algn="l"/>
            <a:r>
              <a:rPr lang="en-GB" sz="3200" b="1" kern="0" dirty="0">
                <a:solidFill>
                  <a:srgbClr val="669900"/>
                </a:solidFill>
                <a:latin typeface="Gill Sans MT" panose="020B0502020104020203" pitchFamily="34" charset="0"/>
              </a:rPr>
              <a:t>HDN Mentoring outcomes &amp; framework</a:t>
            </a:r>
          </a:p>
          <a:p>
            <a:pPr algn="l"/>
            <a:r>
              <a:rPr lang="en-GB" sz="2000" b="1" kern="0" dirty="0">
                <a:solidFill>
                  <a:srgbClr val="669900"/>
                </a:solidFill>
                <a:latin typeface="Gill Sans MT" panose="020B0502020104020203" pitchFamily="34" charset="0"/>
              </a:rPr>
              <a:t>Example time table you can refer too. Local class sessions are confirmed at the start</a:t>
            </a:r>
          </a:p>
        </p:txBody>
      </p:sp>
      <p:graphicFrame>
        <p:nvGraphicFramePr>
          <p:cNvPr id="9" name="Content Placeholder 3">
            <a:extLst>
              <a:ext uri="{FF2B5EF4-FFF2-40B4-BE49-F238E27FC236}">
                <a16:creationId xmlns:a16="http://schemas.microsoft.com/office/drawing/2014/main" id="{1DA0769A-9FDE-4BE3-993F-A6DFFAD4D2FC}"/>
              </a:ext>
            </a:extLst>
          </p:cNvPr>
          <p:cNvGraphicFramePr>
            <a:graphicFrameLocks/>
          </p:cNvGraphicFramePr>
          <p:nvPr>
            <p:extLst/>
          </p:nvPr>
        </p:nvGraphicFramePr>
        <p:xfrm>
          <a:off x="323528" y="3968464"/>
          <a:ext cx="8538724" cy="1424176"/>
        </p:xfrm>
        <a:graphic>
          <a:graphicData uri="http://schemas.openxmlformats.org/drawingml/2006/table">
            <a:tbl>
              <a:tblPr firstRow="1" firstCol="1" bandRow="1">
                <a:tableStyleId>{5C22544A-7EE6-4342-B048-85BDC9FD1C3A}</a:tableStyleId>
              </a:tblPr>
              <a:tblGrid>
                <a:gridCol w="2016224">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1584176">
                  <a:extLst>
                    <a:ext uri="{9D8B030D-6E8A-4147-A177-3AD203B41FA5}">
                      <a16:colId xmlns:a16="http://schemas.microsoft.com/office/drawing/2014/main" val="20002"/>
                    </a:ext>
                  </a:extLst>
                </a:gridCol>
                <a:gridCol w="1656184">
                  <a:extLst>
                    <a:ext uri="{9D8B030D-6E8A-4147-A177-3AD203B41FA5}">
                      <a16:colId xmlns:a16="http://schemas.microsoft.com/office/drawing/2014/main" val="20003"/>
                    </a:ext>
                  </a:extLst>
                </a:gridCol>
                <a:gridCol w="1625956">
                  <a:extLst>
                    <a:ext uri="{9D8B030D-6E8A-4147-A177-3AD203B41FA5}">
                      <a16:colId xmlns:a16="http://schemas.microsoft.com/office/drawing/2014/main" val="20004"/>
                    </a:ext>
                  </a:extLst>
                </a:gridCol>
              </a:tblGrid>
              <a:tr h="273367">
                <a:tc>
                  <a:txBody>
                    <a:bodyPr/>
                    <a:lstStyle/>
                    <a:p>
                      <a:pPr algn="just">
                        <a:spcAft>
                          <a:spcPts val="0"/>
                        </a:spcAft>
                      </a:pPr>
                      <a:r>
                        <a:rPr lang="en-GB" sz="1400" dirty="0">
                          <a:solidFill>
                            <a:schemeClr val="tx1"/>
                          </a:solidFill>
                          <a:effectLst/>
                        </a:rPr>
                        <a:t>Mar</a:t>
                      </a:r>
                      <a:endParaRPr lang="en-GB" sz="140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GB" sz="1400" dirty="0">
                          <a:solidFill>
                            <a:schemeClr val="tx1"/>
                          </a:solidFill>
                          <a:effectLst/>
                        </a:rPr>
                        <a:t>Apr</a:t>
                      </a:r>
                      <a:endParaRPr lang="en-GB" sz="140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GB" sz="1400" dirty="0">
                          <a:solidFill>
                            <a:schemeClr val="tx1"/>
                          </a:solidFill>
                          <a:effectLst/>
                        </a:rPr>
                        <a:t>May</a:t>
                      </a:r>
                      <a:endParaRPr lang="en-GB" sz="140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GB" sz="1400" dirty="0">
                          <a:solidFill>
                            <a:schemeClr val="tx1"/>
                          </a:solidFill>
                          <a:effectLst/>
                        </a:rPr>
                        <a:t>June</a:t>
                      </a:r>
                      <a:endParaRPr lang="en-GB" sz="140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GB" sz="1400" dirty="0">
                          <a:solidFill>
                            <a:schemeClr val="tx1"/>
                          </a:solidFill>
                          <a:effectLst/>
                        </a:rPr>
                        <a:t>July</a:t>
                      </a:r>
                      <a:endParaRPr lang="en-GB" sz="140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150809">
                <a:tc>
                  <a:txBody>
                    <a:bodyPr/>
                    <a:lstStyle/>
                    <a:p>
                      <a:pPr>
                        <a:spcAft>
                          <a:spcPts val="0"/>
                        </a:spcAft>
                      </a:pPr>
                      <a:r>
                        <a:rPr lang="en-GB" sz="1400" b="0" dirty="0">
                          <a:solidFill>
                            <a:schemeClr val="tx1"/>
                          </a:solidFill>
                          <a:effectLst/>
                          <a:latin typeface="Gill Sans MT" panose="020B0502020104020203" pitchFamily="34" charset="0"/>
                        </a:rPr>
                        <a:t>Mentoring Class 3</a:t>
                      </a:r>
                      <a:endParaRPr lang="en-GB" sz="1400" b="0" dirty="0">
                        <a:solidFill>
                          <a:schemeClr val="tx1"/>
                        </a:solidFill>
                        <a:effectLst/>
                        <a:latin typeface="Gill Sans MT" panose="020B0502020104020203"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400" b="0" dirty="0">
                          <a:solidFill>
                            <a:schemeClr val="tx1"/>
                          </a:solidFill>
                          <a:effectLst/>
                          <a:latin typeface="Gill Sans MT" panose="020B0502020104020203" pitchFamily="34" charset="0"/>
                        </a:rPr>
                        <a:t>Fourth 1-2-1 Session with mentee </a:t>
                      </a:r>
                      <a:endParaRPr lang="en-GB" sz="1400" b="0" dirty="0">
                        <a:solidFill>
                          <a:schemeClr val="tx1"/>
                        </a:solidFill>
                        <a:effectLst/>
                        <a:latin typeface="Gill Sans MT" panose="020B0502020104020203"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400" b="0" dirty="0">
                          <a:solidFill>
                            <a:schemeClr val="tx1"/>
                          </a:solidFill>
                          <a:effectLst/>
                          <a:latin typeface="Gill Sans MT" panose="020B0502020104020203" pitchFamily="34" charset="0"/>
                        </a:rPr>
                        <a:t>Mentoring class 4 </a:t>
                      </a:r>
                      <a:endParaRPr lang="en-GB" sz="1400" b="0" dirty="0">
                        <a:solidFill>
                          <a:schemeClr val="tx1"/>
                        </a:solidFill>
                        <a:effectLst/>
                        <a:latin typeface="Gill Sans MT" panose="020B0502020104020203"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400" b="0" dirty="0">
                          <a:solidFill>
                            <a:schemeClr val="tx1"/>
                          </a:solidFill>
                          <a:effectLst/>
                          <a:latin typeface="Gill Sans MT" panose="020B0502020104020203" pitchFamily="34" charset="0"/>
                        </a:rPr>
                        <a:t>Final 1-2-1 Session with mentee </a:t>
                      </a:r>
                    </a:p>
                    <a:p>
                      <a:pPr>
                        <a:spcAft>
                          <a:spcPts val="0"/>
                        </a:spcAft>
                      </a:pPr>
                      <a:r>
                        <a:rPr lang="en-GB" sz="1400" b="0" dirty="0">
                          <a:solidFill>
                            <a:schemeClr val="tx1"/>
                          </a:solidFill>
                          <a:effectLst/>
                          <a:latin typeface="Gill Sans MT" panose="020B0502020104020203" pitchFamily="34" charset="0"/>
                        </a:rPr>
                        <a:t> </a:t>
                      </a:r>
                    </a:p>
                    <a:p>
                      <a:pPr>
                        <a:spcAft>
                          <a:spcPts val="0"/>
                        </a:spcAft>
                      </a:pPr>
                      <a:r>
                        <a:rPr lang="en-GB" sz="1400" b="0" dirty="0">
                          <a:solidFill>
                            <a:schemeClr val="tx1"/>
                          </a:solidFill>
                          <a:effectLst/>
                          <a:latin typeface="Gill Sans MT" panose="020B0502020104020203" pitchFamily="34" charset="0"/>
                        </a:rPr>
                        <a:t> </a:t>
                      </a:r>
                      <a:endParaRPr lang="en-GB" sz="1400" b="0" dirty="0">
                        <a:solidFill>
                          <a:schemeClr val="tx1"/>
                        </a:solidFill>
                        <a:effectLst/>
                        <a:latin typeface="Gill Sans MT" panose="020B0502020104020203"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dirty="0">
                          <a:solidFill>
                            <a:schemeClr val="tx1"/>
                          </a:solidFill>
                          <a:effectLst/>
                          <a:latin typeface="Gill Sans MT" panose="020B0502020104020203" pitchFamily="34" charset="0"/>
                        </a:rPr>
                        <a:t> Mentoring conference</a:t>
                      </a:r>
                    </a:p>
                    <a:p>
                      <a:pPr>
                        <a:spcAft>
                          <a:spcPts val="0"/>
                        </a:spcAft>
                      </a:pPr>
                      <a:endParaRPr lang="en-GB" sz="1400" b="0" dirty="0">
                        <a:solidFill>
                          <a:schemeClr val="tx1"/>
                        </a:solidFill>
                        <a:effectLst/>
                        <a:latin typeface="Gill Sans MT" panose="020B0502020104020203" pitchFamily="34" charset="0"/>
                      </a:endParaRPr>
                    </a:p>
                    <a:p>
                      <a:pPr>
                        <a:spcAft>
                          <a:spcPts val="0"/>
                        </a:spcAft>
                      </a:pPr>
                      <a:r>
                        <a:rPr lang="en-GB" sz="1400" b="0" dirty="0">
                          <a:solidFill>
                            <a:schemeClr val="accent2">
                              <a:lumMod val="75000"/>
                            </a:schemeClr>
                          </a:solidFill>
                          <a:effectLst/>
                          <a:latin typeface="Gill Sans MT" panose="020B0502020104020203" pitchFamily="34" charset="0"/>
                        </a:rPr>
                        <a:t>HDN issue final evaluation survey</a:t>
                      </a:r>
                      <a:endParaRPr lang="en-GB" sz="1400" b="0" dirty="0">
                        <a:solidFill>
                          <a:schemeClr val="accent2">
                            <a:lumMod val="75000"/>
                          </a:schemeClr>
                        </a:solidFill>
                        <a:effectLst/>
                        <a:latin typeface="Gill Sans MT" panose="020B0502020104020203"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696478984"/>
      </p:ext>
    </p:extLst>
  </p:cSld>
  <p:clrMapOvr>
    <a:masterClrMapping/>
  </p:clrMapOvr>
  <mc:AlternateContent xmlns:mc="http://schemas.openxmlformats.org/markup-compatibility/2006" xmlns:p14="http://schemas.microsoft.com/office/powerpoint/2010/main">
    <mc:Choice Requires="p14">
      <p:transition spd="slow" p14:dur="1500" advTm="5000"/>
    </mc:Choice>
    <mc:Fallback xmlns="">
      <p:transition spd="slow" advTm="500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1.2|1"/>
</p:tagLst>
</file>

<file path=ppt/tags/tag10.xml><?xml version="1.0" encoding="utf-8"?>
<p:tagLst xmlns:a="http://schemas.openxmlformats.org/drawingml/2006/main" xmlns:r="http://schemas.openxmlformats.org/officeDocument/2006/relationships" xmlns:p="http://schemas.openxmlformats.org/presentationml/2006/main">
  <p:tag name="TIMING" val="|1.2|1"/>
</p:tagLst>
</file>

<file path=ppt/tags/tag11.xml><?xml version="1.0" encoding="utf-8"?>
<p:tagLst xmlns:a="http://schemas.openxmlformats.org/drawingml/2006/main" xmlns:r="http://schemas.openxmlformats.org/officeDocument/2006/relationships" xmlns:p="http://schemas.openxmlformats.org/presentationml/2006/main">
  <p:tag name="TIMING" val="|1.2|1"/>
</p:tagLst>
</file>

<file path=ppt/tags/tag12.xml><?xml version="1.0" encoding="utf-8"?>
<p:tagLst xmlns:a="http://schemas.openxmlformats.org/drawingml/2006/main" xmlns:r="http://schemas.openxmlformats.org/officeDocument/2006/relationships" xmlns:p="http://schemas.openxmlformats.org/presentationml/2006/main">
  <p:tag name="TIMING" val="|1.2|1"/>
</p:tagLst>
</file>

<file path=ppt/tags/tag13.xml><?xml version="1.0" encoding="utf-8"?>
<p:tagLst xmlns:a="http://schemas.openxmlformats.org/drawingml/2006/main" xmlns:r="http://schemas.openxmlformats.org/officeDocument/2006/relationships" xmlns:p="http://schemas.openxmlformats.org/presentationml/2006/main">
  <p:tag name="TIMING" val="|1.2|1"/>
</p:tagLst>
</file>

<file path=ppt/tags/tag14.xml><?xml version="1.0" encoding="utf-8"?>
<p:tagLst xmlns:a="http://schemas.openxmlformats.org/drawingml/2006/main" xmlns:r="http://schemas.openxmlformats.org/officeDocument/2006/relationships" xmlns:p="http://schemas.openxmlformats.org/presentationml/2006/main">
  <p:tag name="TIMING" val="|1.2|1"/>
</p:tagLst>
</file>

<file path=ppt/tags/tag15.xml><?xml version="1.0" encoding="utf-8"?>
<p:tagLst xmlns:a="http://schemas.openxmlformats.org/drawingml/2006/main" xmlns:r="http://schemas.openxmlformats.org/officeDocument/2006/relationships" xmlns:p="http://schemas.openxmlformats.org/presentationml/2006/main">
  <p:tag name="TIMING" val="|1.2|1"/>
</p:tagLst>
</file>

<file path=ppt/tags/tag16.xml><?xml version="1.0" encoding="utf-8"?>
<p:tagLst xmlns:a="http://schemas.openxmlformats.org/drawingml/2006/main" xmlns:r="http://schemas.openxmlformats.org/officeDocument/2006/relationships" xmlns:p="http://schemas.openxmlformats.org/presentationml/2006/main">
  <p:tag name="TIMING" val="|1.2|1"/>
</p:tagLst>
</file>

<file path=ppt/tags/tag17.xml><?xml version="1.0" encoding="utf-8"?>
<p:tagLst xmlns:a="http://schemas.openxmlformats.org/drawingml/2006/main" xmlns:r="http://schemas.openxmlformats.org/officeDocument/2006/relationships" xmlns:p="http://schemas.openxmlformats.org/presentationml/2006/main">
  <p:tag name="TIMING" val="|1.2|1"/>
</p:tagLst>
</file>

<file path=ppt/tags/tag18.xml><?xml version="1.0" encoding="utf-8"?>
<p:tagLst xmlns:a="http://schemas.openxmlformats.org/drawingml/2006/main" xmlns:r="http://schemas.openxmlformats.org/officeDocument/2006/relationships" xmlns:p="http://schemas.openxmlformats.org/presentationml/2006/main">
  <p:tag name="TIMING" val="|1.2|1"/>
</p:tagLst>
</file>

<file path=ppt/tags/tag19.xml><?xml version="1.0" encoding="utf-8"?>
<p:tagLst xmlns:a="http://schemas.openxmlformats.org/drawingml/2006/main" xmlns:r="http://schemas.openxmlformats.org/officeDocument/2006/relationships" xmlns:p="http://schemas.openxmlformats.org/presentationml/2006/main">
  <p:tag name="TIMING" val="|1.2|1"/>
</p:tagLst>
</file>

<file path=ppt/tags/tag2.xml><?xml version="1.0" encoding="utf-8"?>
<p:tagLst xmlns:a="http://schemas.openxmlformats.org/drawingml/2006/main" xmlns:r="http://schemas.openxmlformats.org/officeDocument/2006/relationships" xmlns:p="http://schemas.openxmlformats.org/presentationml/2006/main">
  <p:tag name="TIMING" val="|1.2|1"/>
</p:tagLst>
</file>

<file path=ppt/tags/tag20.xml><?xml version="1.0" encoding="utf-8"?>
<p:tagLst xmlns:a="http://schemas.openxmlformats.org/drawingml/2006/main" xmlns:r="http://schemas.openxmlformats.org/officeDocument/2006/relationships" xmlns:p="http://schemas.openxmlformats.org/presentationml/2006/main">
  <p:tag name="TIMING" val="|1.2|1"/>
</p:tagLst>
</file>

<file path=ppt/tags/tag21.xml><?xml version="1.0" encoding="utf-8"?>
<p:tagLst xmlns:a="http://schemas.openxmlformats.org/drawingml/2006/main" xmlns:r="http://schemas.openxmlformats.org/officeDocument/2006/relationships" xmlns:p="http://schemas.openxmlformats.org/presentationml/2006/main">
  <p:tag name="TIMING" val="|1.2|1"/>
</p:tagLst>
</file>

<file path=ppt/tags/tag22.xml><?xml version="1.0" encoding="utf-8"?>
<p:tagLst xmlns:a="http://schemas.openxmlformats.org/drawingml/2006/main" xmlns:r="http://schemas.openxmlformats.org/officeDocument/2006/relationships" xmlns:p="http://schemas.openxmlformats.org/presentationml/2006/main">
  <p:tag name="TIMING" val="|1.2|1"/>
</p:tagLst>
</file>

<file path=ppt/tags/tag23.xml><?xml version="1.0" encoding="utf-8"?>
<p:tagLst xmlns:a="http://schemas.openxmlformats.org/drawingml/2006/main" xmlns:r="http://schemas.openxmlformats.org/officeDocument/2006/relationships" xmlns:p="http://schemas.openxmlformats.org/presentationml/2006/main">
  <p:tag name="TIMING" val="|1.2|1"/>
</p:tagLst>
</file>

<file path=ppt/tags/tag24.xml><?xml version="1.0" encoding="utf-8"?>
<p:tagLst xmlns:a="http://schemas.openxmlformats.org/drawingml/2006/main" xmlns:r="http://schemas.openxmlformats.org/officeDocument/2006/relationships" xmlns:p="http://schemas.openxmlformats.org/presentationml/2006/main">
  <p:tag name="TIMING" val="|1.2|1"/>
</p:tagLst>
</file>

<file path=ppt/tags/tag25.xml><?xml version="1.0" encoding="utf-8"?>
<p:tagLst xmlns:a="http://schemas.openxmlformats.org/drawingml/2006/main" xmlns:r="http://schemas.openxmlformats.org/officeDocument/2006/relationships" xmlns:p="http://schemas.openxmlformats.org/presentationml/2006/main">
  <p:tag name="TIMING" val="|1.2|1"/>
</p:tagLst>
</file>

<file path=ppt/tags/tag26.xml><?xml version="1.0" encoding="utf-8"?>
<p:tagLst xmlns:a="http://schemas.openxmlformats.org/drawingml/2006/main" xmlns:r="http://schemas.openxmlformats.org/officeDocument/2006/relationships" xmlns:p="http://schemas.openxmlformats.org/presentationml/2006/main">
  <p:tag name="TIMING" val="|1.2|1"/>
</p:tagLst>
</file>

<file path=ppt/tags/tag27.xml><?xml version="1.0" encoding="utf-8"?>
<p:tagLst xmlns:a="http://schemas.openxmlformats.org/drawingml/2006/main" xmlns:r="http://schemas.openxmlformats.org/officeDocument/2006/relationships" xmlns:p="http://schemas.openxmlformats.org/presentationml/2006/main">
  <p:tag name="TIMING" val="|1.2|1"/>
</p:tagLst>
</file>

<file path=ppt/tags/tag28.xml><?xml version="1.0" encoding="utf-8"?>
<p:tagLst xmlns:a="http://schemas.openxmlformats.org/drawingml/2006/main" xmlns:r="http://schemas.openxmlformats.org/officeDocument/2006/relationships" xmlns:p="http://schemas.openxmlformats.org/presentationml/2006/main">
  <p:tag name="TIMING" val="|1.2|1"/>
</p:tagLst>
</file>

<file path=ppt/tags/tag3.xml><?xml version="1.0" encoding="utf-8"?>
<p:tagLst xmlns:a="http://schemas.openxmlformats.org/drawingml/2006/main" xmlns:r="http://schemas.openxmlformats.org/officeDocument/2006/relationships" xmlns:p="http://schemas.openxmlformats.org/presentationml/2006/main">
  <p:tag name="TIMING" val="|1.2|1"/>
</p:tagLst>
</file>

<file path=ppt/tags/tag4.xml><?xml version="1.0" encoding="utf-8"?>
<p:tagLst xmlns:a="http://schemas.openxmlformats.org/drawingml/2006/main" xmlns:r="http://schemas.openxmlformats.org/officeDocument/2006/relationships" xmlns:p="http://schemas.openxmlformats.org/presentationml/2006/main">
  <p:tag name="TIMING" val="|1.2|1"/>
</p:tagLst>
</file>

<file path=ppt/tags/tag5.xml><?xml version="1.0" encoding="utf-8"?>
<p:tagLst xmlns:a="http://schemas.openxmlformats.org/drawingml/2006/main" xmlns:r="http://schemas.openxmlformats.org/officeDocument/2006/relationships" xmlns:p="http://schemas.openxmlformats.org/presentationml/2006/main">
  <p:tag name="TIMING" val="|1.2|1"/>
</p:tagLst>
</file>

<file path=ppt/tags/tag6.xml><?xml version="1.0" encoding="utf-8"?>
<p:tagLst xmlns:a="http://schemas.openxmlformats.org/drawingml/2006/main" xmlns:r="http://schemas.openxmlformats.org/officeDocument/2006/relationships" xmlns:p="http://schemas.openxmlformats.org/presentationml/2006/main">
  <p:tag name="TIMING" val="|1.2|1"/>
</p:tagLst>
</file>

<file path=ppt/tags/tag7.xml><?xml version="1.0" encoding="utf-8"?>
<p:tagLst xmlns:a="http://schemas.openxmlformats.org/drawingml/2006/main" xmlns:r="http://schemas.openxmlformats.org/officeDocument/2006/relationships" xmlns:p="http://schemas.openxmlformats.org/presentationml/2006/main">
  <p:tag name="TIMING" val="|1.2|1"/>
</p:tagLst>
</file>

<file path=ppt/tags/tag8.xml><?xml version="1.0" encoding="utf-8"?>
<p:tagLst xmlns:a="http://schemas.openxmlformats.org/drawingml/2006/main" xmlns:r="http://schemas.openxmlformats.org/officeDocument/2006/relationships" xmlns:p="http://schemas.openxmlformats.org/presentationml/2006/main">
  <p:tag name="TIMING" val="|1.2|1"/>
</p:tagLst>
</file>

<file path=ppt/tags/tag9.xml><?xml version="1.0" encoding="utf-8"?>
<p:tagLst xmlns:a="http://schemas.openxmlformats.org/drawingml/2006/main" xmlns:r="http://schemas.openxmlformats.org/officeDocument/2006/relationships" xmlns:p="http://schemas.openxmlformats.org/presentationml/2006/main">
  <p:tag name="TIMING" val="|1.2|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0AEE7475BED4F478699D4472DAD2E48" ma:contentTypeVersion="10" ma:contentTypeDescription="Create a new document." ma:contentTypeScope="" ma:versionID="76917a37d87c0aa6d6871610813f2941">
  <xsd:schema xmlns:xsd="http://www.w3.org/2001/XMLSchema" xmlns:xs="http://www.w3.org/2001/XMLSchema" xmlns:p="http://schemas.microsoft.com/office/2006/metadata/properties" xmlns:ns2="1f8f253d-e716-4626-931f-4264eeb6d682" xmlns:ns3="da6d5167-2a90-4f82-8b8b-55797dd00cca" targetNamespace="http://schemas.microsoft.com/office/2006/metadata/properties" ma:root="true" ma:fieldsID="0c1d6dddfbf8b311ee3f510d7668e782" ns2:_="" ns3:_="">
    <xsd:import namespace="1f8f253d-e716-4626-931f-4264eeb6d682"/>
    <xsd:import namespace="da6d5167-2a90-4f82-8b8b-55797dd00cc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8f253d-e716-4626-931f-4264eeb6d68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a6d5167-2a90-4f82-8b8b-55797dd00cca"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9111CA3-0B28-4663-AA46-9A2DA3BDAB68}">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1f8f253d-e716-4626-931f-4264eeb6d682"/>
    <ds:schemaRef ds:uri="da6d5167-2a90-4f82-8b8b-55797dd00cca"/>
    <ds:schemaRef ds:uri="http://www.w3.org/XML/1998/namespace"/>
    <ds:schemaRef ds:uri="http://purl.org/dc/dcmitype/"/>
  </ds:schemaRefs>
</ds:datastoreItem>
</file>

<file path=customXml/itemProps2.xml><?xml version="1.0" encoding="utf-8"?>
<ds:datastoreItem xmlns:ds="http://schemas.openxmlformats.org/officeDocument/2006/customXml" ds:itemID="{6615ED0D-6F7C-4163-BA15-4B392DBC5707}">
  <ds:schemaRefs>
    <ds:schemaRef ds:uri="http://schemas.microsoft.com/sharepoint/v3/contenttype/forms"/>
  </ds:schemaRefs>
</ds:datastoreItem>
</file>

<file path=customXml/itemProps3.xml><?xml version="1.0" encoding="utf-8"?>
<ds:datastoreItem xmlns:ds="http://schemas.openxmlformats.org/officeDocument/2006/customXml" ds:itemID="{2DA7D4AD-AAFC-4C57-A13C-22DE3C7237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8f253d-e716-4626-931f-4264eeb6d682"/>
    <ds:schemaRef ds:uri="da6d5167-2a90-4f82-8b8b-55797dd00cc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Adjacency</Template>
  <TotalTime>1897</TotalTime>
  <Words>2892</Words>
  <Application>Microsoft Office PowerPoint</Application>
  <PresentationFormat>On-screen Show (4:3)</PresentationFormat>
  <Paragraphs>392</Paragraphs>
  <Slides>30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ＭＳ Ｐゴシック</vt:lpstr>
      <vt:lpstr>Aharoni</vt:lpstr>
      <vt:lpstr>Arial</vt:lpstr>
      <vt:lpstr>Calibri</vt:lpstr>
      <vt:lpstr>Gill Sans MT</vt:lpstr>
      <vt:lpstr>Mangal</vt:lpstr>
      <vt:lpstr>Times New Roman</vt:lpstr>
      <vt:lpstr>Office Theme</vt:lpstr>
      <vt:lpstr> </vt:lpstr>
      <vt:lpstr>This briefing will provide:</vt:lpstr>
      <vt:lpstr>PowerPoint Presentation</vt:lpstr>
      <vt:lpstr>Introduction to Housing Diversity Network (HDN) </vt:lpstr>
      <vt:lpstr>Benefits of Membership</vt:lpstr>
      <vt:lpstr>Benefits of Membership</vt:lpstr>
      <vt:lpstr>What people say about our services</vt:lpstr>
      <vt:lpstr>HDN Mentoring outcomes &amp; framework</vt:lpstr>
      <vt:lpstr>PowerPoint Presentation</vt:lpstr>
      <vt:lpstr>PowerPoint Presentation</vt:lpstr>
      <vt:lpstr>PowerPoint Presentation</vt:lpstr>
      <vt:lpstr>PowerPoint Presentation</vt:lpstr>
      <vt:lpstr>Phases of the mentoring relationship</vt:lpstr>
      <vt:lpstr>PowerPoint Presentation</vt:lpstr>
      <vt:lpstr>A useful structure to conduct high quality conversations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Mason</dc:creator>
  <cp:lastModifiedBy>Sioux Breeze-Derriga</cp:lastModifiedBy>
  <cp:revision>167</cp:revision>
  <cp:lastPrinted>2013-06-26T12:36:49Z</cp:lastPrinted>
  <dcterms:created xsi:type="dcterms:W3CDTF">2012-06-18T13:36:10Z</dcterms:created>
  <dcterms:modified xsi:type="dcterms:W3CDTF">2018-09-28T13:42:57Z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0x01010040AEE7475BED4F478699D4472DAD2E48</vt:lpwstr>
  </property>
</Properties>
</file>