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handoutMasterIdLst>
    <p:handoutMasterId r:id="rId36"/>
  </p:handoutMasterIdLst>
  <p:sldIdLst>
    <p:sldId id="256" r:id="rId5"/>
    <p:sldId id="291" r:id="rId6"/>
    <p:sldId id="290" r:id="rId7"/>
    <p:sldId id="296" r:id="rId8"/>
    <p:sldId id="292" r:id="rId9"/>
    <p:sldId id="293" r:id="rId10"/>
    <p:sldId id="294" r:id="rId11"/>
    <p:sldId id="299" r:id="rId12"/>
    <p:sldId id="373" r:id="rId13"/>
    <p:sldId id="295" r:id="rId14"/>
    <p:sldId id="297" r:id="rId15"/>
    <p:sldId id="376" r:id="rId16"/>
    <p:sldId id="377" r:id="rId17"/>
    <p:sldId id="298" r:id="rId18"/>
    <p:sldId id="374" r:id="rId19"/>
    <p:sldId id="375" r:id="rId20"/>
    <p:sldId id="379" r:id="rId21"/>
    <p:sldId id="382" r:id="rId22"/>
    <p:sldId id="383" r:id="rId23"/>
    <p:sldId id="385" r:id="rId24"/>
    <p:sldId id="384" r:id="rId25"/>
    <p:sldId id="386" r:id="rId26"/>
    <p:sldId id="387" r:id="rId27"/>
    <p:sldId id="389" r:id="rId28"/>
    <p:sldId id="388" r:id="rId29"/>
    <p:sldId id="381" r:id="rId30"/>
    <p:sldId id="378" r:id="rId31"/>
    <p:sldId id="390" r:id="rId32"/>
    <p:sldId id="391" r:id="rId33"/>
    <p:sldId id="392"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1" autoAdjust="0"/>
    <p:restoredTop sz="94625" autoAdjust="0"/>
  </p:normalViewPr>
  <p:slideViewPr>
    <p:cSldViewPr>
      <p:cViewPr varScale="1">
        <p:scale>
          <a:sx n="72" d="100"/>
          <a:sy n="72" d="100"/>
        </p:scale>
        <p:origin x="170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CC795C6-5D9F-4D7F-83FB-D65A15D22EB6}" type="datetimeFigureOut">
              <a:rPr lang="en-GB" smtClean="0"/>
              <a:t>28/09/2018</a:t>
            </a:fld>
            <a:endParaRPr lang="en-GB"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FA9E779-0614-428E-B7C8-91427E4BF8E5}" type="slidenum">
              <a:rPr lang="en-GB" smtClean="0"/>
              <a:t>‹#›</a:t>
            </a:fld>
            <a:endParaRPr lang="en-GB" dirty="0"/>
          </a:p>
        </p:txBody>
      </p:sp>
    </p:spTree>
    <p:extLst>
      <p:ext uri="{BB962C8B-B14F-4D97-AF65-F5344CB8AC3E}">
        <p14:creationId xmlns:p14="http://schemas.microsoft.com/office/powerpoint/2010/main" val="9312274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F4DA9401-BD43-4830-8B3C-4761DA81811B}" type="datetimeFigureOut">
              <a:rPr lang="en-GB" smtClean="0"/>
              <a:t>28/09/2018</a:t>
            </a:fld>
            <a:endParaRPr lang="en-GB"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778ABE5D-E9EF-4925-8524-B89037D5BD26}" type="slidenum">
              <a:rPr lang="en-GB" smtClean="0"/>
              <a:t>‹#›</a:t>
            </a:fld>
            <a:endParaRPr lang="en-GB" dirty="0"/>
          </a:p>
        </p:txBody>
      </p:sp>
    </p:spTree>
    <p:extLst>
      <p:ext uri="{BB962C8B-B14F-4D97-AF65-F5344CB8AC3E}">
        <p14:creationId xmlns:p14="http://schemas.microsoft.com/office/powerpoint/2010/main" val="2203183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340251964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3570848828"/>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3472368265"/>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840816458"/>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59961506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1916151696"/>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85753041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3970644249"/>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225212775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20655752"/>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5535DF-1171-4E18-BBF6-4ADC1ED1D10D}" type="datetimeFigureOut">
              <a:rPr lang="en-GB" smtClean="0"/>
              <a:t>28/09/2018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58C2EF0-7C03-47F3-A6A5-D52670B5511E}" type="slidenum">
              <a:rPr lang="en-GB" smtClean="0"/>
              <a:t>‹#›</a:t>
            </a:fld>
            <a:endParaRPr lang="en-GB" dirty="0"/>
          </a:p>
        </p:txBody>
      </p:sp>
    </p:spTree>
    <p:extLst>
      <p:ext uri="{BB962C8B-B14F-4D97-AF65-F5344CB8AC3E}">
        <p14:creationId xmlns:p14="http://schemas.microsoft.com/office/powerpoint/2010/main" val="221772522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5535DF-1171-4E18-BBF6-4ADC1ED1D10D}" type="datetimeFigureOut">
              <a:rPr lang="en-GB" smtClean="0"/>
              <a:t>28/09/2018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8C2EF0-7C03-47F3-A6A5-D52670B5511E}" type="slidenum">
              <a:rPr lang="en-GB" smtClean="0"/>
              <a:t>‹#›</a:t>
            </a:fld>
            <a:endParaRPr lang="en-GB" dirty="0"/>
          </a:p>
        </p:txBody>
      </p:sp>
    </p:spTree>
    <p:extLst>
      <p:ext uri="{BB962C8B-B14F-4D97-AF65-F5344CB8AC3E}">
        <p14:creationId xmlns:p14="http://schemas.microsoft.com/office/powerpoint/2010/main" val="174813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image" Target="../media/image32.jpeg"/><Relationship Id="rId5" Type="http://schemas.openxmlformats.org/officeDocument/2006/relationships/image" Target="../media/image31.jpeg"/><Relationship Id="rId4" Type="http://schemas.openxmlformats.org/officeDocument/2006/relationships/image" Target="../media/image30.jpeg"/></Relationships>
</file>

<file path=ppt/slides/_rels/slide1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3" Type="http://schemas.openxmlformats.org/officeDocument/2006/relationships/hyperlink" Target="https://www.housingdiversitynetwork.co.uk/join-us/registration" TargetMode="Externa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7.xml"/></Relationships>
</file>

<file path=ppt/slides/_rels/slide3.xml.rels><?xml version="1.0" encoding="UTF-8" standalone="yes"?>
<Relationships xmlns="http://schemas.openxmlformats.org/package/2006/relationships"><Relationship Id="rId8" Type="http://schemas.openxmlformats.org/officeDocument/2006/relationships/hyperlink" Target="https://www.wulvern.org.uk/" TargetMode="External"/><Relationship Id="rId13" Type="http://schemas.openxmlformats.org/officeDocument/2006/relationships/hyperlink" Target="http://www.lqgroup.org.uk/" TargetMode="External"/><Relationship Id="rId18" Type="http://schemas.openxmlformats.org/officeDocument/2006/relationships/image" Target="../media/image12.png"/><Relationship Id="rId26" Type="http://schemas.openxmlformats.org/officeDocument/2006/relationships/image" Target="../media/image16.png"/><Relationship Id="rId39" Type="http://schemas.openxmlformats.org/officeDocument/2006/relationships/image" Target="../media/image24.png"/><Relationship Id="rId3" Type="http://schemas.openxmlformats.org/officeDocument/2006/relationships/image" Target="../media/image3.png"/><Relationship Id="rId21" Type="http://schemas.openxmlformats.org/officeDocument/2006/relationships/hyperlink" Target="http://www.gentoogroup.com/for-customers/" TargetMode="External"/><Relationship Id="rId34" Type="http://schemas.openxmlformats.org/officeDocument/2006/relationships/image" Target="../media/image21.png"/><Relationship Id="rId42" Type="http://schemas.openxmlformats.org/officeDocument/2006/relationships/image" Target="../media/image27.png"/><Relationship Id="rId7" Type="http://schemas.openxmlformats.org/officeDocument/2006/relationships/image" Target="../media/image6.png"/><Relationship Id="rId12" Type="http://schemas.openxmlformats.org/officeDocument/2006/relationships/image" Target="../media/image9.png"/><Relationship Id="rId17" Type="http://schemas.openxmlformats.org/officeDocument/2006/relationships/hyperlink" Target="http://www.knightstone.co.uk/" TargetMode="External"/><Relationship Id="rId25" Type="http://schemas.openxmlformats.org/officeDocument/2006/relationships/hyperlink" Target="http://www.amicushorizon.org.uk/" TargetMode="External"/><Relationship Id="rId33" Type="http://schemas.openxmlformats.org/officeDocument/2006/relationships/image" Target="../media/image20.png"/><Relationship Id="rId38" Type="http://schemas.openxmlformats.org/officeDocument/2006/relationships/hyperlink" Target="http://www.togetherhousing.co.uk/" TargetMode="External"/><Relationship Id="rId2" Type="http://schemas.openxmlformats.org/officeDocument/2006/relationships/slideLayout" Target="../slideLayouts/slideLayout1.xml"/><Relationship Id="rId16" Type="http://schemas.openxmlformats.org/officeDocument/2006/relationships/image" Target="../media/image11.png"/><Relationship Id="rId20" Type="http://schemas.openxmlformats.org/officeDocument/2006/relationships/image" Target="../media/image13.png"/><Relationship Id="rId29" Type="http://schemas.openxmlformats.org/officeDocument/2006/relationships/hyperlink" Target="http://www.thrivehomes.org.uk/" TargetMode="External"/><Relationship Id="rId41" Type="http://schemas.openxmlformats.org/officeDocument/2006/relationships/image" Target="../media/image26.svg"/><Relationship Id="rId1" Type="http://schemas.openxmlformats.org/officeDocument/2006/relationships/tags" Target="../tags/tag3.xml"/><Relationship Id="rId6" Type="http://schemas.openxmlformats.org/officeDocument/2006/relationships/image" Target="../media/image5.jpeg"/><Relationship Id="rId11" Type="http://schemas.openxmlformats.org/officeDocument/2006/relationships/hyperlink" Target="http://www.greatplaces.org.uk/" TargetMode="External"/><Relationship Id="rId24" Type="http://schemas.openxmlformats.org/officeDocument/2006/relationships/image" Target="../media/image15.png"/><Relationship Id="rId32" Type="http://schemas.openxmlformats.org/officeDocument/2006/relationships/image" Target="../media/image19.png"/><Relationship Id="rId37" Type="http://schemas.openxmlformats.org/officeDocument/2006/relationships/image" Target="../media/image23.png"/><Relationship Id="rId40" Type="http://schemas.openxmlformats.org/officeDocument/2006/relationships/image" Target="../media/image25.png"/><Relationship Id="rId5" Type="http://schemas.openxmlformats.org/officeDocument/2006/relationships/image" Target="../media/image4.gif"/><Relationship Id="rId15" Type="http://schemas.openxmlformats.org/officeDocument/2006/relationships/hyperlink" Target="https://www.nhhg.org.uk/" TargetMode="External"/><Relationship Id="rId23" Type="http://schemas.openxmlformats.org/officeDocument/2006/relationships/hyperlink" Target="http://www.asra.org.uk/" TargetMode="External"/><Relationship Id="rId28" Type="http://schemas.openxmlformats.org/officeDocument/2006/relationships/image" Target="../media/image17.png"/><Relationship Id="rId36" Type="http://schemas.openxmlformats.org/officeDocument/2006/relationships/hyperlink" Target="https://www.thirteengroup.co.uk/" TargetMode="External"/><Relationship Id="rId10" Type="http://schemas.openxmlformats.org/officeDocument/2006/relationships/image" Target="../media/image8.png"/><Relationship Id="rId19" Type="http://schemas.openxmlformats.org/officeDocument/2006/relationships/hyperlink" Target="https://www.networkhomes.org.uk/" TargetMode="External"/><Relationship Id="rId31" Type="http://schemas.openxmlformats.org/officeDocument/2006/relationships/hyperlink" Target="http://www.swan.org.uk/" TargetMode="External"/><Relationship Id="rId4" Type="http://schemas.openxmlformats.org/officeDocument/2006/relationships/hyperlink" Target="http://www.a2dominion.co.uk/" TargetMode="External"/><Relationship Id="rId9" Type="http://schemas.openxmlformats.org/officeDocument/2006/relationships/image" Target="../media/image7.gif"/><Relationship Id="rId14" Type="http://schemas.openxmlformats.org/officeDocument/2006/relationships/image" Target="../media/image10.jpeg"/><Relationship Id="rId22" Type="http://schemas.openxmlformats.org/officeDocument/2006/relationships/image" Target="../media/image14.jpeg"/><Relationship Id="rId27" Type="http://schemas.openxmlformats.org/officeDocument/2006/relationships/hyperlink" Target="http://www.orbit.org.uk/" TargetMode="External"/><Relationship Id="rId30" Type="http://schemas.openxmlformats.org/officeDocument/2006/relationships/image" Target="../media/image18.png"/><Relationship Id="rId35" Type="http://schemas.openxmlformats.org/officeDocument/2006/relationships/image" Target="../media/image22.svg"/><Relationship Id="rId43" Type="http://schemas.openxmlformats.org/officeDocument/2006/relationships/image" Target="../media/image28.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725144"/>
            <a:ext cx="9144000" cy="1504780"/>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211138"/>
            <a:ext cx="9144925" cy="1646861"/>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ctrTitle"/>
          </p:nvPr>
        </p:nvSpPr>
        <p:spPr>
          <a:xfrm>
            <a:off x="1691680" y="1274344"/>
            <a:ext cx="6119564" cy="1595659"/>
          </a:xfrm>
        </p:spPr>
        <p:txBody>
          <a:bodyPr>
            <a:normAutofit/>
          </a:bodyPr>
          <a:lstStyle/>
          <a:p>
            <a:br>
              <a:rPr lang="en-US" sz="4200" dirty="0">
                <a:latin typeface="Gill Sans MT" panose="020B0502020104020203" pitchFamily="34" charset="0"/>
              </a:rPr>
            </a:br>
            <a:endParaRPr lang="en-GB" sz="4200" dirty="0">
              <a:latin typeface="Gill Sans MT" panose="020B0502020104020203" pitchFamily="34" charset="0"/>
            </a:endParaRPr>
          </a:p>
        </p:txBody>
      </p:sp>
      <p:pic>
        <p:nvPicPr>
          <p:cNvPr id="9" name="Picture 5" descr="C:\Users\julie\AppData\Local\Microsoft\Windows\INetCacheContent.Word\Winner logo[4143322].jpg">
            <a:extLst>
              <a:ext uri="{FF2B5EF4-FFF2-40B4-BE49-F238E27FC236}">
                <a16:creationId xmlns:a16="http://schemas.microsoft.com/office/drawing/2014/main" id="{A93446E6-F5CD-4613-A31E-131BF1E4DAD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6210" y="813900"/>
            <a:ext cx="4967705" cy="733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4C85DB50-5556-4B6E-A373-C4CAFACE0E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085" y="672174"/>
            <a:ext cx="2339243" cy="1058058"/>
          </a:xfrm>
          <a:prstGeom prst="rect">
            <a:avLst/>
          </a:prstGeom>
        </p:spPr>
      </p:pic>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0" y="5763319"/>
            <a:ext cx="9144000" cy="1094681"/>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5" name="TextBox 4">
            <a:extLst>
              <a:ext uri="{FF2B5EF4-FFF2-40B4-BE49-F238E27FC236}">
                <a16:creationId xmlns:a16="http://schemas.microsoft.com/office/drawing/2014/main" id="{78541F4E-5796-42CB-A16A-872B685AF622}"/>
              </a:ext>
            </a:extLst>
          </p:cNvPr>
          <p:cNvSpPr txBox="1"/>
          <p:nvPr/>
        </p:nvSpPr>
        <p:spPr>
          <a:xfrm>
            <a:off x="2555312" y="2681864"/>
            <a:ext cx="4320944" cy="1395208"/>
          </a:xfrm>
          <a:prstGeom prst="rect">
            <a:avLst/>
          </a:prstGeom>
          <a:noFill/>
        </p:spPr>
        <p:txBody>
          <a:bodyPr wrap="square" rtlCol="0">
            <a:spAutoFit/>
          </a:bodyPr>
          <a:lstStyle/>
          <a:p>
            <a:endParaRPr lang="en-GB" dirty="0"/>
          </a:p>
        </p:txBody>
      </p:sp>
      <p:sp>
        <p:nvSpPr>
          <p:cNvPr id="11" name="Rectangle 9">
            <a:extLst>
              <a:ext uri="{FF2B5EF4-FFF2-40B4-BE49-F238E27FC236}">
                <a16:creationId xmlns:a16="http://schemas.microsoft.com/office/drawing/2014/main" id="{584598F5-F44B-4DE4-80AD-BBC3CA194D22}"/>
              </a:ext>
            </a:extLst>
          </p:cNvPr>
          <p:cNvSpPr>
            <a:spLocks noChangeArrowheads="1"/>
          </p:cNvSpPr>
          <p:nvPr/>
        </p:nvSpPr>
        <p:spPr bwMode="auto">
          <a:xfrm>
            <a:off x="360085" y="2618157"/>
            <a:ext cx="8351838" cy="2232025"/>
          </a:xfrm>
          <a:prstGeom prst="rect">
            <a:avLst/>
          </a:prstGeom>
          <a:noFill/>
          <a:ln w="9525">
            <a:noFill/>
            <a:miter lim="800000"/>
            <a:headEnd/>
            <a:tailEnd/>
          </a:ln>
        </p:spPr>
        <p:txBody>
          <a:bodyPr anchor="ctr"/>
          <a:lstStyle/>
          <a:p>
            <a:r>
              <a:rPr lang="en-GB" sz="3600" b="1" dirty="0">
                <a:latin typeface="Gill Sans MT" panose="020B0502020104020203" pitchFamily="34" charset="0"/>
              </a:rPr>
              <a:t>HDN Mentoring 2018 - 2019</a:t>
            </a:r>
          </a:p>
          <a:p>
            <a:r>
              <a:rPr lang="en-GB" sz="3600" dirty="0">
                <a:latin typeface="Gill Sans MT" panose="020B0502020104020203" pitchFamily="34" charset="0"/>
              </a:rPr>
              <a:t>Briefing</a:t>
            </a:r>
          </a:p>
          <a:p>
            <a:endParaRPr lang="en-GB" sz="3600" dirty="0"/>
          </a:p>
        </p:txBody>
      </p:sp>
    </p:spTree>
    <p:custDataLst>
      <p:tags r:id="rId1"/>
    </p:custDataLst>
    <p:extLst>
      <p:ext uri="{BB962C8B-B14F-4D97-AF65-F5344CB8AC3E}">
        <p14:creationId xmlns:p14="http://schemas.microsoft.com/office/powerpoint/2010/main" val="2340462311"/>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5" name="Rectangle 4">
            <a:extLst>
              <a:ext uri="{FF2B5EF4-FFF2-40B4-BE49-F238E27FC236}">
                <a16:creationId xmlns:a16="http://schemas.microsoft.com/office/drawing/2014/main" id="{EC204887-C032-40ED-8044-D96E6B1D897A}"/>
              </a:ext>
            </a:extLst>
          </p:cNvPr>
          <p:cNvSpPr/>
          <p:nvPr/>
        </p:nvSpPr>
        <p:spPr>
          <a:xfrm>
            <a:off x="1006678" y="626149"/>
            <a:ext cx="7128792" cy="1015663"/>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noProof="0" dirty="0">
                <a:ln>
                  <a:noFill/>
                </a:ln>
                <a:solidFill>
                  <a:srgbClr val="669900"/>
                </a:solidFill>
                <a:effectLst/>
                <a:uLnTx/>
                <a:uFillTx/>
                <a:latin typeface="Gill Sans MT" panose="020B0502020104020203" pitchFamily="34" charset="0"/>
                <a:ea typeface="+mj-ea"/>
                <a:cs typeface="+mj-cs"/>
              </a:rPr>
              <a:t>Mentoring roles &amp; expectations</a:t>
            </a:r>
            <a:br>
              <a:rPr kumimoji="0" lang="en-GB" sz="4000" b="1" i="0" u="none" strike="noStrike" kern="0" cap="none" spc="0" normalizeH="0" baseline="0" noProof="0" dirty="0">
                <a:ln>
                  <a:noFill/>
                </a:ln>
                <a:solidFill>
                  <a:srgbClr val="669900"/>
                </a:solidFill>
                <a:effectLst/>
                <a:uLnTx/>
                <a:uFillTx/>
                <a:latin typeface="Gill Sans MT" panose="020B0502020104020203" pitchFamily="34" charset="0"/>
                <a:ea typeface="+mj-ea"/>
                <a:cs typeface="+mj-cs"/>
              </a:rPr>
            </a:br>
            <a:r>
              <a:rPr kumimoji="0" lang="en-GB" sz="2400" b="1" i="0" u="none" strike="noStrike" kern="0" cap="none" spc="0" normalizeH="0" baseline="0" noProof="0" dirty="0">
                <a:ln>
                  <a:noFill/>
                </a:ln>
                <a:solidFill>
                  <a:srgbClr val="669900"/>
                </a:solidFill>
                <a:effectLst/>
                <a:uLnTx/>
                <a:uFillTx/>
                <a:latin typeface="Gill Sans MT" panose="020B0502020104020203" pitchFamily="34" charset="0"/>
                <a:ea typeface="+mj-ea"/>
                <a:cs typeface="+mj-cs"/>
              </a:rPr>
              <a:t>Exercise – what makes a good mentee/mentor?</a:t>
            </a:r>
            <a:endParaRPr kumimoji="0" lang="en-US" sz="1800" b="0" i="0" u="none" strike="noStrike" kern="0" cap="none" spc="0" normalizeH="0" baseline="0" noProof="0" dirty="0">
              <a:ln>
                <a:noFill/>
              </a:ln>
              <a:solidFill>
                <a:sysClr val="windowText" lastClr="000000"/>
              </a:solidFill>
              <a:effectLst/>
              <a:uLnTx/>
              <a:uFillTx/>
            </a:endParaRPr>
          </a:p>
        </p:txBody>
      </p:sp>
    </p:spTree>
    <p:custDataLst>
      <p:tags r:id="rId1"/>
    </p:custDataLst>
    <p:extLst>
      <p:ext uri="{BB962C8B-B14F-4D97-AF65-F5344CB8AC3E}">
        <p14:creationId xmlns:p14="http://schemas.microsoft.com/office/powerpoint/2010/main" val="1771575651"/>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3" name="Rectangle 2">
            <a:extLst>
              <a:ext uri="{FF2B5EF4-FFF2-40B4-BE49-F238E27FC236}">
                <a16:creationId xmlns:a16="http://schemas.microsoft.com/office/drawing/2014/main" id="{8FC3DCDF-5BBD-49F1-B324-A3FFDFA5E5E5}"/>
              </a:ext>
            </a:extLst>
          </p:cNvPr>
          <p:cNvSpPr/>
          <p:nvPr/>
        </p:nvSpPr>
        <p:spPr>
          <a:xfrm>
            <a:off x="270482" y="482879"/>
            <a:ext cx="3198953" cy="369332"/>
          </a:xfrm>
          <a:prstGeom prst="rect">
            <a:avLst/>
          </a:prstGeom>
        </p:spPr>
        <p:txBody>
          <a:bodyPr wrap="none">
            <a:spAutoFit/>
          </a:bodyPr>
          <a:lstStyle/>
          <a:p>
            <a:r>
              <a:rPr lang="en-GB" dirty="0">
                <a:solidFill>
                  <a:srgbClr val="669900"/>
                </a:solidFill>
                <a:latin typeface="Gill Sans MT" panose="020B0502020104020203" pitchFamily="34" charset="0"/>
              </a:rPr>
              <a:t>Mentoring roles &amp; expectations </a:t>
            </a:r>
          </a:p>
        </p:txBody>
      </p:sp>
      <p:sp>
        <p:nvSpPr>
          <p:cNvPr id="4" name="Rectangle 3">
            <a:extLst>
              <a:ext uri="{FF2B5EF4-FFF2-40B4-BE49-F238E27FC236}">
                <a16:creationId xmlns:a16="http://schemas.microsoft.com/office/drawing/2014/main" id="{6E91C0F6-0850-430C-B751-7C8F87BF72C0}"/>
              </a:ext>
            </a:extLst>
          </p:cNvPr>
          <p:cNvSpPr/>
          <p:nvPr/>
        </p:nvSpPr>
        <p:spPr>
          <a:xfrm>
            <a:off x="288331" y="953069"/>
            <a:ext cx="1718740" cy="369332"/>
          </a:xfrm>
          <a:prstGeom prst="rect">
            <a:avLst/>
          </a:prstGeom>
        </p:spPr>
        <p:txBody>
          <a:bodyPr wrap="none">
            <a:spAutoFit/>
          </a:bodyPr>
          <a:lstStyle/>
          <a:p>
            <a:r>
              <a:rPr lang="en-GB" altLang="en-US" b="1" dirty="0">
                <a:solidFill>
                  <a:srgbClr val="669900"/>
                </a:solidFill>
                <a:latin typeface="Gill Sans MT" panose="020B0502020104020203" pitchFamily="34" charset="0"/>
              </a:rPr>
              <a:t>A mentor is a:</a:t>
            </a:r>
            <a:endParaRPr lang="en-US" dirty="0"/>
          </a:p>
        </p:txBody>
      </p:sp>
      <p:sp>
        <p:nvSpPr>
          <p:cNvPr id="5" name="Rectangle 4">
            <a:extLst>
              <a:ext uri="{FF2B5EF4-FFF2-40B4-BE49-F238E27FC236}">
                <a16:creationId xmlns:a16="http://schemas.microsoft.com/office/drawing/2014/main" id="{507515FA-0537-40B4-867C-62892A81D56B}"/>
              </a:ext>
            </a:extLst>
          </p:cNvPr>
          <p:cNvSpPr/>
          <p:nvPr/>
        </p:nvSpPr>
        <p:spPr>
          <a:xfrm>
            <a:off x="288331" y="1339256"/>
            <a:ext cx="2664296" cy="2862322"/>
          </a:xfrm>
          <a:prstGeom prst="rect">
            <a:avLst/>
          </a:prstGeom>
        </p:spPr>
        <p:txBody>
          <a:bodyPr wrap="square">
            <a:spAutoFit/>
          </a:bodyPr>
          <a:lstStyle/>
          <a:p>
            <a:pPr>
              <a:spcBef>
                <a:spcPct val="50000"/>
              </a:spcBef>
            </a:pPr>
            <a:r>
              <a:rPr lang="en-GB" altLang="en-US" dirty="0">
                <a:latin typeface="Gill Sans MT" panose="020B0502020104020203" pitchFamily="34" charset="0"/>
              </a:rPr>
              <a:t>Role Model</a:t>
            </a:r>
          </a:p>
          <a:p>
            <a:pPr>
              <a:spcBef>
                <a:spcPct val="50000"/>
              </a:spcBef>
            </a:pPr>
            <a:r>
              <a:rPr lang="en-GB" altLang="en-US" dirty="0">
                <a:latin typeface="Gill Sans MT" panose="020B0502020104020203" pitchFamily="34" charset="0"/>
              </a:rPr>
              <a:t>Provides a good example </a:t>
            </a:r>
          </a:p>
          <a:p>
            <a:pPr>
              <a:spcBef>
                <a:spcPct val="50000"/>
              </a:spcBef>
            </a:pPr>
            <a:r>
              <a:rPr lang="en-GB" altLang="en-US" dirty="0">
                <a:latin typeface="Gill Sans MT" panose="020B0502020104020203" pitchFamily="34" charset="0"/>
              </a:rPr>
              <a:t>Demonstrates best practice</a:t>
            </a:r>
          </a:p>
          <a:p>
            <a:pPr>
              <a:spcBef>
                <a:spcPct val="50000"/>
              </a:spcBef>
            </a:pPr>
            <a:r>
              <a:rPr lang="en-GB" altLang="en-US" dirty="0">
                <a:latin typeface="Gill Sans MT" panose="020B0502020104020203" pitchFamily="34" charset="0"/>
              </a:rPr>
              <a:t>Listens to and empathises with concerns</a:t>
            </a:r>
          </a:p>
          <a:p>
            <a:pPr>
              <a:spcBef>
                <a:spcPct val="50000"/>
              </a:spcBef>
            </a:pPr>
            <a:r>
              <a:rPr lang="en-GB" altLang="en-US" dirty="0">
                <a:latin typeface="Gill Sans MT" panose="020B0502020104020203" pitchFamily="34" charset="0"/>
              </a:rPr>
              <a:t>Critical friend – tells the ‘uncomfortable’ truths</a:t>
            </a:r>
          </a:p>
        </p:txBody>
      </p:sp>
      <p:sp>
        <p:nvSpPr>
          <p:cNvPr id="6" name="Rectangle 5">
            <a:extLst>
              <a:ext uri="{FF2B5EF4-FFF2-40B4-BE49-F238E27FC236}">
                <a16:creationId xmlns:a16="http://schemas.microsoft.com/office/drawing/2014/main" id="{9C61DC2C-E7DF-467B-85DF-55ECD3DBCBF7}"/>
              </a:ext>
            </a:extLst>
          </p:cNvPr>
          <p:cNvSpPr/>
          <p:nvPr/>
        </p:nvSpPr>
        <p:spPr>
          <a:xfrm>
            <a:off x="2927982" y="1303769"/>
            <a:ext cx="3198953" cy="4524315"/>
          </a:xfrm>
          <a:prstGeom prst="rect">
            <a:avLst/>
          </a:prstGeom>
        </p:spPr>
        <p:txBody>
          <a:bodyPr wrap="square">
            <a:spAutoFit/>
          </a:bodyPr>
          <a:lstStyle/>
          <a:p>
            <a:pPr eaLnBrk="0" hangingPunct="0">
              <a:spcBef>
                <a:spcPct val="50000"/>
              </a:spcBef>
              <a:defRPr/>
            </a:pPr>
            <a:r>
              <a:rPr lang="en-GB" dirty="0">
                <a:latin typeface="Gill Sans MT" panose="020B0502020104020203" pitchFamily="34" charset="0"/>
              </a:rPr>
              <a:t>Supporter</a:t>
            </a:r>
          </a:p>
          <a:p>
            <a:pPr marL="342900" indent="-342900" eaLnBrk="0" hangingPunct="0">
              <a:spcBef>
                <a:spcPct val="50000"/>
              </a:spcBef>
              <a:buFont typeface="Arial" pitchFamily="34" charset="0"/>
              <a:buChar char="•"/>
              <a:defRPr/>
            </a:pPr>
            <a:r>
              <a:rPr lang="en-GB" dirty="0">
                <a:latin typeface="Gill Sans MT" panose="020B0502020104020203" pitchFamily="34" charset="0"/>
              </a:rPr>
              <a:t>Shares sector knowledge and business information</a:t>
            </a:r>
          </a:p>
          <a:p>
            <a:pPr marL="342900" indent="-342900" eaLnBrk="0" hangingPunct="0">
              <a:spcBef>
                <a:spcPct val="50000"/>
              </a:spcBef>
              <a:buFont typeface="Arial" pitchFamily="34" charset="0"/>
              <a:buChar char="•"/>
              <a:defRPr/>
            </a:pPr>
            <a:r>
              <a:rPr lang="en-GB" dirty="0">
                <a:latin typeface="Gill Sans MT" panose="020B0502020104020203" pitchFamily="34" charset="0"/>
              </a:rPr>
              <a:t>Encourages use of resources and contacts</a:t>
            </a:r>
          </a:p>
          <a:p>
            <a:pPr marL="342900" indent="-342900" eaLnBrk="0" hangingPunct="0">
              <a:spcBef>
                <a:spcPct val="50000"/>
              </a:spcBef>
              <a:buFont typeface="Arial" pitchFamily="34" charset="0"/>
              <a:buChar char="•"/>
              <a:defRPr/>
            </a:pPr>
            <a:r>
              <a:rPr lang="en-GB" dirty="0">
                <a:latin typeface="Gill Sans MT" panose="020B0502020104020203" pitchFamily="34" charset="0"/>
              </a:rPr>
              <a:t>Encourages stepping out of the comfort zone</a:t>
            </a:r>
          </a:p>
          <a:p>
            <a:pPr marL="342900" indent="-342900" eaLnBrk="0" hangingPunct="0">
              <a:spcBef>
                <a:spcPct val="50000"/>
              </a:spcBef>
              <a:buFont typeface="Arial" pitchFamily="34" charset="0"/>
              <a:buChar char="•"/>
              <a:defRPr/>
            </a:pPr>
            <a:r>
              <a:rPr lang="en-GB" dirty="0">
                <a:latin typeface="Gill Sans MT" panose="020B0502020104020203" pitchFamily="34" charset="0"/>
              </a:rPr>
              <a:t>Gives support when mistakes are made</a:t>
            </a:r>
          </a:p>
          <a:p>
            <a:pPr marL="342900" indent="-342900" eaLnBrk="0" hangingPunct="0">
              <a:spcBef>
                <a:spcPct val="50000"/>
              </a:spcBef>
              <a:buFont typeface="Arial" pitchFamily="34" charset="0"/>
              <a:buChar char="•"/>
              <a:defRPr/>
            </a:pPr>
            <a:r>
              <a:rPr lang="en-GB" dirty="0">
                <a:latin typeface="Gill Sans MT" panose="020B0502020104020203" pitchFamily="34" charset="0"/>
              </a:rPr>
              <a:t>Recognises and celebrates achievements</a:t>
            </a:r>
          </a:p>
          <a:p>
            <a:pPr marL="342900" indent="-342900" eaLnBrk="0" hangingPunct="0">
              <a:spcBef>
                <a:spcPct val="50000"/>
              </a:spcBef>
              <a:buFont typeface="Arial" pitchFamily="34" charset="0"/>
              <a:buChar char="•"/>
              <a:defRPr/>
            </a:pPr>
            <a:r>
              <a:rPr lang="en-GB" dirty="0">
                <a:latin typeface="Gill Sans MT" panose="020B0502020104020203" pitchFamily="34" charset="0"/>
              </a:rPr>
              <a:t>Provides regular, constructive feedback</a:t>
            </a:r>
          </a:p>
        </p:txBody>
      </p:sp>
      <p:sp>
        <p:nvSpPr>
          <p:cNvPr id="9" name="Rectangle 8">
            <a:extLst>
              <a:ext uri="{FF2B5EF4-FFF2-40B4-BE49-F238E27FC236}">
                <a16:creationId xmlns:a16="http://schemas.microsoft.com/office/drawing/2014/main" id="{4E6418E9-03B8-437D-872E-E767C95AFCA3}"/>
              </a:ext>
            </a:extLst>
          </p:cNvPr>
          <p:cNvSpPr/>
          <p:nvPr/>
        </p:nvSpPr>
        <p:spPr>
          <a:xfrm>
            <a:off x="6191372" y="1371700"/>
            <a:ext cx="2664297" cy="3776418"/>
          </a:xfrm>
          <a:prstGeom prst="rect">
            <a:avLst/>
          </a:prstGeom>
        </p:spPr>
        <p:txBody>
          <a:bodyPr wrap="square">
            <a:spAutoFit/>
          </a:bodyPr>
          <a:lstStyle/>
          <a:p>
            <a:pPr>
              <a:lnSpc>
                <a:spcPct val="90000"/>
              </a:lnSpc>
              <a:spcBef>
                <a:spcPct val="50000"/>
              </a:spcBef>
            </a:pPr>
            <a:r>
              <a:rPr lang="en-GB" altLang="en-US" dirty="0">
                <a:latin typeface="Gill Sans MT" panose="020B0502020104020203" pitchFamily="34" charset="0"/>
              </a:rPr>
              <a:t>Guide</a:t>
            </a:r>
          </a:p>
          <a:p>
            <a:pPr>
              <a:lnSpc>
                <a:spcPct val="90000"/>
              </a:lnSpc>
              <a:spcBef>
                <a:spcPct val="50000"/>
              </a:spcBef>
            </a:pPr>
            <a:r>
              <a:rPr lang="en-GB" altLang="en-US" dirty="0">
                <a:latin typeface="Gill Sans MT" panose="020B0502020104020203" pitchFamily="34" charset="0"/>
              </a:rPr>
              <a:t>Guides towards solution</a:t>
            </a:r>
          </a:p>
          <a:p>
            <a:pPr>
              <a:lnSpc>
                <a:spcPct val="90000"/>
              </a:lnSpc>
              <a:spcBef>
                <a:spcPct val="50000"/>
              </a:spcBef>
            </a:pPr>
            <a:r>
              <a:rPr lang="en-GB" altLang="en-US" dirty="0">
                <a:latin typeface="Gill Sans MT" panose="020B0502020104020203" pitchFamily="34" charset="0"/>
              </a:rPr>
              <a:t>Explores different perspectives</a:t>
            </a:r>
          </a:p>
          <a:p>
            <a:pPr>
              <a:lnSpc>
                <a:spcPct val="90000"/>
              </a:lnSpc>
              <a:spcBef>
                <a:spcPct val="50000"/>
              </a:spcBef>
            </a:pPr>
            <a:r>
              <a:rPr lang="en-GB" altLang="en-US" dirty="0">
                <a:latin typeface="Gill Sans MT" panose="020B0502020104020203" pitchFamily="34" charset="0"/>
              </a:rPr>
              <a:t>Helps to develop connections</a:t>
            </a:r>
          </a:p>
          <a:p>
            <a:pPr>
              <a:lnSpc>
                <a:spcPct val="90000"/>
              </a:lnSpc>
              <a:spcBef>
                <a:spcPct val="50000"/>
              </a:spcBef>
            </a:pPr>
            <a:r>
              <a:rPr lang="en-GB" altLang="en-US" dirty="0">
                <a:latin typeface="Gill Sans MT" panose="020B0502020104020203" pitchFamily="34" charset="0"/>
              </a:rPr>
              <a:t>Shares views on how to succeed</a:t>
            </a:r>
          </a:p>
          <a:p>
            <a:pPr>
              <a:lnSpc>
                <a:spcPct val="90000"/>
              </a:lnSpc>
              <a:spcBef>
                <a:spcPct val="50000"/>
              </a:spcBef>
            </a:pPr>
            <a:r>
              <a:rPr lang="en-GB" altLang="en-US" dirty="0">
                <a:latin typeface="Gill Sans MT" panose="020B0502020104020203" pitchFamily="34" charset="0"/>
              </a:rPr>
              <a:t>Helps identify the mentee’s personal style and behaviours to maintain or improve</a:t>
            </a:r>
          </a:p>
        </p:txBody>
      </p:sp>
    </p:spTree>
    <p:custDataLst>
      <p:tags r:id="rId1"/>
    </p:custDataLst>
    <p:extLst>
      <p:ext uri="{BB962C8B-B14F-4D97-AF65-F5344CB8AC3E}">
        <p14:creationId xmlns:p14="http://schemas.microsoft.com/office/powerpoint/2010/main" val="1204371578"/>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3" name="Rectangle 2">
            <a:extLst>
              <a:ext uri="{FF2B5EF4-FFF2-40B4-BE49-F238E27FC236}">
                <a16:creationId xmlns:a16="http://schemas.microsoft.com/office/drawing/2014/main" id="{56A2E6BC-C083-4638-A3F4-68B7BD1C371C}"/>
              </a:ext>
            </a:extLst>
          </p:cNvPr>
          <p:cNvSpPr/>
          <p:nvPr/>
        </p:nvSpPr>
        <p:spPr>
          <a:xfrm>
            <a:off x="179512" y="258744"/>
            <a:ext cx="3198953" cy="369332"/>
          </a:xfrm>
          <a:prstGeom prst="rect">
            <a:avLst/>
          </a:prstGeom>
        </p:spPr>
        <p:txBody>
          <a:bodyPr wrap="none">
            <a:spAutoFit/>
          </a:bodyPr>
          <a:lstStyle/>
          <a:p>
            <a:r>
              <a:rPr lang="en-GB" dirty="0">
                <a:solidFill>
                  <a:srgbClr val="669900"/>
                </a:solidFill>
                <a:latin typeface="Gill Sans MT" panose="020B0502020104020203" pitchFamily="34" charset="0"/>
              </a:rPr>
              <a:t>Mentoring roles &amp; expectations </a:t>
            </a:r>
          </a:p>
        </p:txBody>
      </p:sp>
      <p:sp>
        <p:nvSpPr>
          <p:cNvPr id="4" name="Rectangle 3">
            <a:extLst>
              <a:ext uri="{FF2B5EF4-FFF2-40B4-BE49-F238E27FC236}">
                <a16:creationId xmlns:a16="http://schemas.microsoft.com/office/drawing/2014/main" id="{FE70B7A3-0C41-4463-85BB-3C6D56703CC5}"/>
              </a:ext>
            </a:extLst>
          </p:cNvPr>
          <p:cNvSpPr/>
          <p:nvPr/>
        </p:nvSpPr>
        <p:spPr>
          <a:xfrm>
            <a:off x="211560" y="738215"/>
            <a:ext cx="3339119" cy="369332"/>
          </a:xfrm>
          <a:prstGeom prst="rect">
            <a:avLst/>
          </a:prstGeom>
        </p:spPr>
        <p:txBody>
          <a:bodyPr wrap="none">
            <a:spAutoFit/>
          </a:bodyPr>
          <a:lstStyle/>
          <a:p>
            <a:r>
              <a:rPr lang="en-GB" b="1" dirty="0">
                <a:solidFill>
                  <a:srgbClr val="669900"/>
                </a:solidFill>
                <a:latin typeface="Gill Sans MT" panose="020B0502020104020203" pitchFamily="34" charset="0"/>
              </a:rPr>
              <a:t>What makes a great mentor?</a:t>
            </a:r>
            <a:endParaRPr lang="en-US" dirty="0"/>
          </a:p>
        </p:txBody>
      </p:sp>
      <p:sp>
        <p:nvSpPr>
          <p:cNvPr id="5" name="Rectangle 4">
            <a:extLst>
              <a:ext uri="{FF2B5EF4-FFF2-40B4-BE49-F238E27FC236}">
                <a16:creationId xmlns:a16="http://schemas.microsoft.com/office/drawing/2014/main" id="{3FF6ECC4-A979-4D82-87E7-E7B94D5DFE82}"/>
              </a:ext>
            </a:extLst>
          </p:cNvPr>
          <p:cNvSpPr/>
          <p:nvPr/>
        </p:nvSpPr>
        <p:spPr>
          <a:xfrm>
            <a:off x="5076056" y="798398"/>
            <a:ext cx="1899879" cy="369332"/>
          </a:xfrm>
          <a:prstGeom prst="rect">
            <a:avLst/>
          </a:prstGeom>
        </p:spPr>
        <p:txBody>
          <a:bodyPr wrap="none">
            <a:spAutoFit/>
          </a:bodyPr>
          <a:lstStyle/>
          <a:p>
            <a:r>
              <a:rPr lang="en-GB" b="1" kern="0" dirty="0">
                <a:solidFill>
                  <a:srgbClr val="669900"/>
                </a:solidFill>
                <a:latin typeface="Gill Sans MT" panose="020B0502020104020203" pitchFamily="34" charset="0"/>
              </a:rPr>
              <a:t>Some Key Skills</a:t>
            </a:r>
          </a:p>
        </p:txBody>
      </p:sp>
      <p:sp>
        <p:nvSpPr>
          <p:cNvPr id="6" name="Rectangle 5">
            <a:extLst>
              <a:ext uri="{FF2B5EF4-FFF2-40B4-BE49-F238E27FC236}">
                <a16:creationId xmlns:a16="http://schemas.microsoft.com/office/drawing/2014/main" id="{004B4426-B28D-470F-8176-32227B18AE87}"/>
              </a:ext>
            </a:extLst>
          </p:cNvPr>
          <p:cNvSpPr/>
          <p:nvPr/>
        </p:nvSpPr>
        <p:spPr>
          <a:xfrm>
            <a:off x="185394" y="1130430"/>
            <a:ext cx="4572000" cy="5078313"/>
          </a:xfrm>
          <a:prstGeom prst="rect">
            <a:avLst/>
          </a:prstGeom>
        </p:spPr>
        <p:txBody>
          <a:bodyPr>
            <a:spAutoFit/>
          </a:bodyPr>
          <a:lstStyle/>
          <a:p>
            <a:r>
              <a:rPr lang="en-GB" dirty="0">
                <a:latin typeface="Gill Sans MT" panose="020B0502020104020203" pitchFamily="34" charset="0"/>
              </a:rPr>
              <a:t>Demonstrating commitment to the mentee by prioritising, preparing &amp; focusing in meetings</a:t>
            </a:r>
          </a:p>
          <a:p>
            <a:r>
              <a:rPr lang="en-GB" dirty="0">
                <a:latin typeface="Gill Sans MT" panose="020B0502020104020203" pitchFamily="34" charset="0"/>
              </a:rPr>
              <a:t>Asks questions	</a:t>
            </a:r>
          </a:p>
          <a:p>
            <a:r>
              <a:rPr lang="en-GB" dirty="0">
                <a:latin typeface="Gill Sans MT" panose="020B0502020104020203" pitchFamily="34" charset="0"/>
              </a:rPr>
              <a:t>Brings out creativity                                </a:t>
            </a:r>
          </a:p>
          <a:p>
            <a:r>
              <a:rPr lang="en-GB" dirty="0">
                <a:latin typeface="Gill Sans MT" panose="020B0502020104020203" pitchFamily="34" charset="0"/>
              </a:rPr>
              <a:t>Allows silence                                        </a:t>
            </a:r>
          </a:p>
          <a:p>
            <a:r>
              <a:rPr lang="en-GB" dirty="0">
                <a:latin typeface="Gill Sans MT" panose="020B0502020104020203" pitchFamily="34" charset="0"/>
              </a:rPr>
              <a:t>Manages time well                                  </a:t>
            </a:r>
          </a:p>
          <a:p>
            <a:r>
              <a:rPr lang="en-GB" dirty="0">
                <a:latin typeface="Gill Sans MT" panose="020B0502020104020203" pitchFamily="34" charset="0"/>
              </a:rPr>
              <a:t>Gives ideas		</a:t>
            </a:r>
          </a:p>
          <a:p>
            <a:r>
              <a:rPr lang="en-GB" dirty="0">
                <a:latin typeface="Gill Sans MT" panose="020B0502020104020203" pitchFamily="34" charset="0"/>
              </a:rPr>
              <a:t>Shows empathy	</a:t>
            </a:r>
          </a:p>
          <a:p>
            <a:r>
              <a:rPr lang="en-GB" dirty="0">
                <a:latin typeface="Gill Sans MT" panose="020B0502020104020203" pitchFamily="34" charset="0"/>
              </a:rPr>
              <a:t>Challenges perceptions </a:t>
            </a:r>
          </a:p>
          <a:p>
            <a:r>
              <a:rPr lang="en-GB" dirty="0">
                <a:latin typeface="Gill Sans MT" panose="020B0502020104020203" pitchFamily="34" charset="0"/>
              </a:rPr>
              <a:t>Creates space  		</a:t>
            </a:r>
          </a:p>
          <a:p>
            <a:r>
              <a:rPr lang="en-GB" dirty="0">
                <a:latin typeface="Gill Sans MT" panose="020B0502020104020203" pitchFamily="34" charset="0"/>
              </a:rPr>
              <a:t>Non judgemental</a:t>
            </a:r>
          </a:p>
          <a:p>
            <a:r>
              <a:rPr lang="en-GB" dirty="0">
                <a:latin typeface="Gill Sans MT" panose="020B0502020104020203" pitchFamily="34" charset="0"/>
              </a:rPr>
              <a:t>Helps me think differently </a:t>
            </a:r>
          </a:p>
          <a:p>
            <a:r>
              <a:rPr lang="en-GB" dirty="0">
                <a:latin typeface="Gill Sans MT" panose="020B0502020104020203" pitchFamily="34" charset="0"/>
              </a:rPr>
              <a:t>Makes me challenge myself</a:t>
            </a:r>
          </a:p>
          <a:p>
            <a:r>
              <a:rPr lang="en-GB" dirty="0">
                <a:latin typeface="Gill Sans MT" panose="020B0502020104020203" pitchFamily="34" charset="0"/>
              </a:rPr>
              <a:t>Gives me time to reflect</a:t>
            </a:r>
          </a:p>
          <a:p>
            <a:r>
              <a:rPr lang="en-GB" dirty="0">
                <a:latin typeface="Gill Sans MT" panose="020B0502020104020203" pitchFamily="34" charset="0"/>
              </a:rPr>
              <a:t>Uses different techniques</a:t>
            </a:r>
          </a:p>
          <a:p>
            <a:r>
              <a:rPr lang="en-GB" dirty="0">
                <a:latin typeface="Gill Sans MT" panose="020B0502020104020203" pitchFamily="34" charset="0"/>
              </a:rPr>
              <a:t>Interested</a:t>
            </a:r>
          </a:p>
          <a:p>
            <a:r>
              <a:rPr lang="en-GB" dirty="0">
                <a:latin typeface="Gill Sans MT" panose="020B0502020104020203" pitchFamily="34" charset="0"/>
              </a:rPr>
              <a:t>Adapts style/approach</a:t>
            </a:r>
          </a:p>
          <a:p>
            <a:r>
              <a:rPr lang="en-GB" dirty="0">
                <a:latin typeface="Gill Sans MT" panose="020B0502020104020203" pitchFamily="34" charset="0"/>
              </a:rPr>
              <a:t>Gives me time to reflect</a:t>
            </a:r>
          </a:p>
        </p:txBody>
      </p:sp>
      <p:sp>
        <p:nvSpPr>
          <p:cNvPr id="9" name="Rectangle 8">
            <a:extLst>
              <a:ext uri="{FF2B5EF4-FFF2-40B4-BE49-F238E27FC236}">
                <a16:creationId xmlns:a16="http://schemas.microsoft.com/office/drawing/2014/main" id="{25BB3B0C-C963-404F-8D62-2560453D881E}"/>
              </a:ext>
            </a:extLst>
          </p:cNvPr>
          <p:cNvSpPr/>
          <p:nvPr/>
        </p:nvSpPr>
        <p:spPr>
          <a:xfrm>
            <a:off x="5076056" y="1363969"/>
            <a:ext cx="3672408" cy="2585323"/>
          </a:xfrm>
          <a:prstGeom prst="rect">
            <a:avLst/>
          </a:prstGeom>
        </p:spPr>
        <p:txBody>
          <a:bodyPr wrap="square">
            <a:spAutoFit/>
          </a:bodyPr>
          <a:lstStyle/>
          <a:p>
            <a:r>
              <a:rPr lang="en-GB" kern="0" dirty="0">
                <a:latin typeface="Gill Sans MT" panose="020B0502020104020203" pitchFamily="34" charset="0"/>
              </a:rPr>
              <a:t>Open powerful questions</a:t>
            </a:r>
          </a:p>
          <a:p>
            <a:r>
              <a:rPr lang="en-GB" kern="0" dirty="0">
                <a:latin typeface="Gill Sans MT" panose="020B0502020104020203" pitchFamily="34" charset="0"/>
              </a:rPr>
              <a:t>Active listening</a:t>
            </a:r>
          </a:p>
          <a:p>
            <a:r>
              <a:rPr lang="en-GB" kern="0" dirty="0">
                <a:latin typeface="Gill Sans MT" panose="020B0502020104020203" pitchFamily="34" charset="0"/>
              </a:rPr>
              <a:t>Use of silence</a:t>
            </a:r>
          </a:p>
          <a:p>
            <a:r>
              <a:rPr lang="en-GB" kern="0" dirty="0">
                <a:latin typeface="Gill Sans MT" panose="020B0502020104020203" pitchFamily="34" charset="0"/>
              </a:rPr>
              <a:t>Feedback- holding up the mirror</a:t>
            </a:r>
          </a:p>
          <a:p>
            <a:r>
              <a:rPr lang="en-GB" kern="0" dirty="0">
                <a:latin typeface="Gill Sans MT" panose="020B0502020104020203" pitchFamily="34" charset="0"/>
              </a:rPr>
              <a:t>Building on strengths</a:t>
            </a:r>
          </a:p>
          <a:p>
            <a:r>
              <a:rPr lang="en-GB" kern="0" dirty="0">
                <a:latin typeface="Gill Sans MT" panose="020B0502020104020203" pitchFamily="34" charset="0"/>
              </a:rPr>
              <a:t>Building rapport</a:t>
            </a:r>
          </a:p>
          <a:p>
            <a:r>
              <a:rPr lang="en-GB" kern="0" dirty="0">
                <a:latin typeface="Gill Sans MT" panose="020B0502020104020203" pitchFamily="34" charset="0"/>
              </a:rPr>
              <a:t>Challenge and support</a:t>
            </a:r>
          </a:p>
          <a:p>
            <a:r>
              <a:rPr lang="en-GB" kern="0" dirty="0">
                <a:latin typeface="Gill Sans MT" panose="020B0502020104020203" pitchFamily="34" charset="0"/>
              </a:rPr>
              <a:t>Solution focussed</a:t>
            </a:r>
          </a:p>
          <a:p>
            <a:r>
              <a:rPr lang="en-GB" kern="0" dirty="0">
                <a:latin typeface="Gill Sans MT" panose="020B0502020104020203" pitchFamily="34" charset="0"/>
              </a:rPr>
              <a:t>Self awareness and reflection</a:t>
            </a:r>
            <a:endParaRPr lang="en-US" dirty="0"/>
          </a:p>
        </p:txBody>
      </p:sp>
    </p:spTree>
    <p:custDataLst>
      <p:tags r:id="rId1"/>
    </p:custDataLst>
    <p:extLst>
      <p:ext uri="{BB962C8B-B14F-4D97-AF65-F5344CB8AC3E}">
        <p14:creationId xmlns:p14="http://schemas.microsoft.com/office/powerpoint/2010/main" val="3970875330"/>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Title 1">
            <a:extLst>
              <a:ext uri="{FF2B5EF4-FFF2-40B4-BE49-F238E27FC236}">
                <a16:creationId xmlns:a16="http://schemas.microsoft.com/office/drawing/2014/main" id="{F9AA024D-4CE2-43CA-94CC-5B0E631019B0}"/>
              </a:ext>
            </a:extLst>
          </p:cNvPr>
          <p:cNvSpPr>
            <a:spLocks noGrp="1"/>
          </p:cNvSpPr>
          <p:nvPr>
            <p:ph type="ctrTitle"/>
          </p:nvPr>
        </p:nvSpPr>
        <p:spPr>
          <a:xfrm>
            <a:off x="190347" y="455449"/>
            <a:ext cx="7772400" cy="728203"/>
          </a:xfrm>
        </p:spPr>
        <p:txBody>
          <a:bodyPr>
            <a:normAutofit/>
          </a:bodyPr>
          <a:lstStyle/>
          <a:p>
            <a:pPr algn="l"/>
            <a:r>
              <a:rPr lang="en-US" sz="3200" b="1" dirty="0">
                <a:solidFill>
                  <a:srgbClr val="669900"/>
                </a:solidFill>
                <a:latin typeface="Gill Sans MT" panose="020B0502020104020203" pitchFamily="34" charset="0"/>
              </a:rPr>
              <a:t>Phases of the mentoring relationship</a:t>
            </a:r>
            <a:endParaRPr lang="en-GB" sz="3200" dirty="0">
              <a:solidFill>
                <a:schemeClr val="tx1">
                  <a:lumMod val="65000"/>
                  <a:lumOff val="35000"/>
                </a:schemeClr>
              </a:solidFill>
              <a:latin typeface="Gill Sans MT" panose="020B0502020104020203" pitchFamily="34" charset="0"/>
            </a:endParaRPr>
          </a:p>
        </p:txBody>
      </p:sp>
      <p:sp>
        <p:nvSpPr>
          <p:cNvPr id="3" name="Rectangle 2">
            <a:extLst>
              <a:ext uri="{FF2B5EF4-FFF2-40B4-BE49-F238E27FC236}">
                <a16:creationId xmlns:a16="http://schemas.microsoft.com/office/drawing/2014/main" id="{5D2FA4FE-2121-45B3-B378-6AD205C1C19A}"/>
              </a:ext>
            </a:extLst>
          </p:cNvPr>
          <p:cNvSpPr/>
          <p:nvPr/>
        </p:nvSpPr>
        <p:spPr>
          <a:xfrm>
            <a:off x="190347" y="201996"/>
            <a:ext cx="3198953" cy="369332"/>
          </a:xfrm>
          <a:prstGeom prst="rect">
            <a:avLst/>
          </a:prstGeom>
        </p:spPr>
        <p:txBody>
          <a:bodyPr wrap="none">
            <a:spAutoFit/>
          </a:bodyPr>
          <a:lstStyle/>
          <a:p>
            <a:r>
              <a:rPr lang="en-GB" dirty="0">
                <a:solidFill>
                  <a:srgbClr val="669900"/>
                </a:solidFill>
                <a:latin typeface="Gill Sans MT" panose="020B0502020104020203" pitchFamily="34" charset="0"/>
              </a:rPr>
              <a:t>Mentoring roles &amp; expectations </a:t>
            </a:r>
          </a:p>
        </p:txBody>
      </p:sp>
      <p:sp>
        <p:nvSpPr>
          <p:cNvPr id="4" name="Rectangle 3">
            <a:extLst>
              <a:ext uri="{FF2B5EF4-FFF2-40B4-BE49-F238E27FC236}">
                <a16:creationId xmlns:a16="http://schemas.microsoft.com/office/drawing/2014/main" id="{DF153FC4-2747-4941-8E94-E8ADDCE7C6D2}"/>
              </a:ext>
            </a:extLst>
          </p:cNvPr>
          <p:cNvSpPr/>
          <p:nvPr/>
        </p:nvSpPr>
        <p:spPr>
          <a:xfrm>
            <a:off x="190347" y="1299531"/>
            <a:ext cx="4572000" cy="4555093"/>
          </a:xfrm>
          <a:prstGeom prst="rect">
            <a:avLst/>
          </a:prstGeom>
        </p:spPr>
        <p:txBody>
          <a:bodyPr>
            <a:spAutoFit/>
          </a:bodyPr>
          <a:lstStyle/>
          <a:p>
            <a:pPr>
              <a:defRPr/>
            </a:pPr>
            <a:r>
              <a:rPr lang="en-GB" b="1" dirty="0">
                <a:latin typeface="Gill Sans MT" panose="020B0502020104020203" pitchFamily="34" charset="0"/>
              </a:rPr>
              <a:t>Stage 1: Starting out </a:t>
            </a:r>
          </a:p>
          <a:p>
            <a:pPr>
              <a:defRPr/>
            </a:pPr>
            <a:r>
              <a:rPr lang="en-GB" dirty="0">
                <a:latin typeface="Gill Sans MT" panose="020B0502020104020203" pitchFamily="34" charset="0"/>
              </a:rPr>
              <a:t>Create an alliance</a:t>
            </a:r>
          </a:p>
          <a:p>
            <a:pPr>
              <a:defRPr/>
            </a:pPr>
            <a:r>
              <a:rPr lang="en-GB" dirty="0">
                <a:latin typeface="Gill Sans MT" panose="020B0502020104020203" pitchFamily="34" charset="0"/>
              </a:rPr>
              <a:t>Prepare for the relationship</a:t>
            </a:r>
          </a:p>
          <a:p>
            <a:pPr>
              <a:defRPr/>
            </a:pPr>
            <a:r>
              <a:rPr lang="en-GB" dirty="0">
                <a:latin typeface="Gill Sans MT" panose="020B0502020104020203" pitchFamily="34" charset="0"/>
              </a:rPr>
              <a:t>Establish trust and rapport – values</a:t>
            </a:r>
          </a:p>
          <a:p>
            <a:pPr>
              <a:defRPr/>
            </a:pPr>
            <a:r>
              <a:rPr lang="en-GB" dirty="0">
                <a:latin typeface="Gill Sans MT" panose="020B0502020104020203" pitchFamily="34" charset="0"/>
              </a:rPr>
              <a:t>Power of self-disclosure</a:t>
            </a:r>
          </a:p>
          <a:p>
            <a:pPr>
              <a:defRPr/>
            </a:pPr>
            <a:r>
              <a:rPr lang="en-GB" dirty="0">
                <a:latin typeface="Gill Sans MT" panose="020B0502020104020203" pitchFamily="34" charset="0"/>
              </a:rPr>
              <a:t>Agree a contract &amp; boundaries &amp; ground rules</a:t>
            </a:r>
          </a:p>
          <a:p>
            <a:pPr>
              <a:defRPr/>
            </a:pPr>
            <a:r>
              <a:rPr lang="en-GB" dirty="0">
                <a:latin typeface="Gill Sans MT" panose="020B0502020104020203" pitchFamily="34" charset="0"/>
              </a:rPr>
              <a:t>Use the Personal Development Log </a:t>
            </a:r>
          </a:p>
          <a:p>
            <a:pPr>
              <a:defRPr/>
            </a:pPr>
            <a:r>
              <a:rPr lang="en-GB" dirty="0">
                <a:latin typeface="Gill Sans MT" panose="020B0502020104020203" pitchFamily="34" charset="0"/>
              </a:rPr>
              <a:t> </a:t>
            </a:r>
          </a:p>
          <a:p>
            <a:pPr>
              <a:defRPr/>
            </a:pPr>
            <a:r>
              <a:rPr lang="en-GB" b="1" dirty="0">
                <a:latin typeface="Gill Sans MT" panose="020B0502020104020203" pitchFamily="34" charset="0"/>
              </a:rPr>
              <a:t>Stage 2: Getting established</a:t>
            </a:r>
          </a:p>
          <a:p>
            <a:pPr>
              <a:defRPr/>
            </a:pPr>
            <a:r>
              <a:rPr lang="en-GB" dirty="0">
                <a:latin typeface="Gill Sans MT" panose="020B0502020104020203" pitchFamily="34" charset="0"/>
              </a:rPr>
              <a:t>Allow mentee to ‘tell their story’</a:t>
            </a:r>
          </a:p>
          <a:p>
            <a:pPr>
              <a:defRPr/>
            </a:pPr>
            <a:r>
              <a:rPr lang="en-GB" dirty="0">
                <a:latin typeface="Gill Sans MT" panose="020B0502020104020203" pitchFamily="34" charset="0"/>
              </a:rPr>
              <a:t>Discuss strengths and weaknesses, experiences, knowledge and skills, and the organisational context within which they work and any other aspects which may affect self development</a:t>
            </a:r>
          </a:p>
          <a:p>
            <a:pPr>
              <a:defRPr/>
            </a:pPr>
            <a:r>
              <a:rPr lang="en-GB" dirty="0">
                <a:latin typeface="Gill Sans MT" panose="020B0502020104020203" pitchFamily="34" charset="0"/>
              </a:rPr>
              <a:t>Start to focus on learning and growth</a:t>
            </a:r>
          </a:p>
          <a:p>
            <a:pPr>
              <a:defRPr/>
            </a:pPr>
            <a:r>
              <a:rPr lang="en-GB" dirty="0">
                <a:latin typeface="Gill Sans MT" panose="020B0502020104020203" pitchFamily="34" charset="0"/>
              </a:rPr>
              <a:t>Record any progress</a:t>
            </a:r>
          </a:p>
        </p:txBody>
      </p:sp>
      <p:sp>
        <p:nvSpPr>
          <p:cNvPr id="5" name="Rectangle 4">
            <a:extLst>
              <a:ext uri="{FF2B5EF4-FFF2-40B4-BE49-F238E27FC236}">
                <a16:creationId xmlns:a16="http://schemas.microsoft.com/office/drawing/2014/main" id="{3B3147CE-8D0A-41AF-8A45-36295FB23DA8}"/>
              </a:ext>
            </a:extLst>
          </p:cNvPr>
          <p:cNvSpPr/>
          <p:nvPr/>
        </p:nvSpPr>
        <p:spPr>
          <a:xfrm>
            <a:off x="4542474" y="1299531"/>
            <a:ext cx="4572000" cy="4832092"/>
          </a:xfrm>
          <a:prstGeom prst="rect">
            <a:avLst/>
          </a:prstGeom>
        </p:spPr>
        <p:txBody>
          <a:bodyPr>
            <a:spAutoFit/>
          </a:bodyPr>
          <a:lstStyle/>
          <a:p>
            <a:r>
              <a:rPr lang="en-GB" b="1" dirty="0">
                <a:latin typeface="Gill Sans MT" panose="020B0502020104020203" pitchFamily="34" charset="0"/>
              </a:rPr>
              <a:t>Stage 3: Developing independence </a:t>
            </a:r>
          </a:p>
          <a:p>
            <a:pPr>
              <a:defRPr/>
            </a:pPr>
            <a:r>
              <a:rPr lang="en-GB" altLang="en-US" sz="1600" dirty="0">
                <a:latin typeface="Gill Sans MT" panose="020B0502020104020203" pitchFamily="34" charset="0"/>
              </a:rPr>
              <a:t>Facilitate deeper learning by encouraging the mentee to reflect, to see things differently, identify potential changes</a:t>
            </a:r>
          </a:p>
          <a:p>
            <a:pPr>
              <a:defRPr/>
            </a:pPr>
            <a:r>
              <a:rPr lang="en-GB" sz="1600" dirty="0">
                <a:latin typeface="Gill Sans MT" panose="020B0502020104020203" pitchFamily="34" charset="0"/>
              </a:rPr>
              <a:t>Mentor becomes devil’s advocate - confronting, stimulating and challenging the mentee to look at options and choose the best for them.</a:t>
            </a:r>
          </a:p>
          <a:p>
            <a:pPr>
              <a:defRPr/>
            </a:pPr>
            <a:r>
              <a:rPr lang="en-GB" sz="1600" dirty="0">
                <a:latin typeface="Gill Sans MT" panose="020B0502020104020203" pitchFamily="34" charset="0"/>
              </a:rPr>
              <a:t>Helping to devise a detailed plan of action and encourage innovation and creativity</a:t>
            </a:r>
          </a:p>
          <a:p>
            <a:pPr>
              <a:defRPr/>
            </a:pPr>
            <a:endParaRPr lang="en-GB" kern="0" dirty="0">
              <a:latin typeface="Gill Sans MT" panose="020B0502020104020203" pitchFamily="34" charset="0"/>
            </a:endParaRPr>
          </a:p>
          <a:p>
            <a:r>
              <a:rPr lang="en-GB" b="1" dirty="0">
                <a:latin typeface="Gill Sans MT" panose="020B0502020104020203" pitchFamily="34" charset="0"/>
              </a:rPr>
              <a:t>Stage 4: Ending</a:t>
            </a:r>
          </a:p>
          <a:p>
            <a:pPr>
              <a:defRPr/>
            </a:pPr>
            <a:r>
              <a:rPr lang="en-GB" sz="1600" dirty="0">
                <a:latin typeface="Gill Sans MT" panose="020B0502020104020203" pitchFamily="34" charset="0"/>
              </a:rPr>
              <a:t>Acknowledge progress and achievements</a:t>
            </a:r>
          </a:p>
          <a:p>
            <a:pPr>
              <a:defRPr/>
            </a:pPr>
            <a:r>
              <a:rPr lang="en-GB" altLang="en-US" sz="1600" dirty="0">
                <a:latin typeface="Gill Sans MT" panose="020B0502020104020203" pitchFamily="34" charset="0"/>
              </a:rPr>
              <a:t>Encourage mentee to continue their development – lifelong learning</a:t>
            </a:r>
          </a:p>
          <a:p>
            <a:pPr>
              <a:defRPr/>
            </a:pPr>
            <a:r>
              <a:rPr lang="en-GB" altLang="en-US" sz="1600" dirty="0">
                <a:latin typeface="Gill Sans MT" panose="020B0502020104020203" pitchFamily="34" charset="0"/>
              </a:rPr>
              <a:t>Good practice suggests that a mentoring relationship is set up for a finite period</a:t>
            </a:r>
          </a:p>
          <a:p>
            <a:pPr>
              <a:defRPr/>
            </a:pPr>
            <a:r>
              <a:rPr lang="en-GB" altLang="en-US" sz="1600" dirty="0">
                <a:latin typeface="Gill Sans MT" panose="020B0502020104020203" pitchFamily="34" charset="0"/>
              </a:rPr>
              <a:t>Agree with your mentee what (if anything) happens next – contact by email, catch up for coffee later in the year?</a:t>
            </a:r>
            <a:endParaRPr lang="en-GB" sz="1600" kern="0" dirty="0">
              <a:latin typeface="Gill Sans MT" panose="020B0502020104020203" pitchFamily="34" charset="0"/>
            </a:endParaRPr>
          </a:p>
        </p:txBody>
      </p:sp>
    </p:spTree>
    <p:custDataLst>
      <p:tags r:id="rId1"/>
    </p:custDataLst>
    <p:extLst>
      <p:ext uri="{BB962C8B-B14F-4D97-AF65-F5344CB8AC3E}">
        <p14:creationId xmlns:p14="http://schemas.microsoft.com/office/powerpoint/2010/main" val="219860964"/>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3" name="Rectangle 2">
            <a:extLst>
              <a:ext uri="{FF2B5EF4-FFF2-40B4-BE49-F238E27FC236}">
                <a16:creationId xmlns:a16="http://schemas.microsoft.com/office/drawing/2014/main" id="{5A233F01-1F4C-4C97-9403-3AE98C99F75E}"/>
              </a:ext>
            </a:extLst>
          </p:cNvPr>
          <p:cNvSpPr/>
          <p:nvPr/>
        </p:nvSpPr>
        <p:spPr>
          <a:xfrm>
            <a:off x="179512" y="35598"/>
            <a:ext cx="3198953" cy="369332"/>
          </a:xfrm>
          <a:prstGeom prst="rect">
            <a:avLst/>
          </a:prstGeom>
        </p:spPr>
        <p:txBody>
          <a:bodyPr wrap="none">
            <a:spAutoFit/>
          </a:bodyPr>
          <a:lstStyle/>
          <a:p>
            <a:r>
              <a:rPr lang="en-GB" dirty="0">
                <a:solidFill>
                  <a:srgbClr val="669900"/>
                </a:solidFill>
                <a:latin typeface="Gill Sans MT" panose="020B0502020104020203" pitchFamily="34" charset="0"/>
              </a:rPr>
              <a:t>Mentoring roles &amp; expectations </a:t>
            </a:r>
          </a:p>
        </p:txBody>
      </p:sp>
      <p:sp>
        <p:nvSpPr>
          <p:cNvPr id="4" name="Rectangle 3">
            <a:extLst>
              <a:ext uri="{FF2B5EF4-FFF2-40B4-BE49-F238E27FC236}">
                <a16:creationId xmlns:a16="http://schemas.microsoft.com/office/drawing/2014/main" id="{B37A5842-F9C5-4063-AD06-177E9DCFF107}"/>
              </a:ext>
            </a:extLst>
          </p:cNvPr>
          <p:cNvSpPr/>
          <p:nvPr/>
        </p:nvSpPr>
        <p:spPr>
          <a:xfrm>
            <a:off x="187524" y="539654"/>
            <a:ext cx="2518318" cy="400110"/>
          </a:xfrm>
          <a:prstGeom prst="rect">
            <a:avLst/>
          </a:prstGeom>
        </p:spPr>
        <p:txBody>
          <a:bodyPr wrap="none">
            <a:spAutoFit/>
          </a:bodyPr>
          <a:lstStyle/>
          <a:p>
            <a:r>
              <a:rPr lang="en-GB" sz="2000" b="1" dirty="0">
                <a:solidFill>
                  <a:srgbClr val="669900"/>
                </a:solidFill>
                <a:latin typeface="Gill Sans MT" panose="020B0502020104020203" pitchFamily="34" charset="0"/>
              </a:rPr>
              <a:t>A few more ideas…</a:t>
            </a:r>
            <a:endParaRPr lang="en-US" sz="2000" dirty="0"/>
          </a:p>
        </p:txBody>
      </p:sp>
      <p:sp>
        <p:nvSpPr>
          <p:cNvPr id="5" name="Rectangle 4">
            <a:extLst>
              <a:ext uri="{FF2B5EF4-FFF2-40B4-BE49-F238E27FC236}">
                <a16:creationId xmlns:a16="http://schemas.microsoft.com/office/drawing/2014/main" id="{355787B7-FDBA-4475-9A67-552B8EFABA69}"/>
              </a:ext>
            </a:extLst>
          </p:cNvPr>
          <p:cNvSpPr/>
          <p:nvPr/>
        </p:nvSpPr>
        <p:spPr>
          <a:xfrm>
            <a:off x="187524" y="1105832"/>
            <a:ext cx="8328514" cy="1646605"/>
          </a:xfrm>
          <a:prstGeom prst="rect">
            <a:avLst/>
          </a:prstGeom>
        </p:spPr>
        <p:txBody>
          <a:bodyPr wrap="square">
            <a:spAutoFit/>
          </a:bodyPr>
          <a:lstStyle/>
          <a:p>
            <a:pPr marL="285750" indent="-285750">
              <a:lnSpc>
                <a:spcPct val="90000"/>
              </a:lnSpc>
              <a:spcAft>
                <a:spcPts val="600"/>
              </a:spcAft>
              <a:buFont typeface="Arial" panose="020B0604020202020204" pitchFamily="34" charset="0"/>
              <a:buChar char="•"/>
            </a:pPr>
            <a:r>
              <a:rPr lang="en-GB" dirty="0">
                <a:latin typeface="Gill Sans MT" panose="020B0502020104020203" pitchFamily="34" charset="0"/>
              </a:rPr>
              <a:t>Be clear about the length of the mentoring relationship and how it will end</a:t>
            </a:r>
          </a:p>
          <a:p>
            <a:pPr marL="285750" indent="-285750">
              <a:lnSpc>
                <a:spcPct val="90000"/>
              </a:lnSpc>
              <a:spcAft>
                <a:spcPts val="600"/>
              </a:spcAft>
              <a:buFont typeface="Arial" panose="020B0604020202020204" pitchFamily="34" charset="0"/>
              <a:buChar char="•"/>
            </a:pPr>
            <a:r>
              <a:rPr lang="en-GB" dirty="0">
                <a:latin typeface="Gill Sans MT" panose="020B0502020104020203" pitchFamily="34" charset="0"/>
              </a:rPr>
              <a:t>Assist your Mentee in setting future goals.</a:t>
            </a:r>
          </a:p>
          <a:p>
            <a:pPr marL="285750" indent="-285750">
              <a:lnSpc>
                <a:spcPct val="90000"/>
              </a:lnSpc>
              <a:spcAft>
                <a:spcPts val="600"/>
              </a:spcAft>
              <a:buFont typeface="Arial" panose="020B0604020202020204" pitchFamily="34" charset="0"/>
              <a:buChar char="•"/>
            </a:pPr>
            <a:r>
              <a:rPr lang="en-GB" dirty="0">
                <a:latin typeface="Gill Sans MT" panose="020B0502020104020203" pitchFamily="34" charset="0"/>
              </a:rPr>
              <a:t>Identify any support or resources that could assist in achieving these goals.</a:t>
            </a:r>
          </a:p>
          <a:p>
            <a:pPr marL="285750" indent="-285750">
              <a:lnSpc>
                <a:spcPct val="90000"/>
              </a:lnSpc>
              <a:spcAft>
                <a:spcPts val="600"/>
              </a:spcAft>
              <a:buFont typeface="Arial" panose="020B0604020202020204" pitchFamily="34" charset="0"/>
              <a:buChar char="•"/>
            </a:pPr>
            <a:r>
              <a:rPr lang="en-GB" dirty="0">
                <a:latin typeface="Gill Sans MT" panose="020B0502020104020203" pitchFamily="34" charset="0"/>
              </a:rPr>
              <a:t>Acknowledge any progress that you have observed with your Mentee.</a:t>
            </a:r>
          </a:p>
          <a:p>
            <a:pPr marL="285750" indent="-285750">
              <a:lnSpc>
                <a:spcPct val="90000"/>
              </a:lnSpc>
              <a:spcAft>
                <a:spcPts val="600"/>
              </a:spcAft>
              <a:buFont typeface="Arial" panose="020B0604020202020204" pitchFamily="34" charset="0"/>
              <a:buChar char="•"/>
            </a:pPr>
            <a:r>
              <a:rPr lang="en-GB" dirty="0">
                <a:latin typeface="Gill Sans MT" panose="020B0502020104020203" pitchFamily="34" charset="0"/>
              </a:rPr>
              <a:t>Encourage your Mentee to continue on this development path (life long learning)</a:t>
            </a:r>
            <a:endParaRPr lang="en-US" dirty="0">
              <a:latin typeface="Gill Sans MT" panose="020B0502020104020203" pitchFamily="34" charset="0"/>
            </a:endParaRPr>
          </a:p>
        </p:txBody>
      </p:sp>
      <p:sp>
        <p:nvSpPr>
          <p:cNvPr id="6" name="Rectangle 5">
            <a:extLst>
              <a:ext uri="{FF2B5EF4-FFF2-40B4-BE49-F238E27FC236}">
                <a16:creationId xmlns:a16="http://schemas.microsoft.com/office/drawing/2014/main" id="{8EFB0FEF-DA39-4296-9EA4-8D74AD76F63D}"/>
              </a:ext>
            </a:extLst>
          </p:cNvPr>
          <p:cNvSpPr/>
          <p:nvPr/>
        </p:nvSpPr>
        <p:spPr>
          <a:xfrm>
            <a:off x="275934" y="2982319"/>
            <a:ext cx="7680442" cy="400110"/>
          </a:xfrm>
          <a:prstGeom prst="rect">
            <a:avLst/>
          </a:prstGeom>
        </p:spPr>
        <p:txBody>
          <a:bodyPr wrap="square">
            <a:spAutoFit/>
          </a:bodyPr>
          <a:lstStyle/>
          <a:p>
            <a:r>
              <a:rPr lang="en-US" altLang="en-US" sz="2000" b="1" dirty="0">
                <a:solidFill>
                  <a:srgbClr val="669900"/>
                </a:solidFill>
                <a:latin typeface="Gill Sans MT" panose="020B0502020104020203" pitchFamily="34" charset="0"/>
              </a:rPr>
              <a:t>Agreeing a contract and setting appropriate boundaries</a:t>
            </a:r>
            <a:endParaRPr lang="en-GB" sz="2000" b="1" dirty="0">
              <a:solidFill>
                <a:srgbClr val="669900"/>
              </a:solidFill>
              <a:latin typeface="Gill Sans MT" panose="020B0502020104020203" pitchFamily="34" charset="0"/>
            </a:endParaRPr>
          </a:p>
        </p:txBody>
      </p:sp>
      <p:sp>
        <p:nvSpPr>
          <p:cNvPr id="11" name="Rectangle 10">
            <a:extLst>
              <a:ext uri="{FF2B5EF4-FFF2-40B4-BE49-F238E27FC236}">
                <a16:creationId xmlns:a16="http://schemas.microsoft.com/office/drawing/2014/main" id="{50E28C16-9253-4501-937E-5C4A920D987F}"/>
              </a:ext>
            </a:extLst>
          </p:cNvPr>
          <p:cNvSpPr/>
          <p:nvPr/>
        </p:nvSpPr>
        <p:spPr>
          <a:xfrm>
            <a:off x="275934" y="3612311"/>
            <a:ext cx="8086020" cy="1754326"/>
          </a:xfrm>
          <a:prstGeom prst="rect">
            <a:avLst/>
          </a:prstGeom>
        </p:spPr>
        <p:txBody>
          <a:bodyPr wrap="square">
            <a:spAutoFit/>
          </a:bodyPr>
          <a:lstStyle/>
          <a:p>
            <a:pPr marL="285750" indent="-285750">
              <a:buFont typeface="Arial" panose="020B0604020202020204" pitchFamily="34" charset="0"/>
              <a:buChar char="•"/>
            </a:pPr>
            <a:r>
              <a:rPr lang="en-GB" altLang="en-US" b="1" kern="0" dirty="0">
                <a:latin typeface="Gill Sans MT" panose="020B0502020104020203" pitchFamily="34" charset="0"/>
              </a:rPr>
              <a:t>Procedural </a:t>
            </a:r>
            <a:r>
              <a:rPr lang="en-GB" altLang="en-US" kern="0" dirty="0">
                <a:latin typeface="Gill Sans MT" panose="020B0502020104020203" pitchFamily="34" charset="0"/>
              </a:rPr>
              <a:t>- what process will we follow in our sessions?</a:t>
            </a:r>
          </a:p>
          <a:p>
            <a:pPr marL="285750" indent="-285750">
              <a:buFont typeface="Arial" panose="020B0604020202020204" pitchFamily="34" charset="0"/>
              <a:buChar char="•"/>
            </a:pPr>
            <a:r>
              <a:rPr lang="en-GB" altLang="en-US" b="1" kern="0" dirty="0">
                <a:latin typeface="Gill Sans MT" panose="020B0502020104020203" pitchFamily="34" charset="0"/>
              </a:rPr>
              <a:t>Psychological</a:t>
            </a:r>
            <a:r>
              <a:rPr lang="en-GB" altLang="en-US" kern="0" dirty="0">
                <a:latin typeface="Gill Sans MT" panose="020B0502020104020203" pitchFamily="34" charset="0"/>
              </a:rPr>
              <a:t> - how will we best work together?</a:t>
            </a:r>
          </a:p>
          <a:p>
            <a:pPr marL="285750" indent="-285750">
              <a:buFont typeface="Arial" panose="020B0604020202020204" pitchFamily="34" charset="0"/>
              <a:buChar char="•"/>
            </a:pPr>
            <a:r>
              <a:rPr lang="en-GB" altLang="en-US" b="1" kern="0" dirty="0">
                <a:latin typeface="Gill Sans MT" panose="020B0502020104020203" pitchFamily="34" charset="0"/>
              </a:rPr>
              <a:t>Privacy</a:t>
            </a:r>
            <a:r>
              <a:rPr lang="en-GB" altLang="en-US" kern="0" dirty="0">
                <a:latin typeface="Gill Sans MT" panose="020B0502020104020203" pitchFamily="34" charset="0"/>
              </a:rPr>
              <a:t> - how will we manage confidentiality?</a:t>
            </a:r>
          </a:p>
          <a:p>
            <a:pPr marL="285750" indent="-285750">
              <a:buFont typeface="Arial" panose="020B0604020202020204" pitchFamily="34" charset="0"/>
              <a:buChar char="•"/>
            </a:pPr>
            <a:r>
              <a:rPr lang="en-GB" altLang="en-US" b="1" kern="0" dirty="0">
                <a:latin typeface="Gill Sans MT" panose="020B0502020104020203" pitchFamily="34" charset="0"/>
              </a:rPr>
              <a:t>Permission</a:t>
            </a:r>
            <a:r>
              <a:rPr lang="en-GB" altLang="en-US" kern="0" dirty="0">
                <a:latin typeface="Gill Sans MT" panose="020B0502020104020203" pitchFamily="34" charset="0"/>
              </a:rPr>
              <a:t>- what do you want me to do/not do?   </a:t>
            </a:r>
          </a:p>
          <a:p>
            <a:pPr marL="285750" indent="-285750">
              <a:buFont typeface="Arial" panose="020B0604020202020204" pitchFamily="34" charset="0"/>
              <a:buChar char="•"/>
            </a:pPr>
            <a:r>
              <a:rPr lang="en-GB" altLang="en-US" b="1" kern="0" dirty="0">
                <a:latin typeface="Gill Sans MT" panose="020B0502020104020203" pitchFamily="34" charset="0"/>
              </a:rPr>
              <a:t>Potency </a:t>
            </a:r>
            <a:r>
              <a:rPr lang="en-GB" altLang="en-US" kern="0" dirty="0">
                <a:latin typeface="Gill Sans MT" panose="020B0502020104020203" pitchFamily="34" charset="0"/>
              </a:rPr>
              <a:t>- how are we going to make this as effective as possible?</a:t>
            </a:r>
          </a:p>
          <a:p>
            <a:pPr marL="285750" indent="-285750">
              <a:buFont typeface="Arial" panose="020B0604020202020204" pitchFamily="34" charset="0"/>
              <a:buChar char="•"/>
            </a:pPr>
            <a:r>
              <a:rPr lang="en-GB" altLang="en-US" b="1" kern="0" dirty="0">
                <a:latin typeface="Gill Sans MT" panose="020B0502020104020203" pitchFamily="34" charset="0"/>
              </a:rPr>
              <a:t>Professionalism </a:t>
            </a:r>
            <a:r>
              <a:rPr lang="en-GB" altLang="en-US" kern="0" dirty="0">
                <a:latin typeface="Gill Sans MT" panose="020B0502020104020203" pitchFamily="34" charset="0"/>
              </a:rPr>
              <a:t>- sticking to agreed dates, times, actions</a:t>
            </a:r>
          </a:p>
        </p:txBody>
      </p:sp>
    </p:spTree>
    <p:custDataLst>
      <p:tags r:id="rId1"/>
    </p:custDataLst>
    <p:extLst>
      <p:ext uri="{BB962C8B-B14F-4D97-AF65-F5344CB8AC3E}">
        <p14:creationId xmlns:p14="http://schemas.microsoft.com/office/powerpoint/2010/main" val="529221694"/>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53362" y="4618524"/>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Title 1">
            <a:extLst>
              <a:ext uri="{FF2B5EF4-FFF2-40B4-BE49-F238E27FC236}">
                <a16:creationId xmlns:a16="http://schemas.microsoft.com/office/drawing/2014/main" id="{F9AA024D-4CE2-43CA-94CC-5B0E631019B0}"/>
              </a:ext>
            </a:extLst>
          </p:cNvPr>
          <p:cNvSpPr>
            <a:spLocks noGrp="1"/>
          </p:cNvSpPr>
          <p:nvPr>
            <p:ph type="ctrTitle"/>
          </p:nvPr>
        </p:nvSpPr>
        <p:spPr>
          <a:xfrm>
            <a:off x="251520" y="836712"/>
            <a:ext cx="8496944" cy="648072"/>
          </a:xfrm>
        </p:spPr>
        <p:txBody>
          <a:bodyPr>
            <a:normAutofit fontScale="90000"/>
          </a:bodyPr>
          <a:lstStyle/>
          <a:p>
            <a:r>
              <a:rPr lang="en-GB" altLang="en-US" sz="3100" b="1" dirty="0">
                <a:solidFill>
                  <a:srgbClr val="669900"/>
                </a:solidFill>
                <a:ea typeface="ＭＳ Ｐゴシック" panose="020B0600070205080204" pitchFamily="34" charset="-128"/>
              </a:rPr>
              <a:t>A useful structure to conduct high quality conversations</a:t>
            </a:r>
            <a:br>
              <a:rPr lang="en-GB" altLang="en-US" sz="4800" b="1" dirty="0">
                <a:solidFill>
                  <a:srgbClr val="669900"/>
                </a:solidFill>
                <a:ea typeface="ＭＳ Ｐゴシック" panose="020B0600070205080204" pitchFamily="34" charset="-128"/>
              </a:rPr>
            </a:br>
            <a:endParaRPr lang="en-GB" sz="3100" dirty="0">
              <a:solidFill>
                <a:schemeClr val="tx1">
                  <a:lumMod val="65000"/>
                  <a:lumOff val="35000"/>
                </a:schemeClr>
              </a:solidFill>
              <a:latin typeface="Gill Sans MT" panose="020B0502020104020203" pitchFamily="34" charset="0"/>
            </a:endParaRPr>
          </a:p>
        </p:txBody>
      </p:sp>
      <p:pic>
        <p:nvPicPr>
          <p:cNvPr id="6" name="Picture 6" descr="X:\Literature Centre\Graphics\Photos\Goal.jpg">
            <a:extLst>
              <a:ext uri="{FF2B5EF4-FFF2-40B4-BE49-F238E27FC236}">
                <a16:creationId xmlns:a16="http://schemas.microsoft.com/office/drawing/2014/main" id="{C338E350-D71C-4172-AD72-DE4FCCA003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9879" y="1484784"/>
            <a:ext cx="1560512"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X:\Literature Centre\Graphics\Photos\Lightbulb.JPG">
            <a:extLst>
              <a:ext uri="{FF2B5EF4-FFF2-40B4-BE49-F238E27FC236}">
                <a16:creationId xmlns:a16="http://schemas.microsoft.com/office/drawing/2014/main" id="{FA7ABB93-58B0-435F-BDC4-42507DD4D1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57414" y="3322993"/>
            <a:ext cx="1074737"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descr="_40012508_knew270">
            <a:extLst>
              <a:ext uri="{FF2B5EF4-FFF2-40B4-BE49-F238E27FC236}">
                <a16:creationId xmlns:a16="http://schemas.microsoft.com/office/drawing/2014/main" id="{3DAA3EDF-379E-4B40-BA3D-F772E5B338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3915" y="3932724"/>
            <a:ext cx="1017588" cy="13716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12" name="Picture 10" descr="C:\Documents and Settings\jkemp\Desktop\Pin in map.jpg">
            <a:extLst>
              <a:ext uri="{FF2B5EF4-FFF2-40B4-BE49-F238E27FC236}">
                <a16:creationId xmlns:a16="http://schemas.microsoft.com/office/drawing/2014/main" id="{533DF5D0-94CD-439E-9CCA-D1D77CC73F0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4184" y="2349421"/>
            <a:ext cx="1797050" cy="1239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65F6F01B-C7A0-4D23-9AAA-19D0492925C8}"/>
              </a:ext>
            </a:extLst>
          </p:cNvPr>
          <p:cNvSpPr/>
          <p:nvPr/>
        </p:nvSpPr>
        <p:spPr>
          <a:xfrm>
            <a:off x="2698777" y="1704622"/>
            <a:ext cx="3853171" cy="369332"/>
          </a:xfrm>
          <a:prstGeom prst="rect">
            <a:avLst/>
          </a:prstGeom>
        </p:spPr>
        <p:txBody>
          <a:bodyPr wrap="none">
            <a:spAutoFit/>
          </a:bodyPr>
          <a:lstStyle/>
          <a:p>
            <a:pPr>
              <a:spcBef>
                <a:spcPct val="0"/>
              </a:spcBef>
            </a:pPr>
            <a:r>
              <a:rPr lang="en-US" altLang="en-US" b="1" i="1" dirty="0">
                <a:ea typeface="ＭＳ Ｐゴシック" panose="020B0600070205080204" pitchFamily="34" charset="-128"/>
              </a:rPr>
              <a:t>Goal</a:t>
            </a:r>
            <a:r>
              <a:rPr lang="en-US" altLang="en-US" i="1" dirty="0">
                <a:solidFill>
                  <a:srgbClr val="00B9BE"/>
                </a:solidFill>
                <a:ea typeface="ＭＳ Ｐゴシック" panose="020B0600070205080204" pitchFamily="34" charset="-128"/>
              </a:rPr>
              <a:t> </a:t>
            </a:r>
            <a:r>
              <a:rPr lang="en-US" altLang="en-US" i="1" dirty="0">
                <a:ea typeface="ＭＳ Ｐゴシック" panose="020B0600070205080204" pitchFamily="34" charset="-128"/>
              </a:rPr>
              <a:t>– </a:t>
            </a:r>
            <a:r>
              <a:rPr lang="en-US" altLang="en-US" dirty="0">
                <a:solidFill>
                  <a:srgbClr val="000000"/>
                </a:solidFill>
                <a:ea typeface="ＭＳ Ｐゴシック" panose="020B0600070205080204" pitchFamily="34" charset="-128"/>
              </a:rPr>
              <a:t>what would you like to achieve?</a:t>
            </a:r>
          </a:p>
        </p:txBody>
      </p:sp>
      <p:sp>
        <p:nvSpPr>
          <p:cNvPr id="4" name="Rectangle 3">
            <a:extLst>
              <a:ext uri="{FF2B5EF4-FFF2-40B4-BE49-F238E27FC236}">
                <a16:creationId xmlns:a16="http://schemas.microsoft.com/office/drawing/2014/main" id="{BD8B4B08-7C75-441D-9D4D-7549D77CA605}"/>
              </a:ext>
            </a:extLst>
          </p:cNvPr>
          <p:cNvSpPr/>
          <p:nvPr/>
        </p:nvSpPr>
        <p:spPr>
          <a:xfrm>
            <a:off x="2361234" y="2650997"/>
            <a:ext cx="2981714" cy="369332"/>
          </a:xfrm>
          <a:prstGeom prst="rect">
            <a:avLst/>
          </a:prstGeom>
        </p:spPr>
        <p:txBody>
          <a:bodyPr wrap="none">
            <a:spAutoFit/>
          </a:bodyPr>
          <a:lstStyle/>
          <a:p>
            <a:pPr>
              <a:spcBef>
                <a:spcPct val="0"/>
              </a:spcBef>
            </a:pPr>
            <a:r>
              <a:rPr lang="en-US" altLang="en-US" b="1" i="1" dirty="0"/>
              <a:t>Reality</a:t>
            </a:r>
            <a:r>
              <a:rPr lang="en-US" altLang="en-US" sz="1600" dirty="0"/>
              <a:t> </a:t>
            </a:r>
            <a:r>
              <a:rPr lang="en-US" altLang="en-US" dirty="0"/>
              <a:t>-</a:t>
            </a:r>
            <a:r>
              <a:rPr lang="en-US" altLang="en-US" sz="1600" dirty="0"/>
              <a:t> </a:t>
            </a:r>
            <a:r>
              <a:rPr lang="en-US" altLang="en-US" dirty="0">
                <a:solidFill>
                  <a:srgbClr val="000000"/>
                </a:solidFill>
                <a:ea typeface="ＭＳ Ｐゴシック" panose="020B0600070205080204" pitchFamily="34" charset="-128"/>
              </a:rPr>
              <a:t>where are you now? </a:t>
            </a:r>
          </a:p>
        </p:txBody>
      </p:sp>
      <p:sp>
        <p:nvSpPr>
          <p:cNvPr id="5" name="Rectangle 4">
            <a:extLst>
              <a:ext uri="{FF2B5EF4-FFF2-40B4-BE49-F238E27FC236}">
                <a16:creationId xmlns:a16="http://schemas.microsoft.com/office/drawing/2014/main" id="{D4931495-26AE-429A-A7D9-EF19CBD1E69F}"/>
              </a:ext>
            </a:extLst>
          </p:cNvPr>
          <p:cNvSpPr/>
          <p:nvPr/>
        </p:nvSpPr>
        <p:spPr>
          <a:xfrm>
            <a:off x="3804747" y="3687838"/>
            <a:ext cx="3046410" cy="369332"/>
          </a:xfrm>
          <a:prstGeom prst="rect">
            <a:avLst/>
          </a:prstGeom>
        </p:spPr>
        <p:txBody>
          <a:bodyPr wrap="none">
            <a:spAutoFit/>
          </a:bodyPr>
          <a:lstStyle/>
          <a:p>
            <a:pPr algn="r">
              <a:spcBef>
                <a:spcPct val="0"/>
              </a:spcBef>
            </a:pPr>
            <a:r>
              <a:rPr lang="en-US" altLang="en-US" b="1" i="1" dirty="0"/>
              <a:t>Options</a:t>
            </a:r>
            <a:r>
              <a:rPr lang="en-US" altLang="en-US" dirty="0"/>
              <a:t> – what could you do? </a:t>
            </a:r>
            <a:endParaRPr lang="en-US" altLang="en-US" i="1" dirty="0">
              <a:ea typeface="ＭＳ Ｐゴシック" panose="020B0600070205080204" pitchFamily="34" charset="-128"/>
            </a:endParaRPr>
          </a:p>
        </p:txBody>
      </p:sp>
      <p:sp>
        <p:nvSpPr>
          <p:cNvPr id="13" name="Rectangle 12">
            <a:extLst>
              <a:ext uri="{FF2B5EF4-FFF2-40B4-BE49-F238E27FC236}">
                <a16:creationId xmlns:a16="http://schemas.microsoft.com/office/drawing/2014/main" id="{64434051-8271-47D0-8D52-66409D4A2922}"/>
              </a:ext>
            </a:extLst>
          </p:cNvPr>
          <p:cNvSpPr/>
          <p:nvPr/>
        </p:nvSpPr>
        <p:spPr>
          <a:xfrm>
            <a:off x="2035135" y="4548173"/>
            <a:ext cx="3157275" cy="369332"/>
          </a:xfrm>
          <a:prstGeom prst="rect">
            <a:avLst/>
          </a:prstGeom>
        </p:spPr>
        <p:txBody>
          <a:bodyPr wrap="none">
            <a:spAutoFit/>
          </a:bodyPr>
          <a:lstStyle/>
          <a:p>
            <a:pPr>
              <a:spcBef>
                <a:spcPct val="0"/>
              </a:spcBef>
            </a:pPr>
            <a:r>
              <a:rPr lang="en-US" altLang="en-US" b="1" i="1" dirty="0">
                <a:ea typeface="ＭＳ Ｐゴシック" panose="020B0600070205080204" pitchFamily="34" charset="-128"/>
              </a:rPr>
              <a:t>Will</a:t>
            </a:r>
            <a:r>
              <a:rPr lang="en-US" altLang="en-US" i="1" dirty="0">
                <a:solidFill>
                  <a:srgbClr val="00B9BE"/>
                </a:solidFill>
                <a:ea typeface="ＭＳ Ｐゴシック" panose="020B0600070205080204" pitchFamily="34" charset="-128"/>
              </a:rPr>
              <a:t> </a:t>
            </a:r>
            <a:r>
              <a:rPr lang="en-US" altLang="en-US" i="1" dirty="0">
                <a:ea typeface="ＭＳ Ｐゴシック" panose="020B0600070205080204" pitchFamily="34" charset="-128"/>
              </a:rPr>
              <a:t>– </a:t>
            </a:r>
            <a:r>
              <a:rPr lang="en-US" altLang="en-US" dirty="0">
                <a:solidFill>
                  <a:srgbClr val="000000"/>
                </a:solidFill>
                <a:ea typeface="ＭＳ Ｐゴシック" panose="020B0600070205080204" pitchFamily="34" charset="-128"/>
              </a:rPr>
              <a:t>what will you commit to?</a:t>
            </a:r>
            <a:endParaRPr lang="en-US" altLang="en-US" i="1" dirty="0">
              <a:solidFill>
                <a:srgbClr val="00B9BE"/>
              </a:solidFill>
              <a:ea typeface="ＭＳ Ｐゴシック" panose="020B0600070205080204" pitchFamily="34" charset="-128"/>
            </a:endParaRPr>
          </a:p>
        </p:txBody>
      </p:sp>
    </p:spTree>
    <p:custDataLst>
      <p:tags r:id="rId1"/>
    </p:custDataLst>
    <p:extLst>
      <p:ext uri="{BB962C8B-B14F-4D97-AF65-F5344CB8AC3E}">
        <p14:creationId xmlns:p14="http://schemas.microsoft.com/office/powerpoint/2010/main" val="2658297860"/>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3" name="Rectangle 2">
            <a:extLst>
              <a:ext uri="{FF2B5EF4-FFF2-40B4-BE49-F238E27FC236}">
                <a16:creationId xmlns:a16="http://schemas.microsoft.com/office/drawing/2014/main" id="{1BB91637-86BE-4667-BFBF-6F5DF4A2DC82}"/>
              </a:ext>
            </a:extLst>
          </p:cNvPr>
          <p:cNvSpPr/>
          <p:nvPr/>
        </p:nvSpPr>
        <p:spPr>
          <a:xfrm>
            <a:off x="181642" y="585358"/>
            <a:ext cx="6786025" cy="523220"/>
          </a:xfrm>
          <a:prstGeom prst="rect">
            <a:avLst/>
          </a:prstGeom>
        </p:spPr>
        <p:txBody>
          <a:bodyPr wrap="none">
            <a:spAutoFit/>
          </a:bodyPr>
          <a:lstStyle/>
          <a:p>
            <a:r>
              <a:rPr lang="en-US" altLang="en-US" sz="2800" b="1" dirty="0">
                <a:solidFill>
                  <a:srgbClr val="669900"/>
                </a:solidFill>
                <a:latin typeface="Gill Sans MT" panose="020B0502020104020203" pitchFamily="34" charset="0"/>
              </a:rPr>
              <a:t>Using effective questioning to set goals </a:t>
            </a:r>
            <a:endParaRPr lang="en-US" sz="2800" dirty="0"/>
          </a:p>
        </p:txBody>
      </p:sp>
      <p:sp>
        <p:nvSpPr>
          <p:cNvPr id="4" name="Rectangle 3">
            <a:extLst>
              <a:ext uri="{FF2B5EF4-FFF2-40B4-BE49-F238E27FC236}">
                <a16:creationId xmlns:a16="http://schemas.microsoft.com/office/drawing/2014/main" id="{FB076CE8-2FDB-4D74-8C81-AB2B790D1F57}"/>
              </a:ext>
            </a:extLst>
          </p:cNvPr>
          <p:cNvSpPr/>
          <p:nvPr/>
        </p:nvSpPr>
        <p:spPr>
          <a:xfrm>
            <a:off x="179512" y="86654"/>
            <a:ext cx="3198953" cy="369332"/>
          </a:xfrm>
          <a:prstGeom prst="rect">
            <a:avLst/>
          </a:prstGeom>
        </p:spPr>
        <p:txBody>
          <a:bodyPr wrap="none">
            <a:spAutoFit/>
          </a:bodyPr>
          <a:lstStyle/>
          <a:p>
            <a:r>
              <a:rPr lang="en-GB" dirty="0">
                <a:solidFill>
                  <a:srgbClr val="669900"/>
                </a:solidFill>
                <a:latin typeface="Gill Sans MT" panose="020B0502020104020203" pitchFamily="34" charset="0"/>
              </a:rPr>
              <a:t>Mentoring roles &amp; expectations </a:t>
            </a:r>
          </a:p>
        </p:txBody>
      </p:sp>
      <p:pic>
        <p:nvPicPr>
          <p:cNvPr id="9" name="Picture 2">
            <a:extLst>
              <a:ext uri="{FF2B5EF4-FFF2-40B4-BE49-F238E27FC236}">
                <a16:creationId xmlns:a16="http://schemas.microsoft.com/office/drawing/2014/main" id="{25644166-9372-4CDF-A83F-7B06EE46C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584957"/>
            <a:ext cx="6264696" cy="969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A05B203D-1AE1-42D5-8567-49383A626662}"/>
              </a:ext>
            </a:extLst>
          </p:cNvPr>
          <p:cNvSpPr/>
          <p:nvPr/>
        </p:nvSpPr>
        <p:spPr>
          <a:xfrm>
            <a:off x="224136" y="2628932"/>
            <a:ext cx="8424936" cy="1077218"/>
          </a:xfrm>
          <a:prstGeom prst="rect">
            <a:avLst/>
          </a:prstGeom>
        </p:spPr>
        <p:txBody>
          <a:bodyPr wrap="square">
            <a:spAutoFit/>
          </a:bodyPr>
          <a:lstStyle/>
          <a:p>
            <a:pPr>
              <a:defRPr/>
            </a:pPr>
            <a:r>
              <a:rPr lang="en-GB" sz="1600" dirty="0">
                <a:solidFill>
                  <a:schemeClr val="accent2">
                    <a:lumMod val="50000"/>
                  </a:schemeClr>
                </a:solidFill>
                <a:latin typeface="Gill Sans MT" panose="020B0502020104020203" pitchFamily="34" charset="0"/>
              </a:rPr>
              <a:t>Why’ can be a very powerful part of the question, however it often causes people to be defensive and encourages justification over exploration, it is better to use, ‘what’ or ‘how’ </a:t>
            </a:r>
          </a:p>
          <a:p>
            <a:pPr>
              <a:defRPr/>
            </a:pPr>
            <a:endParaRPr lang="en-GB" sz="1600" dirty="0">
              <a:solidFill>
                <a:schemeClr val="accent2">
                  <a:lumMod val="50000"/>
                </a:schemeClr>
              </a:solidFill>
              <a:latin typeface="Gill Sans MT" panose="020B0502020104020203" pitchFamily="34" charset="0"/>
            </a:endParaRPr>
          </a:p>
          <a:p>
            <a:pPr>
              <a:defRPr/>
            </a:pPr>
            <a:r>
              <a:rPr lang="en-GB" sz="1600" dirty="0">
                <a:solidFill>
                  <a:schemeClr val="accent2">
                    <a:lumMod val="50000"/>
                  </a:schemeClr>
                </a:solidFill>
                <a:latin typeface="Gill Sans MT" panose="020B0502020104020203" pitchFamily="34" charset="0"/>
              </a:rPr>
              <a:t>i.e. </a:t>
            </a:r>
            <a:r>
              <a:rPr lang="en-GB" sz="1600" i="1" dirty="0">
                <a:solidFill>
                  <a:schemeClr val="accent2">
                    <a:lumMod val="50000"/>
                  </a:schemeClr>
                </a:solidFill>
                <a:latin typeface="Gill Sans MT" panose="020B0502020104020203" pitchFamily="34" charset="0"/>
              </a:rPr>
              <a:t>‘Why are you demotivated at work’ vs ‘what are the factors that lead to you feeling demotivated’ </a:t>
            </a:r>
          </a:p>
        </p:txBody>
      </p:sp>
      <p:sp>
        <p:nvSpPr>
          <p:cNvPr id="6" name="Rectangle 5">
            <a:extLst>
              <a:ext uri="{FF2B5EF4-FFF2-40B4-BE49-F238E27FC236}">
                <a16:creationId xmlns:a16="http://schemas.microsoft.com/office/drawing/2014/main" id="{385B7727-0BFD-4774-ACE9-389A647FB4F6}"/>
              </a:ext>
            </a:extLst>
          </p:cNvPr>
          <p:cNvSpPr/>
          <p:nvPr/>
        </p:nvSpPr>
        <p:spPr>
          <a:xfrm>
            <a:off x="224136" y="3854614"/>
            <a:ext cx="2443361" cy="461665"/>
          </a:xfrm>
          <a:prstGeom prst="rect">
            <a:avLst/>
          </a:prstGeom>
        </p:spPr>
        <p:txBody>
          <a:bodyPr wrap="none">
            <a:spAutoFit/>
          </a:bodyPr>
          <a:lstStyle/>
          <a:p>
            <a:r>
              <a:rPr lang="en-GB" altLang="en-US" sz="2400" b="1" dirty="0">
                <a:solidFill>
                  <a:srgbClr val="669900"/>
                </a:solidFill>
              </a:rPr>
              <a:t>Incisive questions</a:t>
            </a:r>
            <a:endParaRPr lang="en-GB" sz="2400" b="1" dirty="0">
              <a:solidFill>
                <a:srgbClr val="669900"/>
              </a:solidFill>
            </a:endParaRPr>
          </a:p>
        </p:txBody>
      </p:sp>
      <p:sp>
        <p:nvSpPr>
          <p:cNvPr id="11" name="Rectangle 10">
            <a:extLst>
              <a:ext uri="{FF2B5EF4-FFF2-40B4-BE49-F238E27FC236}">
                <a16:creationId xmlns:a16="http://schemas.microsoft.com/office/drawing/2014/main" id="{32CFD59C-3C8C-41BF-B1DE-F8E95698BCF5}"/>
              </a:ext>
            </a:extLst>
          </p:cNvPr>
          <p:cNvSpPr/>
          <p:nvPr/>
        </p:nvSpPr>
        <p:spPr>
          <a:xfrm>
            <a:off x="191357" y="4372362"/>
            <a:ext cx="4572000" cy="1569660"/>
          </a:xfrm>
          <a:prstGeom prst="rect">
            <a:avLst/>
          </a:prstGeom>
        </p:spPr>
        <p:txBody>
          <a:bodyPr>
            <a:spAutoFit/>
          </a:bodyPr>
          <a:lstStyle/>
          <a:p>
            <a:pPr>
              <a:spcBef>
                <a:spcPts val="0"/>
              </a:spcBef>
              <a:spcAft>
                <a:spcPts val="0"/>
              </a:spcAft>
              <a:buFontTx/>
              <a:buNone/>
            </a:pPr>
            <a:r>
              <a:rPr lang="en-GB" altLang="en-US" sz="1600" kern="0" dirty="0">
                <a:latin typeface="Gill Sans MT" panose="020B0502020104020203" pitchFamily="34" charset="0"/>
              </a:rPr>
              <a:t>“What do you mean by … ?”</a:t>
            </a:r>
          </a:p>
          <a:p>
            <a:pPr>
              <a:spcBef>
                <a:spcPts val="0"/>
              </a:spcBef>
              <a:spcAft>
                <a:spcPts val="0"/>
              </a:spcAft>
              <a:buFontTx/>
              <a:buNone/>
            </a:pPr>
            <a:r>
              <a:rPr lang="en-GB" altLang="en-US" sz="1600" kern="0" dirty="0">
                <a:latin typeface="Gill Sans MT" panose="020B0502020104020203" pitchFamily="34" charset="0"/>
              </a:rPr>
              <a:t>“Could you give me an example?”</a:t>
            </a:r>
          </a:p>
          <a:p>
            <a:pPr>
              <a:spcBef>
                <a:spcPts val="0"/>
              </a:spcBef>
              <a:spcAft>
                <a:spcPts val="0"/>
              </a:spcAft>
              <a:buFontTx/>
              <a:buNone/>
            </a:pPr>
            <a:r>
              <a:rPr lang="en-GB" altLang="en-US" sz="1600" kern="0" dirty="0">
                <a:latin typeface="Gill Sans MT" panose="020B0502020104020203" pitchFamily="34" charset="0"/>
              </a:rPr>
              <a:t>“What might you be assuming here that’s blocking your thinking?”</a:t>
            </a:r>
          </a:p>
          <a:p>
            <a:pPr>
              <a:spcBef>
                <a:spcPts val="0"/>
              </a:spcBef>
              <a:spcAft>
                <a:spcPts val="0"/>
              </a:spcAft>
              <a:buFontTx/>
              <a:buNone/>
            </a:pPr>
            <a:r>
              <a:rPr lang="en-GB" altLang="en-US" sz="1600" kern="0" dirty="0">
                <a:latin typeface="Gill Sans MT" panose="020B0502020104020203" pitchFamily="34" charset="0"/>
              </a:rPr>
              <a:t>“If you were to …. what might happen?”</a:t>
            </a:r>
          </a:p>
          <a:p>
            <a:pPr>
              <a:spcBef>
                <a:spcPts val="0"/>
              </a:spcBef>
              <a:spcAft>
                <a:spcPts val="0"/>
              </a:spcAft>
              <a:buFontTx/>
              <a:buNone/>
            </a:pPr>
            <a:r>
              <a:rPr lang="en-GB" altLang="en-US" sz="1600" kern="0" dirty="0">
                <a:latin typeface="Gill Sans MT" panose="020B0502020104020203" pitchFamily="34" charset="0"/>
              </a:rPr>
              <a:t>“In what way are you being held back?”</a:t>
            </a:r>
          </a:p>
        </p:txBody>
      </p:sp>
      <p:sp>
        <p:nvSpPr>
          <p:cNvPr id="12" name="Rectangle 11">
            <a:extLst>
              <a:ext uri="{FF2B5EF4-FFF2-40B4-BE49-F238E27FC236}">
                <a16:creationId xmlns:a16="http://schemas.microsoft.com/office/drawing/2014/main" id="{36A80EB1-35AA-49A0-B4AE-20283704A6BD}"/>
              </a:ext>
            </a:extLst>
          </p:cNvPr>
          <p:cNvSpPr/>
          <p:nvPr/>
        </p:nvSpPr>
        <p:spPr>
          <a:xfrm>
            <a:off x="4638735" y="4249251"/>
            <a:ext cx="4281129" cy="1815882"/>
          </a:xfrm>
          <a:prstGeom prst="rect">
            <a:avLst/>
          </a:prstGeom>
        </p:spPr>
        <p:txBody>
          <a:bodyPr wrap="square">
            <a:spAutoFit/>
          </a:bodyPr>
          <a:lstStyle/>
          <a:p>
            <a:pPr>
              <a:spcBef>
                <a:spcPts val="0"/>
              </a:spcBef>
              <a:spcAft>
                <a:spcPts val="0"/>
              </a:spcAft>
              <a:buFontTx/>
              <a:buNone/>
            </a:pPr>
            <a:r>
              <a:rPr lang="en-GB" altLang="en-US" sz="1600" kern="0" dirty="0">
                <a:latin typeface="Gill Sans MT" panose="020B0502020104020203" pitchFamily="34" charset="0"/>
              </a:rPr>
              <a:t>“If you weren’t to hold back, what would you do?”</a:t>
            </a:r>
          </a:p>
          <a:p>
            <a:pPr>
              <a:spcBef>
                <a:spcPts val="0"/>
              </a:spcBef>
              <a:spcAft>
                <a:spcPts val="0"/>
              </a:spcAft>
              <a:buFontTx/>
              <a:buNone/>
            </a:pPr>
            <a:r>
              <a:rPr lang="en-GB" altLang="en-US" sz="1600" kern="0" dirty="0">
                <a:latin typeface="Gill Sans MT" panose="020B0502020104020203" pitchFamily="34" charset="0"/>
              </a:rPr>
              <a:t>“What if you were to try that?  What might happen?”</a:t>
            </a:r>
          </a:p>
          <a:p>
            <a:pPr>
              <a:spcBef>
                <a:spcPts val="0"/>
              </a:spcBef>
              <a:spcAft>
                <a:spcPts val="0"/>
              </a:spcAft>
              <a:buFontTx/>
              <a:buNone/>
            </a:pPr>
            <a:r>
              <a:rPr lang="en-GB" altLang="en-US" sz="1600" kern="0" dirty="0">
                <a:latin typeface="Gill Sans MT" panose="020B0502020104020203" pitchFamily="34" charset="0"/>
              </a:rPr>
              <a:t>“If you trusted your wisdom/ experience/ expertise/ heart/ intelligence/ best friend … what would you do?”</a:t>
            </a:r>
          </a:p>
        </p:txBody>
      </p:sp>
    </p:spTree>
    <p:custDataLst>
      <p:tags r:id="rId1"/>
    </p:custDataLst>
    <p:extLst>
      <p:ext uri="{BB962C8B-B14F-4D97-AF65-F5344CB8AC3E}">
        <p14:creationId xmlns:p14="http://schemas.microsoft.com/office/powerpoint/2010/main" val="4007265743"/>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3" name="Rectangle 2">
            <a:extLst>
              <a:ext uri="{FF2B5EF4-FFF2-40B4-BE49-F238E27FC236}">
                <a16:creationId xmlns:a16="http://schemas.microsoft.com/office/drawing/2014/main" id="{2C61E29B-CA05-4DF4-BF77-942999CB8207}"/>
              </a:ext>
            </a:extLst>
          </p:cNvPr>
          <p:cNvSpPr/>
          <p:nvPr/>
        </p:nvSpPr>
        <p:spPr>
          <a:xfrm>
            <a:off x="179512" y="116632"/>
            <a:ext cx="3198953" cy="369332"/>
          </a:xfrm>
          <a:prstGeom prst="rect">
            <a:avLst/>
          </a:prstGeom>
        </p:spPr>
        <p:txBody>
          <a:bodyPr wrap="none">
            <a:spAutoFit/>
          </a:bodyPr>
          <a:lstStyle/>
          <a:p>
            <a:r>
              <a:rPr lang="en-GB" dirty="0">
                <a:solidFill>
                  <a:srgbClr val="669900"/>
                </a:solidFill>
                <a:latin typeface="Gill Sans MT" panose="020B0502020104020203" pitchFamily="34" charset="0"/>
              </a:rPr>
              <a:t>Mentoring roles &amp; expectations </a:t>
            </a:r>
          </a:p>
        </p:txBody>
      </p:sp>
      <p:sp>
        <p:nvSpPr>
          <p:cNvPr id="4" name="Rectangle 3">
            <a:extLst>
              <a:ext uri="{FF2B5EF4-FFF2-40B4-BE49-F238E27FC236}">
                <a16:creationId xmlns:a16="http://schemas.microsoft.com/office/drawing/2014/main" id="{75674BA6-9372-410F-B14E-DE5A17345612}"/>
              </a:ext>
            </a:extLst>
          </p:cNvPr>
          <p:cNvSpPr/>
          <p:nvPr/>
        </p:nvSpPr>
        <p:spPr>
          <a:xfrm>
            <a:off x="190465" y="601301"/>
            <a:ext cx="3984809" cy="369332"/>
          </a:xfrm>
          <a:prstGeom prst="rect">
            <a:avLst/>
          </a:prstGeom>
        </p:spPr>
        <p:txBody>
          <a:bodyPr wrap="none">
            <a:spAutoFit/>
          </a:bodyPr>
          <a:lstStyle/>
          <a:p>
            <a:r>
              <a:rPr lang="en-GB" altLang="en-US" b="1" dirty="0">
                <a:solidFill>
                  <a:srgbClr val="669900"/>
                </a:solidFill>
                <a:latin typeface="Gill Sans MT" panose="020B0502020104020203" pitchFamily="34" charset="0"/>
              </a:rPr>
              <a:t>Creating the Thinking Environment</a:t>
            </a:r>
            <a:endParaRPr lang="en-US" dirty="0"/>
          </a:p>
        </p:txBody>
      </p:sp>
      <p:sp>
        <p:nvSpPr>
          <p:cNvPr id="5" name="Rectangle 4">
            <a:extLst>
              <a:ext uri="{FF2B5EF4-FFF2-40B4-BE49-F238E27FC236}">
                <a16:creationId xmlns:a16="http://schemas.microsoft.com/office/drawing/2014/main" id="{A940FF10-B509-42A8-BE8C-A3CC153EFFB5}"/>
              </a:ext>
            </a:extLst>
          </p:cNvPr>
          <p:cNvSpPr/>
          <p:nvPr/>
        </p:nvSpPr>
        <p:spPr>
          <a:xfrm>
            <a:off x="190465" y="1144206"/>
            <a:ext cx="4572000" cy="2862322"/>
          </a:xfrm>
          <a:prstGeom prst="rect">
            <a:avLst/>
          </a:prstGeom>
        </p:spPr>
        <p:txBody>
          <a:bodyPr>
            <a:spAutoFit/>
          </a:bodyPr>
          <a:lstStyle/>
          <a:p>
            <a:pPr marL="533400" indent="-533400">
              <a:buFontTx/>
              <a:buAutoNum type="arabicPeriod"/>
            </a:pPr>
            <a:r>
              <a:rPr lang="en-GB" altLang="en-US" b="1" dirty="0">
                <a:latin typeface="Gill Sans MT" panose="020B0502020104020203" pitchFamily="34" charset="0"/>
              </a:rPr>
              <a:t>Attention</a:t>
            </a:r>
            <a:r>
              <a:rPr lang="en-GB" altLang="en-US" dirty="0">
                <a:latin typeface="Gill Sans MT" panose="020B0502020104020203" pitchFamily="34" charset="0"/>
              </a:rPr>
              <a:t> – listening actively with respect, interest and fascination</a:t>
            </a:r>
          </a:p>
          <a:p>
            <a:pPr marL="533400" indent="-533400">
              <a:buFontTx/>
              <a:buAutoNum type="arabicPeriod"/>
            </a:pPr>
            <a:r>
              <a:rPr lang="en-GB" altLang="en-US" b="1" dirty="0">
                <a:latin typeface="Gill Sans MT" panose="020B0502020104020203" pitchFamily="34" charset="0"/>
              </a:rPr>
              <a:t>Incisive Questions</a:t>
            </a:r>
            <a:r>
              <a:rPr lang="en-GB" altLang="en-US" dirty="0">
                <a:latin typeface="Gill Sans MT" panose="020B0502020104020203" pitchFamily="34" charset="0"/>
              </a:rPr>
              <a:t> – removing assumptions that limit ideas</a:t>
            </a:r>
          </a:p>
          <a:p>
            <a:pPr marL="533400" indent="-533400">
              <a:buFontTx/>
              <a:buAutoNum type="arabicPeriod"/>
            </a:pPr>
            <a:r>
              <a:rPr lang="en-GB" altLang="en-US" b="1" dirty="0">
                <a:latin typeface="Gill Sans MT" panose="020B0502020104020203" pitchFamily="34" charset="0"/>
              </a:rPr>
              <a:t>Equality</a:t>
            </a:r>
            <a:r>
              <a:rPr lang="en-GB" altLang="en-US" dirty="0">
                <a:latin typeface="Gill Sans MT" panose="020B0502020104020203" pitchFamily="34" charset="0"/>
              </a:rPr>
              <a:t> – treating each other as thinking peers</a:t>
            </a:r>
          </a:p>
          <a:p>
            <a:pPr marL="533400" indent="-533400">
              <a:buFontTx/>
              <a:buAutoNum type="arabicPeriod"/>
            </a:pPr>
            <a:r>
              <a:rPr lang="en-GB" altLang="en-US" b="1" dirty="0">
                <a:latin typeface="Gill Sans MT" panose="020B0502020104020203" pitchFamily="34" charset="0"/>
              </a:rPr>
              <a:t>Appreciation</a:t>
            </a:r>
            <a:r>
              <a:rPr lang="en-GB" altLang="en-US" dirty="0">
                <a:latin typeface="Gill Sans MT" panose="020B0502020104020203" pitchFamily="34" charset="0"/>
              </a:rPr>
              <a:t> – practising a 5:1 ratio of appreciation to criticism</a:t>
            </a:r>
          </a:p>
          <a:p>
            <a:pPr marL="533400" indent="-533400">
              <a:buFontTx/>
              <a:buAutoNum type="arabicPeriod"/>
            </a:pPr>
            <a:r>
              <a:rPr lang="en-GB" altLang="en-US" b="1" dirty="0">
                <a:latin typeface="Gill Sans MT" panose="020B0502020104020203" pitchFamily="34" charset="0"/>
              </a:rPr>
              <a:t>Ease</a:t>
            </a:r>
            <a:r>
              <a:rPr lang="en-GB" altLang="en-US" dirty="0">
                <a:latin typeface="Gill Sans MT" panose="020B0502020104020203" pitchFamily="34" charset="0"/>
              </a:rPr>
              <a:t> – offering freedom from rush or urgency</a:t>
            </a:r>
          </a:p>
        </p:txBody>
      </p:sp>
      <p:sp>
        <p:nvSpPr>
          <p:cNvPr id="6" name="Rectangle 5">
            <a:extLst>
              <a:ext uri="{FF2B5EF4-FFF2-40B4-BE49-F238E27FC236}">
                <a16:creationId xmlns:a16="http://schemas.microsoft.com/office/drawing/2014/main" id="{6F84C8F0-4DCF-4217-863D-C8CF1A0830FC}"/>
              </a:ext>
            </a:extLst>
          </p:cNvPr>
          <p:cNvSpPr/>
          <p:nvPr/>
        </p:nvSpPr>
        <p:spPr>
          <a:xfrm>
            <a:off x="4702840" y="1157125"/>
            <a:ext cx="4191070" cy="2862322"/>
          </a:xfrm>
          <a:prstGeom prst="rect">
            <a:avLst/>
          </a:prstGeom>
        </p:spPr>
        <p:txBody>
          <a:bodyPr wrap="square">
            <a:spAutoFit/>
          </a:bodyPr>
          <a:lstStyle/>
          <a:p>
            <a:pPr marL="533400" indent="-533400">
              <a:buFontTx/>
              <a:buAutoNum type="arabicPeriod" startAt="6"/>
            </a:pPr>
            <a:r>
              <a:rPr lang="en-GB" altLang="en-US" b="1" dirty="0">
                <a:latin typeface="Gill Sans MT" panose="020B0502020104020203" pitchFamily="34" charset="0"/>
              </a:rPr>
              <a:t>Encouragement</a:t>
            </a:r>
            <a:r>
              <a:rPr lang="en-GB" altLang="en-US" dirty="0">
                <a:latin typeface="Gill Sans MT" panose="020B0502020104020203" pitchFamily="34" charset="0"/>
              </a:rPr>
              <a:t> – moving beyond competition</a:t>
            </a:r>
          </a:p>
          <a:p>
            <a:pPr marL="533400" indent="-533400">
              <a:buFontTx/>
              <a:buAutoNum type="arabicPeriod" startAt="6"/>
            </a:pPr>
            <a:r>
              <a:rPr lang="en-GB" altLang="en-US" b="1" dirty="0">
                <a:latin typeface="Gill Sans MT" panose="020B0502020104020203" pitchFamily="34" charset="0"/>
              </a:rPr>
              <a:t>Feelings</a:t>
            </a:r>
            <a:r>
              <a:rPr lang="en-GB" altLang="en-US" dirty="0">
                <a:latin typeface="Gill Sans MT" panose="020B0502020104020203" pitchFamily="34" charset="0"/>
              </a:rPr>
              <a:t> – allowing sufficient emotional release</a:t>
            </a:r>
          </a:p>
          <a:p>
            <a:pPr marL="533400" indent="-533400">
              <a:buFontTx/>
              <a:buAutoNum type="arabicPeriod" startAt="6"/>
            </a:pPr>
            <a:r>
              <a:rPr lang="en-GB" altLang="en-US" b="1" dirty="0">
                <a:latin typeface="Gill Sans MT" panose="020B0502020104020203" pitchFamily="34" charset="0"/>
              </a:rPr>
              <a:t>Information</a:t>
            </a:r>
            <a:r>
              <a:rPr lang="en-GB" altLang="en-US" dirty="0">
                <a:latin typeface="Gill Sans MT" panose="020B0502020104020203" pitchFamily="34" charset="0"/>
              </a:rPr>
              <a:t> – providing a full and accurate picture of reality</a:t>
            </a:r>
          </a:p>
          <a:p>
            <a:pPr marL="533400" indent="-533400">
              <a:buFontTx/>
              <a:buAutoNum type="arabicPeriod" startAt="6"/>
            </a:pPr>
            <a:r>
              <a:rPr lang="en-GB" altLang="en-US" b="1" dirty="0">
                <a:latin typeface="Gill Sans MT" panose="020B0502020104020203" pitchFamily="34" charset="0"/>
              </a:rPr>
              <a:t>Place</a:t>
            </a:r>
            <a:r>
              <a:rPr lang="en-GB" altLang="en-US" dirty="0">
                <a:latin typeface="Gill Sans MT" panose="020B0502020104020203" pitchFamily="34" charset="0"/>
              </a:rPr>
              <a:t> – creating a suitable physical environment that shows you value the person</a:t>
            </a:r>
          </a:p>
          <a:p>
            <a:pPr marL="533400" indent="-533400">
              <a:buFontTx/>
              <a:buAutoNum type="arabicPeriod" startAt="6"/>
            </a:pPr>
            <a:r>
              <a:rPr lang="en-GB" altLang="en-US" b="1" dirty="0">
                <a:latin typeface="Gill Sans MT" panose="020B0502020104020203" pitchFamily="34" charset="0"/>
              </a:rPr>
              <a:t>Diversity</a:t>
            </a:r>
            <a:r>
              <a:rPr lang="en-GB" altLang="en-US" dirty="0">
                <a:latin typeface="Gill Sans MT" panose="020B0502020104020203" pitchFamily="34" charset="0"/>
              </a:rPr>
              <a:t> – embracing differences </a:t>
            </a:r>
          </a:p>
        </p:txBody>
      </p:sp>
      <p:sp>
        <p:nvSpPr>
          <p:cNvPr id="9" name="Rectangle 8">
            <a:extLst>
              <a:ext uri="{FF2B5EF4-FFF2-40B4-BE49-F238E27FC236}">
                <a16:creationId xmlns:a16="http://schemas.microsoft.com/office/drawing/2014/main" id="{27DEE178-B84E-464E-B2C5-BF9D32EBAF0B}"/>
              </a:ext>
            </a:extLst>
          </p:cNvPr>
          <p:cNvSpPr/>
          <p:nvPr/>
        </p:nvSpPr>
        <p:spPr>
          <a:xfrm>
            <a:off x="4564718" y="4019447"/>
            <a:ext cx="4297651" cy="369332"/>
          </a:xfrm>
          <a:prstGeom prst="rect">
            <a:avLst/>
          </a:prstGeom>
        </p:spPr>
        <p:txBody>
          <a:bodyPr wrap="none">
            <a:spAutoFit/>
          </a:bodyPr>
          <a:lstStyle/>
          <a:p>
            <a:pPr>
              <a:spcBef>
                <a:spcPct val="0"/>
              </a:spcBef>
            </a:pPr>
            <a:r>
              <a:rPr lang="en-GB" altLang="en-US" b="1" i="1" dirty="0"/>
              <a:t>Adapted from “Time to Think”, Nancy Kline</a:t>
            </a:r>
          </a:p>
        </p:txBody>
      </p:sp>
      <p:sp>
        <p:nvSpPr>
          <p:cNvPr id="11" name="Rectangle 10">
            <a:extLst>
              <a:ext uri="{FF2B5EF4-FFF2-40B4-BE49-F238E27FC236}">
                <a16:creationId xmlns:a16="http://schemas.microsoft.com/office/drawing/2014/main" id="{CE782470-5C65-42D7-B1DB-62987E5C9D5D}"/>
              </a:ext>
            </a:extLst>
          </p:cNvPr>
          <p:cNvSpPr/>
          <p:nvPr/>
        </p:nvSpPr>
        <p:spPr>
          <a:xfrm>
            <a:off x="206184" y="4248842"/>
            <a:ext cx="3219151" cy="461665"/>
          </a:xfrm>
          <a:prstGeom prst="rect">
            <a:avLst/>
          </a:prstGeom>
        </p:spPr>
        <p:txBody>
          <a:bodyPr wrap="none">
            <a:spAutoFit/>
          </a:bodyPr>
          <a:lstStyle/>
          <a:p>
            <a:r>
              <a:rPr lang="en-GB" sz="2400" kern="0" dirty="0">
                <a:solidFill>
                  <a:srgbClr val="669900"/>
                </a:solidFill>
                <a:latin typeface="Gill Sans MT" panose="020B0502020104020203" pitchFamily="34" charset="0"/>
              </a:rPr>
              <a:t>Building your Capability </a:t>
            </a:r>
          </a:p>
        </p:txBody>
      </p:sp>
      <p:sp>
        <p:nvSpPr>
          <p:cNvPr id="12" name="Rectangle 11">
            <a:extLst>
              <a:ext uri="{FF2B5EF4-FFF2-40B4-BE49-F238E27FC236}">
                <a16:creationId xmlns:a16="http://schemas.microsoft.com/office/drawing/2014/main" id="{15C4C72A-7EF3-412B-AEB3-6A16D31D63BB}"/>
              </a:ext>
            </a:extLst>
          </p:cNvPr>
          <p:cNvSpPr/>
          <p:nvPr/>
        </p:nvSpPr>
        <p:spPr>
          <a:xfrm>
            <a:off x="206184" y="4735942"/>
            <a:ext cx="4572000" cy="1200329"/>
          </a:xfrm>
          <a:prstGeom prst="rect">
            <a:avLst/>
          </a:prstGeom>
        </p:spPr>
        <p:txBody>
          <a:bodyPr>
            <a:spAutoFit/>
          </a:bodyPr>
          <a:lstStyle/>
          <a:p>
            <a:r>
              <a:rPr lang="en-GB" dirty="0">
                <a:solidFill>
                  <a:schemeClr val="tx2"/>
                </a:solidFill>
                <a:latin typeface="Gill Sans MT" panose="020B0502020104020203" pitchFamily="34" charset="0"/>
              </a:rPr>
              <a:t>S 	– Step back </a:t>
            </a:r>
          </a:p>
          <a:p>
            <a:r>
              <a:rPr lang="en-GB" dirty="0">
                <a:solidFill>
                  <a:schemeClr val="tx2"/>
                </a:solidFill>
                <a:latin typeface="Gill Sans MT" panose="020B0502020104020203" pitchFamily="34" charset="0"/>
              </a:rPr>
              <a:t>T 	– Think </a:t>
            </a:r>
          </a:p>
          <a:p>
            <a:r>
              <a:rPr lang="en-GB" dirty="0">
                <a:solidFill>
                  <a:schemeClr val="tx2"/>
                </a:solidFill>
                <a:latin typeface="Gill Sans MT" panose="020B0502020104020203" pitchFamily="34" charset="0"/>
              </a:rPr>
              <a:t>O 	– Consider your options </a:t>
            </a:r>
          </a:p>
          <a:p>
            <a:r>
              <a:rPr lang="en-GB" dirty="0">
                <a:solidFill>
                  <a:schemeClr val="tx2"/>
                </a:solidFill>
                <a:latin typeface="Gill Sans MT" panose="020B0502020104020203" pitchFamily="34" charset="0"/>
              </a:rPr>
              <a:t>P 	– Plan: what will you do?</a:t>
            </a:r>
          </a:p>
        </p:txBody>
      </p:sp>
    </p:spTree>
    <p:custDataLst>
      <p:tags r:id="rId1"/>
    </p:custDataLst>
    <p:extLst>
      <p:ext uri="{BB962C8B-B14F-4D97-AF65-F5344CB8AC3E}">
        <p14:creationId xmlns:p14="http://schemas.microsoft.com/office/powerpoint/2010/main" val="2646821946"/>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A76D3B6A-9966-4027-96EA-51F18F6448F0}"/>
              </a:ext>
            </a:extLst>
          </p:cNvPr>
          <p:cNvSpPr/>
          <p:nvPr/>
        </p:nvSpPr>
        <p:spPr>
          <a:xfrm>
            <a:off x="539552" y="312803"/>
            <a:ext cx="3115661" cy="523220"/>
          </a:xfrm>
          <a:prstGeom prst="rect">
            <a:avLst/>
          </a:prstGeom>
        </p:spPr>
        <p:txBody>
          <a:bodyPr wrap="none">
            <a:spAutoFit/>
          </a:bodyPr>
          <a:lstStyle/>
          <a:p>
            <a:r>
              <a:rPr lang="en-GB" sz="2800" b="1" dirty="0">
                <a:solidFill>
                  <a:srgbClr val="669900"/>
                </a:solidFill>
                <a:latin typeface="Gill Sans MT" panose="020B0502020104020203" pitchFamily="34" charset="0"/>
              </a:rPr>
              <a:t>Matching Process</a:t>
            </a:r>
            <a:endParaRPr lang="en-US" sz="2800" dirty="0"/>
          </a:p>
        </p:txBody>
      </p:sp>
      <p:sp>
        <p:nvSpPr>
          <p:cNvPr id="13" name="Rectangle 12">
            <a:extLst>
              <a:ext uri="{FF2B5EF4-FFF2-40B4-BE49-F238E27FC236}">
                <a16:creationId xmlns:a16="http://schemas.microsoft.com/office/drawing/2014/main" id="{E155543F-2852-4B72-B545-424DAE2B0CE5}"/>
              </a:ext>
            </a:extLst>
          </p:cNvPr>
          <p:cNvSpPr/>
          <p:nvPr/>
        </p:nvSpPr>
        <p:spPr>
          <a:xfrm>
            <a:off x="539552" y="830370"/>
            <a:ext cx="8280920" cy="5016758"/>
          </a:xfrm>
          <a:prstGeom prst="rect">
            <a:avLst/>
          </a:prstGeom>
        </p:spPr>
        <p:txBody>
          <a:bodyPr wrap="square">
            <a:spAutoFit/>
          </a:bodyPr>
          <a:lstStyle/>
          <a:p>
            <a:r>
              <a:rPr lang="en-GB" sz="1600" dirty="0">
                <a:latin typeface="Gill Sans MT" panose="020B0502020104020203" pitchFamily="34" charset="0"/>
              </a:rPr>
              <a:t>At HDN we match mentees with mentors personally by reading every single application or CV </a:t>
            </a:r>
          </a:p>
          <a:p>
            <a:r>
              <a:rPr lang="en-GB" sz="1600" dirty="0">
                <a:latin typeface="Gill Sans MT" panose="020B0502020104020203" pitchFamily="34" charset="0"/>
              </a:rPr>
              <a:t>and not using any software. There are a number of mentors who repeat mentor each year and we get to know so are able to match more effectively.</a:t>
            </a:r>
          </a:p>
          <a:p>
            <a:endParaRPr lang="en-GB" sz="1600" dirty="0">
              <a:latin typeface="Gill Sans MT" panose="020B0502020104020203" pitchFamily="34" charset="0"/>
            </a:endParaRPr>
          </a:p>
          <a:p>
            <a:r>
              <a:rPr lang="en-GB" sz="1600" dirty="0">
                <a:latin typeface="Gill Sans MT" panose="020B0502020104020203" pitchFamily="34" charset="0"/>
              </a:rPr>
              <a:t>The criteria we tend to use is:</a:t>
            </a:r>
          </a:p>
          <a:p>
            <a:pPr marL="285750" indent="-285750">
              <a:buFont typeface="Arial" panose="020B0604020202020204" pitchFamily="34" charset="0"/>
              <a:buChar char="•"/>
            </a:pPr>
            <a:r>
              <a:rPr lang="en-GB" sz="1600" dirty="0">
                <a:latin typeface="Gill Sans MT" panose="020B0502020104020203" pitchFamily="34" charset="0"/>
              </a:rPr>
              <a:t>Ensure mentees are matched with mentors from a different organisation</a:t>
            </a:r>
          </a:p>
          <a:p>
            <a:pPr marL="285750" indent="-285750">
              <a:buFont typeface="Arial" panose="020B0604020202020204" pitchFamily="34" charset="0"/>
              <a:buChar char="•"/>
            </a:pPr>
            <a:r>
              <a:rPr lang="en-GB" sz="1600" dirty="0">
                <a:latin typeface="Gill Sans MT" panose="020B0502020104020203" pitchFamily="34" charset="0"/>
              </a:rPr>
              <a:t>Ensure the objectives of a mentee are matched as closely as possible with the skills and experience of the mentor</a:t>
            </a:r>
          </a:p>
          <a:p>
            <a:pPr marL="285750" indent="-285750">
              <a:buFont typeface="Arial" panose="020B0604020202020204" pitchFamily="34" charset="0"/>
              <a:buChar char="•"/>
            </a:pPr>
            <a:r>
              <a:rPr lang="en-GB" sz="1600" dirty="0">
                <a:latin typeface="Gill Sans MT" panose="020B0502020104020203" pitchFamily="34" charset="0"/>
              </a:rPr>
              <a:t>Ensure any mentee special requests e.g. a female only mentor, are met</a:t>
            </a:r>
          </a:p>
          <a:p>
            <a:pPr marL="285750" indent="-285750">
              <a:buFont typeface="Arial" panose="020B0604020202020204" pitchFamily="34" charset="0"/>
              <a:buChar char="•"/>
            </a:pPr>
            <a:r>
              <a:rPr lang="en-GB" sz="1600" dirty="0">
                <a:latin typeface="Gill Sans MT" panose="020B0502020104020203" pitchFamily="34" charset="0"/>
              </a:rPr>
              <a:t>Ensure that mentors and mentees are geographically as close as we can make it</a:t>
            </a:r>
          </a:p>
          <a:p>
            <a:pPr marL="285750" indent="-285750">
              <a:buFont typeface="Arial" panose="020B0604020202020204" pitchFamily="34" charset="0"/>
              <a:buChar char="•"/>
            </a:pPr>
            <a:r>
              <a:rPr lang="en-GB" sz="1600" dirty="0">
                <a:latin typeface="Gill Sans MT" panose="020B0502020104020203" pitchFamily="34" charset="0"/>
              </a:rPr>
              <a:t>Ensure mentees line manager statement is used for extra information</a:t>
            </a:r>
          </a:p>
          <a:p>
            <a:pPr marL="285750" indent="-285750">
              <a:buFont typeface="Arial" panose="020B0604020202020204" pitchFamily="34" charset="0"/>
              <a:buChar char="•"/>
            </a:pPr>
            <a:r>
              <a:rPr lang="en-GB" sz="1600" dirty="0">
                <a:latin typeface="Gill Sans MT" panose="020B0502020104020203" pitchFamily="34" charset="0"/>
              </a:rPr>
              <a:t>Ensure we check length of time at an organisation or in a role or any access requirements, if any of that impacts matching</a:t>
            </a:r>
          </a:p>
          <a:p>
            <a:pPr marL="285750" indent="-285750">
              <a:buFont typeface="Arial" panose="020B0604020202020204" pitchFamily="34" charset="0"/>
              <a:buChar char="•"/>
            </a:pPr>
            <a:r>
              <a:rPr lang="en-GB" sz="1600" dirty="0">
                <a:latin typeface="Gill Sans MT" panose="020B0502020104020203" pitchFamily="34" charset="0"/>
              </a:rPr>
              <a:t>Ensure organisations check the matching to identify any conflicts of interest</a:t>
            </a:r>
          </a:p>
          <a:p>
            <a:pPr marL="285750" indent="-285750">
              <a:buFont typeface="Arial" panose="020B0604020202020204" pitchFamily="34" charset="0"/>
              <a:buChar char="•"/>
            </a:pPr>
            <a:r>
              <a:rPr lang="en-GB" sz="1600" dirty="0">
                <a:latin typeface="Gill Sans MT" panose="020B0502020104020203" pitchFamily="34" charset="0"/>
              </a:rPr>
              <a:t>Take into account any other information if possible, for example background information from steering groups where they operate</a:t>
            </a:r>
          </a:p>
          <a:p>
            <a:endParaRPr lang="en-GB" sz="1600" dirty="0">
              <a:latin typeface="Gill Sans MT" panose="020B0502020104020203" pitchFamily="34" charset="0"/>
            </a:endParaRPr>
          </a:p>
          <a:p>
            <a:r>
              <a:rPr lang="en-GB" sz="1600" dirty="0">
                <a:latin typeface="Gill Sans MT" panose="020B0502020104020203" pitchFamily="34" charset="0"/>
              </a:rPr>
              <a:t>Once the matching is complete HDN send you and your mentee an email with each others applications/CV’s, Personal Development Log and a Mentoring Agreement attached for you to use to prepare for and during your first meeting together.</a:t>
            </a:r>
          </a:p>
        </p:txBody>
      </p:sp>
    </p:spTree>
    <p:custDataLst>
      <p:tags r:id="rId1"/>
    </p:custDataLst>
    <p:extLst>
      <p:ext uri="{BB962C8B-B14F-4D97-AF65-F5344CB8AC3E}">
        <p14:creationId xmlns:p14="http://schemas.microsoft.com/office/powerpoint/2010/main" val="181133621"/>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C142DBB2-D506-4F44-9FA9-502E2C5F1D1F}"/>
              </a:ext>
            </a:extLst>
          </p:cNvPr>
          <p:cNvSpPr/>
          <p:nvPr/>
        </p:nvSpPr>
        <p:spPr>
          <a:xfrm>
            <a:off x="1388952" y="366466"/>
            <a:ext cx="6364243" cy="523220"/>
          </a:xfrm>
          <a:prstGeom prst="rect">
            <a:avLst/>
          </a:prstGeom>
        </p:spPr>
        <p:txBody>
          <a:bodyPr wrap="none">
            <a:spAutoFit/>
          </a:bodyPr>
          <a:lstStyle/>
          <a:p>
            <a:pPr>
              <a:defRPr/>
            </a:pPr>
            <a:r>
              <a:rPr lang="en-GB" sz="2800" b="1" dirty="0">
                <a:solidFill>
                  <a:srgbClr val="669900"/>
                </a:solidFill>
                <a:latin typeface="Gill Sans MT" panose="020B0502020104020203" pitchFamily="34" charset="0"/>
                <a:cs typeface="Arial" pitchFamily="34" charset="0"/>
              </a:rPr>
              <a:t>Time commitment and practicalities</a:t>
            </a:r>
            <a:endParaRPr lang="en-US" sz="2800" b="1" dirty="0">
              <a:solidFill>
                <a:srgbClr val="669900"/>
              </a:solidFill>
              <a:latin typeface="Gill Sans MT" panose="020B0502020104020203" pitchFamily="34" charset="0"/>
              <a:cs typeface="Arial" pitchFamily="34" charset="0"/>
            </a:endParaRPr>
          </a:p>
        </p:txBody>
      </p:sp>
      <p:sp>
        <p:nvSpPr>
          <p:cNvPr id="3" name="Rectangle 2">
            <a:extLst>
              <a:ext uri="{FF2B5EF4-FFF2-40B4-BE49-F238E27FC236}">
                <a16:creationId xmlns:a16="http://schemas.microsoft.com/office/drawing/2014/main" id="{E32AA322-E922-4385-87E4-46FAF9497A4A}"/>
              </a:ext>
            </a:extLst>
          </p:cNvPr>
          <p:cNvSpPr/>
          <p:nvPr/>
        </p:nvSpPr>
        <p:spPr>
          <a:xfrm>
            <a:off x="214589" y="889686"/>
            <a:ext cx="8712968" cy="5693866"/>
          </a:xfrm>
          <a:prstGeom prst="rect">
            <a:avLst/>
          </a:prstGeom>
        </p:spPr>
        <p:txBody>
          <a:bodyPr wrap="square">
            <a:spAutoFit/>
          </a:bodyPr>
          <a:lstStyle/>
          <a:p>
            <a:r>
              <a:rPr lang="en-GB" altLang="en-US" sz="1400" dirty="0">
                <a:solidFill>
                  <a:schemeClr val="tx2"/>
                </a:solidFill>
                <a:latin typeface="Gill Sans MT" panose="020B0502020104020203" pitchFamily="34" charset="0"/>
              </a:rPr>
              <a:t>Time commitment:</a:t>
            </a:r>
          </a:p>
          <a:p>
            <a:pPr marL="285750" indent="-285750">
              <a:buFont typeface="Arial" panose="020B0604020202020204" pitchFamily="34" charset="0"/>
              <a:buChar char="•"/>
            </a:pPr>
            <a:r>
              <a:rPr lang="en-GB" altLang="en-US" sz="1400" dirty="0">
                <a:latin typeface="Gill Sans MT" panose="020B0502020104020203" pitchFamily="34" charset="0"/>
              </a:rPr>
              <a:t>Mentors provide 5 meetings for 1-2 hours each to their allocated mentee over the duration of the programme</a:t>
            </a:r>
          </a:p>
          <a:p>
            <a:pPr marL="285750" indent="-285750">
              <a:buFont typeface="Arial" panose="020B0604020202020204" pitchFamily="34" charset="0"/>
              <a:buChar char="•"/>
            </a:pPr>
            <a:r>
              <a:rPr lang="en-GB" altLang="en-US" sz="1400" dirty="0">
                <a:latin typeface="Gill Sans MT" panose="020B0502020104020203" pitchFamily="34" charset="0"/>
              </a:rPr>
              <a:t>Mentors have a briefing with HDN in person/by phone/electronically re: the content &amp; structure, to discuss any questions</a:t>
            </a:r>
          </a:p>
          <a:p>
            <a:pPr marL="285750" indent="-285750">
              <a:buFont typeface="Arial" panose="020B0604020202020204" pitchFamily="34" charset="0"/>
              <a:buChar char="•"/>
            </a:pPr>
            <a:r>
              <a:rPr lang="en-GB" altLang="en-US" sz="1400" dirty="0">
                <a:latin typeface="Gill Sans MT" panose="020B0502020104020203" pitchFamily="34" charset="0"/>
              </a:rPr>
              <a:t>Mentors if you have time to attend one or two of the group sessions to support mentees, meet other mentors and facilitate any specific areas you feel comfortable with, we do encourage this</a:t>
            </a:r>
          </a:p>
          <a:p>
            <a:endParaRPr lang="en-GB" altLang="en-US" sz="1400" dirty="0">
              <a:latin typeface="Gill Sans MT" panose="020B0502020104020203" pitchFamily="34" charset="0"/>
            </a:endParaRPr>
          </a:p>
          <a:p>
            <a:r>
              <a:rPr lang="en-GB" altLang="en-US" sz="1400" dirty="0">
                <a:solidFill>
                  <a:schemeClr val="tx2"/>
                </a:solidFill>
                <a:latin typeface="Gill Sans MT" panose="020B0502020104020203" pitchFamily="34" charset="0"/>
              </a:rPr>
              <a:t>One-to-one meeting practicalities (Also see PDL):</a:t>
            </a:r>
            <a:endParaRPr lang="en-GB" altLang="en-US" sz="1400" dirty="0">
              <a:latin typeface="Gill Sans MT" panose="020B0502020104020203" pitchFamily="34" charset="0"/>
            </a:endParaRPr>
          </a:p>
          <a:p>
            <a:pPr marL="285750" indent="-285750">
              <a:buFont typeface="Arial" panose="020B0604020202020204" pitchFamily="34" charset="0"/>
              <a:buChar char="•"/>
            </a:pPr>
            <a:r>
              <a:rPr lang="en-GB" altLang="en-US" sz="1400" dirty="0">
                <a:latin typeface="Gill Sans MT" panose="020B0502020104020203" pitchFamily="34" charset="0"/>
              </a:rPr>
              <a:t>Introduce yourselves, get to know each other</a:t>
            </a:r>
          </a:p>
          <a:p>
            <a:pPr marL="285750" indent="-285750">
              <a:buFont typeface="Arial" panose="020B0604020202020204" pitchFamily="34" charset="0"/>
              <a:buChar char="•"/>
            </a:pPr>
            <a:r>
              <a:rPr lang="en-GB" altLang="en-US" sz="1400" dirty="0">
                <a:latin typeface="Gill Sans MT" panose="020B0502020104020203" pitchFamily="34" charset="0"/>
              </a:rPr>
              <a:t>Discuss confidentiality (are there any circumstances when confidentiality would need to be breached?)</a:t>
            </a:r>
          </a:p>
          <a:p>
            <a:pPr marL="285750" indent="-285750">
              <a:buFont typeface="Arial" panose="020B0604020202020204" pitchFamily="34" charset="0"/>
              <a:buChar char="•"/>
            </a:pPr>
            <a:r>
              <a:rPr lang="en-GB" altLang="en-US" sz="1400" dirty="0">
                <a:latin typeface="Gill Sans MT" panose="020B0502020104020203" pitchFamily="34" charset="0"/>
              </a:rPr>
              <a:t>Agree dates with your mentee for all 5 if not as many meetings in as advance as possible, then prioritise them</a:t>
            </a:r>
          </a:p>
          <a:p>
            <a:pPr marL="285750" indent="-285750">
              <a:buFont typeface="Arial" panose="020B0604020202020204" pitchFamily="34" charset="0"/>
              <a:buChar char="•"/>
            </a:pPr>
            <a:r>
              <a:rPr lang="en-GB" altLang="en-US" sz="1400" dirty="0">
                <a:latin typeface="Gill Sans MT" panose="020B0502020104020203" pitchFamily="34" charset="0"/>
              </a:rPr>
              <a:t>Ideally position sessions between classes with the first session held before Class 1, if possible</a:t>
            </a:r>
          </a:p>
          <a:p>
            <a:pPr marL="285750" indent="-285750">
              <a:buFont typeface="Arial" panose="020B0604020202020204" pitchFamily="34" charset="0"/>
              <a:buChar char="•"/>
            </a:pPr>
            <a:r>
              <a:rPr lang="en-GB" altLang="en-US" sz="1400" dirty="0">
                <a:latin typeface="Gill Sans MT" panose="020B0502020104020203" pitchFamily="34" charset="0"/>
              </a:rPr>
              <a:t>Choose a location that suits you both</a:t>
            </a:r>
          </a:p>
          <a:p>
            <a:pPr marL="285750" indent="-285750">
              <a:buFont typeface="Arial" panose="020B0604020202020204" pitchFamily="34" charset="0"/>
              <a:buChar char="•"/>
            </a:pPr>
            <a:r>
              <a:rPr lang="en-GB" altLang="en-US" sz="1400" dirty="0">
                <a:latin typeface="Gill Sans MT" panose="020B0502020104020203" pitchFamily="34" charset="0"/>
              </a:rPr>
              <a:t>Ensure environment is conducive to private conversation</a:t>
            </a:r>
          </a:p>
          <a:p>
            <a:pPr marL="285750" indent="-285750">
              <a:buFont typeface="Arial" panose="020B0604020202020204" pitchFamily="34" charset="0"/>
              <a:buChar char="•"/>
            </a:pPr>
            <a:r>
              <a:rPr lang="en-GB" altLang="en-US" sz="1400" dirty="0">
                <a:latin typeface="Gill Sans MT" panose="020B0502020104020203" pitchFamily="34" charset="0"/>
              </a:rPr>
              <a:t>Length of session may be variable, 1-2 hours is usual but you may use more or less depending on both your preferences or availability</a:t>
            </a:r>
          </a:p>
          <a:p>
            <a:pPr marL="285750" indent="-285750">
              <a:buFont typeface="Arial" panose="020B0604020202020204" pitchFamily="34" charset="0"/>
              <a:buChar char="•"/>
            </a:pPr>
            <a:r>
              <a:rPr lang="en-GB" altLang="en-US" sz="1400" dirty="0">
                <a:latin typeface="Gill Sans MT" panose="020B0502020104020203" pitchFamily="34" charset="0"/>
              </a:rPr>
              <a:t>Discuss boundaries, roles, what you want from each other through the process, expectations and objectives for the programme at the start. Be realistic and honest with each other</a:t>
            </a:r>
          </a:p>
          <a:p>
            <a:pPr marL="285750" indent="-285750">
              <a:buFont typeface="Arial" panose="020B0604020202020204" pitchFamily="34" charset="0"/>
              <a:buChar char="•"/>
            </a:pPr>
            <a:r>
              <a:rPr lang="en-GB" altLang="en-US" sz="1400" dirty="0">
                <a:latin typeface="Gill Sans MT" panose="020B0502020104020203" pitchFamily="34" charset="0"/>
              </a:rPr>
              <a:t>Discuss how you will reflect, follow up actions, review and provide feedback and any expectations around this. As this is not an academic course but the one-to-one sessions may result in actions agreed</a:t>
            </a:r>
          </a:p>
          <a:p>
            <a:pPr marL="285750" indent="-285750">
              <a:buFont typeface="Arial" panose="020B0604020202020204" pitchFamily="34" charset="0"/>
              <a:buChar char="•"/>
            </a:pPr>
            <a:r>
              <a:rPr lang="en-GB" altLang="en-US" sz="1400" dirty="0">
                <a:latin typeface="Gill Sans MT" panose="020B0502020104020203" pitchFamily="34" charset="0"/>
              </a:rPr>
              <a:t>Ensure the mentee leads, sets the agenda and makes the most of the sessions. Mentors might encourage, listen, support, guide, question, feedback, help assess options, help action plan but they are not there to make decisions or take the lead for the mentee</a:t>
            </a:r>
          </a:p>
          <a:p>
            <a:pPr marL="285750" indent="-285750">
              <a:buFont typeface="Arial" panose="020B0604020202020204" pitchFamily="34" charset="0"/>
              <a:buChar char="•"/>
            </a:pPr>
            <a:r>
              <a:rPr lang="en-GB" altLang="en-US" sz="1400" dirty="0">
                <a:latin typeface="Gill Sans MT" panose="020B0502020104020203" pitchFamily="34" charset="0"/>
              </a:rPr>
              <a:t>We encourage you to meet in places such as cafes/meeting rooms/in your offices and during working hours if possible</a:t>
            </a:r>
          </a:p>
          <a:p>
            <a:pPr marL="285750" indent="-285750">
              <a:buFont typeface="Arial" panose="020B0604020202020204" pitchFamily="34" charset="0"/>
              <a:buChar char="•"/>
            </a:pPr>
            <a:r>
              <a:rPr lang="en-GB" altLang="en-US" sz="1400" dirty="0">
                <a:latin typeface="Gill Sans MT" panose="020B0502020104020203" pitchFamily="34" charset="0"/>
              </a:rPr>
              <a:t>If you have any questions or concerns speak to your local Mentoring Coordinator or HDN directly.</a:t>
            </a:r>
          </a:p>
        </p:txBody>
      </p:sp>
    </p:spTree>
    <p:custDataLst>
      <p:tags r:id="rId1"/>
    </p:custDataLst>
    <p:extLst>
      <p:ext uri="{BB962C8B-B14F-4D97-AF65-F5344CB8AC3E}">
        <p14:creationId xmlns:p14="http://schemas.microsoft.com/office/powerpoint/2010/main" val="2658214774"/>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Title 1">
            <a:extLst>
              <a:ext uri="{FF2B5EF4-FFF2-40B4-BE49-F238E27FC236}">
                <a16:creationId xmlns:a16="http://schemas.microsoft.com/office/drawing/2014/main" id="{F9AA024D-4CE2-43CA-94CC-5B0E631019B0}"/>
              </a:ext>
            </a:extLst>
          </p:cNvPr>
          <p:cNvSpPr>
            <a:spLocks noGrp="1"/>
          </p:cNvSpPr>
          <p:nvPr>
            <p:ph type="ctrTitle"/>
          </p:nvPr>
        </p:nvSpPr>
        <p:spPr>
          <a:xfrm>
            <a:off x="684874" y="476672"/>
            <a:ext cx="7772400" cy="1470025"/>
          </a:xfrm>
        </p:spPr>
        <p:txBody>
          <a:bodyPr>
            <a:normAutofit/>
          </a:bodyPr>
          <a:lstStyle/>
          <a:p>
            <a:r>
              <a:rPr lang="en-GB" sz="4800" b="1" dirty="0">
                <a:solidFill>
                  <a:srgbClr val="669900"/>
                </a:solidFill>
                <a:latin typeface="Gill Sans MT" panose="020B0502020104020203" pitchFamily="34" charset="0"/>
              </a:rPr>
              <a:t>This briefing will provide:</a:t>
            </a:r>
            <a:endParaRPr lang="en-GB" sz="4800" dirty="0">
              <a:solidFill>
                <a:schemeClr val="tx1">
                  <a:lumMod val="65000"/>
                  <a:lumOff val="35000"/>
                </a:schemeClr>
              </a:solidFill>
              <a:latin typeface="Gill Sans MT" panose="020B0502020104020203" pitchFamily="34" charset="0"/>
            </a:endParaRPr>
          </a:p>
        </p:txBody>
      </p:sp>
      <p:sp>
        <p:nvSpPr>
          <p:cNvPr id="3" name="Rectangle 2">
            <a:extLst>
              <a:ext uri="{FF2B5EF4-FFF2-40B4-BE49-F238E27FC236}">
                <a16:creationId xmlns:a16="http://schemas.microsoft.com/office/drawing/2014/main" id="{9A4E627E-5DF5-4B2D-AA14-3B1759735759}"/>
              </a:ext>
            </a:extLst>
          </p:cNvPr>
          <p:cNvSpPr/>
          <p:nvPr/>
        </p:nvSpPr>
        <p:spPr>
          <a:xfrm>
            <a:off x="971600" y="1997838"/>
            <a:ext cx="6696744" cy="3416320"/>
          </a:xfrm>
          <a:prstGeom prst="rect">
            <a:avLst/>
          </a:prstGeom>
        </p:spPr>
        <p:txBody>
          <a:bodyPr wrap="square">
            <a:spAutoFit/>
          </a:bodyPr>
          <a:lstStyle/>
          <a:p>
            <a:r>
              <a:rPr lang="en-GB" sz="2400" dirty="0">
                <a:latin typeface="Gill Sans MT" panose="020B0502020104020203" pitchFamily="34" charset="0"/>
              </a:rPr>
              <a:t>Introduction to HDN</a:t>
            </a:r>
          </a:p>
          <a:p>
            <a:r>
              <a:rPr lang="en-GB" sz="2400" dirty="0">
                <a:latin typeface="Gill Sans MT" panose="020B0502020104020203" pitchFamily="34" charset="0"/>
              </a:rPr>
              <a:t>HDN Mentoring objectives &amp; framework</a:t>
            </a:r>
          </a:p>
          <a:p>
            <a:r>
              <a:rPr lang="en-GB" sz="2400" dirty="0">
                <a:latin typeface="Gill Sans MT" panose="020B0502020104020203" pitchFamily="34" charset="0"/>
              </a:rPr>
              <a:t>Mentoring roles &amp; expectations</a:t>
            </a:r>
            <a:endParaRPr lang="en-GB" sz="2400" dirty="0">
              <a:solidFill>
                <a:srgbClr val="FF0000"/>
              </a:solidFill>
              <a:latin typeface="Gill Sans MT" panose="020B0502020104020203" pitchFamily="34" charset="0"/>
            </a:endParaRPr>
          </a:p>
          <a:p>
            <a:r>
              <a:rPr lang="en-GB" sz="2400" dirty="0">
                <a:latin typeface="Gill Sans MT" panose="020B0502020104020203" pitchFamily="34" charset="0"/>
              </a:rPr>
              <a:t>Matching process</a:t>
            </a:r>
          </a:p>
          <a:p>
            <a:r>
              <a:rPr lang="en-GB" sz="2400" dirty="0">
                <a:latin typeface="Gill Sans MT" panose="020B0502020104020203" pitchFamily="34" charset="0"/>
              </a:rPr>
              <a:t>Time commitment &amp; practicalities</a:t>
            </a:r>
          </a:p>
          <a:p>
            <a:r>
              <a:rPr lang="en-GB" sz="2400" dirty="0">
                <a:latin typeface="Gill Sans MT" panose="020B0502020104020203" pitchFamily="34" charset="0"/>
              </a:rPr>
              <a:t>Benefits of mentoring</a:t>
            </a:r>
          </a:p>
          <a:p>
            <a:r>
              <a:rPr lang="en-GB" sz="2400" dirty="0">
                <a:latin typeface="Gill Sans MT" panose="020B0502020104020203" pitchFamily="34" charset="0"/>
              </a:rPr>
              <a:t>Development tools used as part of the programme</a:t>
            </a:r>
          </a:p>
          <a:p>
            <a:r>
              <a:rPr lang="en-GB" sz="2400" dirty="0">
                <a:latin typeface="Gill Sans MT" panose="020B0502020104020203" pitchFamily="34" charset="0"/>
              </a:rPr>
              <a:t>PPI/DISC – Psychometric tool</a:t>
            </a:r>
          </a:p>
          <a:p>
            <a:r>
              <a:rPr lang="en-GB" sz="2400" dirty="0">
                <a:latin typeface="Gill Sans MT" panose="020B0502020104020203" pitchFamily="34" charset="0"/>
              </a:rPr>
              <a:t>What support is available</a:t>
            </a:r>
          </a:p>
        </p:txBody>
      </p:sp>
    </p:spTree>
    <p:custDataLst>
      <p:tags r:id="rId1"/>
    </p:custDataLst>
    <p:extLst>
      <p:ext uri="{BB962C8B-B14F-4D97-AF65-F5344CB8AC3E}">
        <p14:creationId xmlns:p14="http://schemas.microsoft.com/office/powerpoint/2010/main" val="474158392"/>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60F59619-D87E-4874-A320-805B99B54EB4}"/>
              </a:ext>
            </a:extLst>
          </p:cNvPr>
          <p:cNvSpPr/>
          <p:nvPr/>
        </p:nvSpPr>
        <p:spPr>
          <a:xfrm>
            <a:off x="84945" y="304910"/>
            <a:ext cx="8735527" cy="523220"/>
          </a:xfrm>
          <a:prstGeom prst="rect">
            <a:avLst/>
          </a:prstGeom>
        </p:spPr>
        <p:txBody>
          <a:bodyPr wrap="square">
            <a:spAutoFit/>
          </a:bodyPr>
          <a:lstStyle/>
          <a:p>
            <a:r>
              <a:rPr lang="en-US" altLang="en-US" sz="2800" b="1" dirty="0" err="1">
                <a:solidFill>
                  <a:srgbClr val="669900"/>
                </a:solidFill>
                <a:latin typeface="Gill Sans MT" panose="020B0502020104020203" pitchFamily="34" charset="0"/>
              </a:rPr>
              <a:t>Organisational</a:t>
            </a:r>
            <a:r>
              <a:rPr lang="en-US" altLang="en-US" sz="2800" b="1" dirty="0">
                <a:solidFill>
                  <a:srgbClr val="669900"/>
                </a:solidFill>
                <a:latin typeface="Gill Sans MT" panose="020B0502020104020203" pitchFamily="34" charset="0"/>
              </a:rPr>
              <a:t> and individual benefits of mentoring</a:t>
            </a:r>
            <a:endParaRPr lang="en-US" sz="2800" dirty="0"/>
          </a:p>
        </p:txBody>
      </p:sp>
      <p:sp>
        <p:nvSpPr>
          <p:cNvPr id="3" name="Rectangle 2">
            <a:extLst>
              <a:ext uri="{FF2B5EF4-FFF2-40B4-BE49-F238E27FC236}">
                <a16:creationId xmlns:a16="http://schemas.microsoft.com/office/drawing/2014/main" id="{5ADA305D-7F26-46B7-8231-9F06DD1D01F4}"/>
              </a:ext>
            </a:extLst>
          </p:cNvPr>
          <p:cNvSpPr/>
          <p:nvPr/>
        </p:nvSpPr>
        <p:spPr>
          <a:xfrm>
            <a:off x="84945" y="1139056"/>
            <a:ext cx="2880320" cy="2893100"/>
          </a:xfrm>
          <a:prstGeom prst="rect">
            <a:avLst/>
          </a:prstGeom>
        </p:spPr>
        <p:txBody>
          <a:bodyPr wrap="square">
            <a:spAutoFit/>
          </a:bodyPr>
          <a:lstStyle/>
          <a:p>
            <a:pPr>
              <a:defRPr/>
            </a:pPr>
            <a:r>
              <a:rPr lang="en-US" sz="1400" b="1" dirty="0">
                <a:latin typeface="Gill Sans MT" panose="020B0502020104020203" pitchFamily="34" charset="0"/>
              </a:rPr>
              <a:t>For Mentors</a:t>
            </a:r>
          </a:p>
          <a:p>
            <a:pPr marL="285750" indent="-285750">
              <a:buFont typeface="Arial" panose="020B0604020202020204" pitchFamily="34" charset="0"/>
              <a:buChar char="•"/>
              <a:defRPr/>
            </a:pPr>
            <a:r>
              <a:rPr lang="en-US" sz="1400" dirty="0">
                <a:latin typeface="Gill Sans MT" panose="020B0502020104020203" pitchFamily="34" charset="0"/>
              </a:rPr>
              <a:t>Opportunity to share skills and expertise </a:t>
            </a:r>
          </a:p>
          <a:p>
            <a:pPr marL="285750" indent="-285750">
              <a:buFont typeface="Arial" panose="020B0604020202020204" pitchFamily="34" charset="0"/>
              <a:buChar char="•"/>
              <a:defRPr/>
            </a:pPr>
            <a:r>
              <a:rPr lang="en-GB" sz="1400" dirty="0">
                <a:latin typeface="Gill Sans MT" panose="020B0502020104020203" pitchFamily="34" charset="0"/>
              </a:rPr>
              <a:t>Opportunity to develop coaching, feedback listening and self-reflection skills</a:t>
            </a:r>
          </a:p>
          <a:p>
            <a:pPr marL="285750" indent="-285750">
              <a:buFont typeface="Arial" panose="020B0604020202020204" pitchFamily="34" charset="0"/>
              <a:buChar char="•"/>
              <a:defRPr/>
            </a:pPr>
            <a:r>
              <a:rPr lang="en-GB" sz="1400" dirty="0">
                <a:latin typeface="Gill Sans MT" panose="020B0502020104020203" pitchFamily="34" charset="0"/>
              </a:rPr>
              <a:t>Insight into other organisations</a:t>
            </a:r>
          </a:p>
          <a:p>
            <a:pPr marL="285750" indent="-285750">
              <a:buFont typeface="Arial" panose="020B0604020202020204" pitchFamily="34" charset="0"/>
              <a:buChar char="•"/>
              <a:defRPr/>
            </a:pPr>
            <a:r>
              <a:rPr lang="en-GB" sz="1400" dirty="0">
                <a:latin typeface="Gill Sans MT" panose="020B0502020104020203" pitchFamily="34" charset="0"/>
              </a:rPr>
              <a:t>Learn from their mentee and other mentors or speakers</a:t>
            </a:r>
          </a:p>
          <a:p>
            <a:pPr marL="285750" indent="-285750">
              <a:buFont typeface="Arial" panose="020B0604020202020204" pitchFamily="34" charset="0"/>
              <a:buChar char="•"/>
              <a:defRPr/>
            </a:pPr>
            <a:r>
              <a:rPr lang="en-GB" sz="1400" dirty="0">
                <a:latin typeface="Gill Sans MT" panose="020B0502020104020203" pitchFamily="34" charset="0"/>
              </a:rPr>
              <a:t>Give something back to the sector</a:t>
            </a:r>
          </a:p>
          <a:p>
            <a:pPr marL="285750" indent="-285750">
              <a:buFont typeface="Arial" panose="020B0604020202020204" pitchFamily="34" charset="0"/>
              <a:buChar char="•"/>
              <a:defRPr/>
            </a:pPr>
            <a:r>
              <a:rPr lang="en-GB" sz="1400" dirty="0">
                <a:latin typeface="Gill Sans MT" panose="020B0502020104020203" pitchFamily="34" charset="0"/>
              </a:rPr>
              <a:t>Feel positive about the development of others</a:t>
            </a:r>
            <a:endParaRPr lang="en-US" sz="1400" dirty="0">
              <a:latin typeface="Gill Sans MT" panose="020B0502020104020203" pitchFamily="34" charset="0"/>
            </a:endParaRPr>
          </a:p>
        </p:txBody>
      </p:sp>
      <p:sp>
        <p:nvSpPr>
          <p:cNvPr id="4" name="Rectangle 3">
            <a:extLst>
              <a:ext uri="{FF2B5EF4-FFF2-40B4-BE49-F238E27FC236}">
                <a16:creationId xmlns:a16="http://schemas.microsoft.com/office/drawing/2014/main" id="{2678F311-E986-49E4-A45E-3BB7D4032092}"/>
              </a:ext>
            </a:extLst>
          </p:cNvPr>
          <p:cNvSpPr/>
          <p:nvPr/>
        </p:nvSpPr>
        <p:spPr>
          <a:xfrm>
            <a:off x="2965265" y="1139056"/>
            <a:ext cx="2718048" cy="3939540"/>
          </a:xfrm>
          <a:prstGeom prst="rect">
            <a:avLst/>
          </a:prstGeom>
        </p:spPr>
        <p:txBody>
          <a:bodyPr wrap="square">
            <a:spAutoFit/>
          </a:bodyPr>
          <a:lstStyle/>
          <a:p>
            <a:pPr>
              <a:defRPr/>
            </a:pPr>
            <a:r>
              <a:rPr lang="en-US" sz="1400" b="1" dirty="0">
                <a:latin typeface="Gill Sans MT" panose="020B0502020104020203" pitchFamily="34" charset="0"/>
              </a:rPr>
              <a:t>For Mentees</a:t>
            </a:r>
          </a:p>
          <a:p>
            <a:pPr>
              <a:defRPr/>
            </a:pPr>
            <a:r>
              <a:rPr lang="en-US" sz="1400" dirty="0">
                <a:latin typeface="Gill Sans MT" panose="020B0502020104020203" pitchFamily="34" charset="0"/>
              </a:rPr>
              <a:t>Feel valued and supported by their </a:t>
            </a:r>
            <a:r>
              <a:rPr lang="en-US" sz="1400" dirty="0" err="1">
                <a:latin typeface="Gill Sans MT" panose="020B0502020104020203" pitchFamily="34" charset="0"/>
              </a:rPr>
              <a:t>organisation</a:t>
            </a:r>
            <a:r>
              <a:rPr lang="en-US" sz="1400" dirty="0">
                <a:latin typeface="Gill Sans MT" panose="020B0502020104020203" pitchFamily="34" charset="0"/>
              </a:rPr>
              <a:t> </a:t>
            </a:r>
          </a:p>
          <a:p>
            <a:pPr>
              <a:defRPr/>
            </a:pPr>
            <a:r>
              <a:rPr lang="en-US" sz="1400" dirty="0">
                <a:latin typeface="Gill Sans MT" panose="020B0502020104020203" pitchFamily="34" charset="0"/>
              </a:rPr>
              <a:t>Improve their skills and benefit from experience</a:t>
            </a:r>
          </a:p>
          <a:p>
            <a:pPr>
              <a:defRPr/>
            </a:pPr>
            <a:r>
              <a:rPr lang="en-US" sz="1400" dirty="0">
                <a:latin typeface="Gill Sans MT" panose="020B0502020104020203" pitchFamily="34" charset="0"/>
              </a:rPr>
              <a:t>Learn and embed knowledge more quickly</a:t>
            </a:r>
          </a:p>
          <a:p>
            <a:pPr>
              <a:defRPr/>
            </a:pPr>
            <a:r>
              <a:rPr lang="en-US" sz="1400" dirty="0">
                <a:latin typeface="Gill Sans MT" panose="020B0502020104020203" pitchFamily="34" charset="0"/>
              </a:rPr>
              <a:t>Improve their confidence and motivation </a:t>
            </a:r>
          </a:p>
          <a:p>
            <a:pPr>
              <a:defRPr/>
            </a:pPr>
            <a:r>
              <a:rPr lang="en-US" sz="1400" dirty="0">
                <a:latin typeface="Gill Sans MT" panose="020B0502020104020203" pitchFamily="34" charset="0"/>
              </a:rPr>
              <a:t>Networking opportunities</a:t>
            </a:r>
          </a:p>
          <a:p>
            <a:pPr>
              <a:defRPr/>
            </a:pPr>
            <a:r>
              <a:rPr lang="en-US" sz="1400" dirty="0">
                <a:latin typeface="Gill Sans MT" panose="020B0502020104020203" pitchFamily="34" charset="0"/>
              </a:rPr>
              <a:t>Assess their career options &amp; aspirations</a:t>
            </a:r>
          </a:p>
          <a:p>
            <a:pPr>
              <a:defRPr/>
            </a:pPr>
            <a:r>
              <a:rPr lang="en-US" sz="1400" dirty="0">
                <a:latin typeface="Gill Sans MT" panose="020B0502020104020203" pitchFamily="34" charset="0"/>
              </a:rPr>
              <a:t>Understand more about themselves and others around them to work more </a:t>
            </a:r>
            <a:r>
              <a:rPr lang="en-US" dirty="0">
                <a:latin typeface="Gill Sans MT" panose="020B0502020104020203" pitchFamily="34" charset="0"/>
              </a:rPr>
              <a:t>effectively to bring out the best in each other </a:t>
            </a:r>
          </a:p>
        </p:txBody>
      </p:sp>
      <p:sp>
        <p:nvSpPr>
          <p:cNvPr id="5" name="Rectangle 4">
            <a:extLst>
              <a:ext uri="{FF2B5EF4-FFF2-40B4-BE49-F238E27FC236}">
                <a16:creationId xmlns:a16="http://schemas.microsoft.com/office/drawing/2014/main" id="{735537C6-A183-4D87-8F30-FEBE5032E390}"/>
              </a:ext>
            </a:extLst>
          </p:cNvPr>
          <p:cNvSpPr/>
          <p:nvPr/>
        </p:nvSpPr>
        <p:spPr>
          <a:xfrm>
            <a:off x="5930530" y="1171599"/>
            <a:ext cx="2718049" cy="2893100"/>
          </a:xfrm>
          <a:prstGeom prst="rect">
            <a:avLst/>
          </a:prstGeom>
        </p:spPr>
        <p:txBody>
          <a:bodyPr wrap="square">
            <a:spAutoFit/>
          </a:bodyPr>
          <a:lstStyle/>
          <a:p>
            <a:pPr>
              <a:defRPr/>
            </a:pPr>
            <a:r>
              <a:rPr lang="en-US" sz="1400" b="1" dirty="0">
                <a:latin typeface="Gill Sans MT" panose="020B0502020104020203" pitchFamily="34" charset="0"/>
              </a:rPr>
              <a:t>For the </a:t>
            </a:r>
            <a:r>
              <a:rPr lang="en-US" sz="1400" b="1" dirty="0" err="1">
                <a:latin typeface="Gill Sans MT" panose="020B0502020104020203" pitchFamily="34" charset="0"/>
              </a:rPr>
              <a:t>organisation</a:t>
            </a:r>
            <a:endParaRPr lang="en-US" sz="1400" b="1" dirty="0">
              <a:latin typeface="Gill Sans MT" panose="020B0502020104020203" pitchFamily="34" charset="0"/>
            </a:endParaRPr>
          </a:p>
          <a:p>
            <a:pPr marL="285750" indent="-285750">
              <a:buFont typeface="Arial" panose="020B0604020202020204" pitchFamily="34" charset="0"/>
              <a:buChar char="•"/>
              <a:defRPr/>
            </a:pPr>
            <a:r>
              <a:rPr lang="en-US" sz="1400" dirty="0">
                <a:latin typeface="Gill Sans MT" panose="020B0502020104020203" pitchFamily="34" charset="0"/>
              </a:rPr>
              <a:t>Happier,  more confident, more successful staff</a:t>
            </a:r>
          </a:p>
          <a:p>
            <a:pPr marL="285750" indent="-285750">
              <a:buFont typeface="Arial" panose="020B0604020202020204" pitchFamily="34" charset="0"/>
              <a:buChar char="•"/>
              <a:defRPr/>
            </a:pPr>
            <a:r>
              <a:rPr lang="en-US" sz="1400" dirty="0">
                <a:latin typeface="Gill Sans MT" panose="020B0502020104020203" pitchFamily="34" charset="0"/>
              </a:rPr>
              <a:t>Supporting continuous learning </a:t>
            </a:r>
          </a:p>
          <a:p>
            <a:pPr marL="285750" indent="-285750">
              <a:buFont typeface="Arial" panose="020B0604020202020204" pitchFamily="34" charset="0"/>
              <a:buChar char="•"/>
              <a:defRPr/>
            </a:pPr>
            <a:r>
              <a:rPr lang="en-US" sz="1400" dirty="0">
                <a:latin typeface="Gill Sans MT" panose="020B0502020104020203" pitchFamily="34" charset="0"/>
              </a:rPr>
              <a:t>Sector insight and best practice</a:t>
            </a:r>
          </a:p>
          <a:p>
            <a:pPr marL="285750" indent="-285750">
              <a:buFont typeface="Arial" panose="020B0604020202020204" pitchFamily="34" charset="0"/>
              <a:buChar char="•"/>
              <a:defRPr/>
            </a:pPr>
            <a:r>
              <a:rPr lang="en-US" sz="1400" dirty="0">
                <a:latin typeface="Gill Sans MT" panose="020B0502020104020203" pitchFamily="34" charset="0"/>
              </a:rPr>
              <a:t>Contributing meaningfully to the Equality and Diversity agenda</a:t>
            </a:r>
          </a:p>
          <a:p>
            <a:pPr marL="285750" indent="-285750">
              <a:buFont typeface="Arial" panose="020B0604020202020204" pitchFamily="34" charset="0"/>
              <a:buChar char="•"/>
              <a:defRPr/>
            </a:pPr>
            <a:r>
              <a:rPr lang="en-US" sz="1400" dirty="0">
                <a:latin typeface="Gill Sans MT" panose="020B0502020104020203" pitchFamily="34" charset="0"/>
              </a:rPr>
              <a:t>Supporting talent to grow in the sector</a:t>
            </a:r>
          </a:p>
          <a:p>
            <a:pPr marL="285750" indent="-285750">
              <a:buFont typeface="Arial" panose="020B0604020202020204" pitchFamily="34" charset="0"/>
              <a:buChar char="•"/>
              <a:defRPr/>
            </a:pPr>
            <a:r>
              <a:rPr lang="en-US" sz="1400" dirty="0">
                <a:latin typeface="Gill Sans MT" panose="020B0502020104020203" pitchFamily="34" charset="0"/>
              </a:rPr>
              <a:t>Being part of a CIPD award-winning </a:t>
            </a:r>
            <a:r>
              <a:rPr lang="en-US" sz="1400" dirty="0" err="1">
                <a:latin typeface="Gill Sans MT" panose="020B0502020104020203" pitchFamily="34" charset="0"/>
              </a:rPr>
              <a:t>programme</a:t>
            </a:r>
            <a:endParaRPr lang="en-US" sz="1400" dirty="0">
              <a:latin typeface="Gill Sans MT" panose="020B0502020104020203" pitchFamily="34" charset="0"/>
            </a:endParaRPr>
          </a:p>
        </p:txBody>
      </p:sp>
    </p:spTree>
    <p:custDataLst>
      <p:tags r:id="rId1"/>
    </p:custDataLst>
    <p:extLst>
      <p:ext uri="{BB962C8B-B14F-4D97-AF65-F5344CB8AC3E}">
        <p14:creationId xmlns:p14="http://schemas.microsoft.com/office/powerpoint/2010/main" val="2329580106"/>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2E14A22B-1771-47DB-838D-79FB76123D48}"/>
              </a:ext>
            </a:extLst>
          </p:cNvPr>
          <p:cNvSpPr/>
          <p:nvPr/>
        </p:nvSpPr>
        <p:spPr>
          <a:xfrm>
            <a:off x="214590" y="366466"/>
            <a:ext cx="8712968" cy="523220"/>
          </a:xfrm>
          <a:prstGeom prst="rect">
            <a:avLst/>
          </a:prstGeom>
        </p:spPr>
        <p:txBody>
          <a:bodyPr wrap="square">
            <a:spAutoFit/>
          </a:bodyPr>
          <a:lstStyle/>
          <a:p>
            <a:r>
              <a:rPr lang="en-GB" sz="2800" b="1" dirty="0">
                <a:solidFill>
                  <a:srgbClr val="669900"/>
                </a:solidFill>
                <a:latin typeface="Gill Sans MT" panose="020B0502020104020203" pitchFamily="34" charset="0"/>
              </a:rPr>
              <a:t>Development tools used as part of the programme</a:t>
            </a:r>
            <a:endParaRPr lang="en-US" sz="2800" dirty="0"/>
          </a:p>
        </p:txBody>
      </p:sp>
      <p:sp>
        <p:nvSpPr>
          <p:cNvPr id="3" name="Rectangle 2">
            <a:extLst>
              <a:ext uri="{FF2B5EF4-FFF2-40B4-BE49-F238E27FC236}">
                <a16:creationId xmlns:a16="http://schemas.microsoft.com/office/drawing/2014/main" id="{3073CC53-97D4-4CF3-BF87-78E615F794B0}"/>
              </a:ext>
            </a:extLst>
          </p:cNvPr>
          <p:cNvSpPr/>
          <p:nvPr/>
        </p:nvSpPr>
        <p:spPr>
          <a:xfrm>
            <a:off x="339678" y="1339853"/>
            <a:ext cx="8462791" cy="3693319"/>
          </a:xfrm>
          <a:prstGeom prst="rect">
            <a:avLst/>
          </a:prstGeom>
        </p:spPr>
        <p:txBody>
          <a:bodyPr wrap="square">
            <a:spAutoFit/>
          </a:bodyPr>
          <a:lstStyle/>
          <a:p>
            <a:pPr marL="285750" indent="-285750">
              <a:buFont typeface="Arial" panose="020B0604020202020204" pitchFamily="34" charset="0"/>
              <a:buChar char="•"/>
              <a:defRPr/>
            </a:pPr>
            <a:r>
              <a:rPr lang="en-GB" dirty="0">
                <a:latin typeface="Gill Sans MT" panose="020B0502020104020203" pitchFamily="34" charset="0"/>
              </a:rPr>
              <a:t>CV – development to record achievements &amp; skills &amp; develop a punchy personal statement</a:t>
            </a:r>
          </a:p>
          <a:p>
            <a:pPr marL="285750" indent="-285750">
              <a:buFont typeface="Arial" panose="020B0604020202020204" pitchFamily="34" charset="0"/>
              <a:buChar char="•"/>
              <a:defRPr/>
            </a:pPr>
            <a:r>
              <a:rPr lang="en-GB" dirty="0">
                <a:latin typeface="Gill Sans MT" panose="020B0502020104020203" pitchFamily="34" charset="0"/>
              </a:rPr>
              <a:t>STARS – framework to record achievements</a:t>
            </a:r>
          </a:p>
          <a:p>
            <a:pPr marL="285750" indent="-285750">
              <a:buFont typeface="Arial" panose="020B0604020202020204" pitchFamily="34" charset="0"/>
              <a:buChar char="•"/>
              <a:defRPr/>
            </a:pPr>
            <a:r>
              <a:rPr lang="en-GB" dirty="0">
                <a:latin typeface="Gill Sans MT" panose="020B0502020104020203" pitchFamily="34" charset="0"/>
              </a:rPr>
              <a:t>PPI – DISC based psychometric tool, providing reports and charts for discussion, self-awareness and development</a:t>
            </a:r>
          </a:p>
          <a:p>
            <a:pPr marL="285750" indent="-285750">
              <a:buFont typeface="Arial" panose="020B0604020202020204" pitchFamily="34" charset="0"/>
              <a:buChar char="•"/>
              <a:defRPr/>
            </a:pPr>
            <a:r>
              <a:rPr lang="en-GB" dirty="0">
                <a:latin typeface="Gill Sans MT" panose="020B0502020104020203" pitchFamily="34" charset="0"/>
              </a:rPr>
              <a:t>Locus of Control – how do I manage myself (see next page)</a:t>
            </a:r>
          </a:p>
          <a:p>
            <a:pPr marL="285750" indent="-285750">
              <a:buFont typeface="Arial" panose="020B0604020202020204" pitchFamily="34" charset="0"/>
              <a:buChar char="•"/>
              <a:defRPr/>
            </a:pPr>
            <a:r>
              <a:rPr lang="en-GB" dirty="0">
                <a:latin typeface="Gill Sans MT" panose="020B0502020104020203" pitchFamily="34" charset="0"/>
              </a:rPr>
              <a:t>Circle of Influence – what can I control or influence?</a:t>
            </a:r>
          </a:p>
          <a:p>
            <a:pPr marL="285750" indent="-285750">
              <a:buFont typeface="Arial" panose="020B0604020202020204" pitchFamily="34" charset="0"/>
              <a:buChar char="•"/>
              <a:defRPr/>
            </a:pPr>
            <a:r>
              <a:rPr lang="en-GB" dirty="0">
                <a:latin typeface="Gill Sans MT" panose="020B0502020104020203" pitchFamily="34" charset="0"/>
              </a:rPr>
              <a:t>PDL – Personal Development Log provided to all mentees and mentors for recording meeting notes, actions, achievements and reflections.</a:t>
            </a:r>
          </a:p>
          <a:p>
            <a:pPr>
              <a:defRPr/>
            </a:pPr>
            <a:endParaRPr lang="en-GB" dirty="0">
              <a:latin typeface="Gill Sans MT" panose="020B0502020104020203" pitchFamily="34" charset="0"/>
            </a:endParaRPr>
          </a:p>
          <a:p>
            <a:pPr>
              <a:defRPr/>
            </a:pPr>
            <a:r>
              <a:rPr lang="en-GB" dirty="0">
                <a:latin typeface="Gill Sans MT" panose="020B0502020104020203" pitchFamily="34" charset="0"/>
              </a:rPr>
              <a:t>There are tools, handouts and resources available on HDN’s website in the mentor section, which you can access by registering on:</a:t>
            </a:r>
          </a:p>
          <a:p>
            <a:pPr>
              <a:defRPr/>
            </a:pPr>
            <a:r>
              <a:rPr lang="en-GB" dirty="0">
                <a:latin typeface="Gill Sans MT" panose="020B0502020104020203" pitchFamily="34" charset="0"/>
                <a:hlinkClick r:id="rId3"/>
              </a:rPr>
              <a:t>https://www.housingdiversitynetwork.co.uk/join-us/registration</a:t>
            </a:r>
            <a:r>
              <a:rPr lang="en-GB" dirty="0">
                <a:latin typeface="Gill Sans MT" panose="020B0502020104020203" pitchFamily="34" charset="0"/>
              </a:rPr>
              <a:t> </a:t>
            </a:r>
          </a:p>
        </p:txBody>
      </p:sp>
    </p:spTree>
    <p:custDataLst>
      <p:tags r:id="rId1"/>
    </p:custDataLst>
    <p:extLst>
      <p:ext uri="{BB962C8B-B14F-4D97-AF65-F5344CB8AC3E}">
        <p14:creationId xmlns:p14="http://schemas.microsoft.com/office/powerpoint/2010/main" val="3174220855"/>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EA99D544-CCB6-498C-A24C-19F67D156096}"/>
              </a:ext>
            </a:extLst>
          </p:cNvPr>
          <p:cNvSpPr/>
          <p:nvPr/>
        </p:nvSpPr>
        <p:spPr>
          <a:xfrm>
            <a:off x="2771800" y="443410"/>
            <a:ext cx="4433330" cy="523220"/>
          </a:xfrm>
          <a:prstGeom prst="rect">
            <a:avLst/>
          </a:prstGeom>
        </p:spPr>
        <p:txBody>
          <a:bodyPr wrap="none">
            <a:spAutoFit/>
          </a:bodyPr>
          <a:lstStyle/>
          <a:p>
            <a:r>
              <a:rPr lang="en-GB" sz="2800" b="1" dirty="0">
                <a:solidFill>
                  <a:srgbClr val="669900"/>
                </a:solidFill>
                <a:latin typeface="Gill Sans MT" panose="020B0502020104020203" pitchFamily="34" charset="0"/>
              </a:rPr>
              <a:t>How do I manage myself?</a:t>
            </a:r>
            <a:endParaRPr lang="en-US" sz="2800" dirty="0"/>
          </a:p>
        </p:txBody>
      </p:sp>
      <p:sp>
        <p:nvSpPr>
          <p:cNvPr id="3" name="Rectangle 2">
            <a:extLst>
              <a:ext uri="{FF2B5EF4-FFF2-40B4-BE49-F238E27FC236}">
                <a16:creationId xmlns:a16="http://schemas.microsoft.com/office/drawing/2014/main" id="{AD83AF30-ED0A-49EC-A0EA-902E06F10A39}"/>
              </a:ext>
            </a:extLst>
          </p:cNvPr>
          <p:cNvSpPr/>
          <p:nvPr/>
        </p:nvSpPr>
        <p:spPr>
          <a:xfrm>
            <a:off x="683568" y="932457"/>
            <a:ext cx="8064896" cy="1200329"/>
          </a:xfrm>
          <a:prstGeom prst="rect">
            <a:avLst/>
          </a:prstGeom>
        </p:spPr>
        <p:txBody>
          <a:bodyPr wrap="square">
            <a:spAutoFit/>
          </a:bodyPr>
          <a:lstStyle/>
          <a:p>
            <a:pPr algn="ctr"/>
            <a:endParaRPr lang="en-GB" b="1" dirty="0"/>
          </a:p>
          <a:p>
            <a:pPr algn="ctr"/>
            <a:r>
              <a:rPr lang="en-GB" b="1" dirty="0">
                <a:latin typeface="Gill Sans MT" panose="020B0502020104020203" pitchFamily="34" charset="0"/>
              </a:rPr>
              <a:t>LOCUS OF CONTROL</a:t>
            </a:r>
          </a:p>
          <a:p>
            <a:r>
              <a:rPr lang="en-GB" dirty="0">
                <a:latin typeface="Gill Sans MT" panose="020B0502020104020203" pitchFamily="34" charset="0"/>
              </a:rPr>
              <a:t>External Locus 						Internal Locus</a:t>
            </a:r>
          </a:p>
          <a:p>
            <a:r>
              <a:rPr lang="en-GB" dirty="0">
                <a:latin typeface="Gill Sans MT" panose="020B0502020104020203" pitchFamily="34" charset="0"/>
              </a:rPr>
              <a:t>of control	</a:t>
            </a:r>
            <a:r>
              <a:rPr lang="en-GB" dirty="0"/>
              <a:t>					</a:t>
            </a:r>
            <a:r>
              <a:rPr lang="en-GB" dirty="0">
                <a:latin typeface="Gill Sans MT" panose="020B0502020104020203" pitchFamily="34" charset="0"/>
              </a:rPr>
              <a:t>of control</a:t>
            </a:r>
          </a:p>
        </p:txBody>
      </p:sp>
      <p:cxnSp>
        <p:nvCxnSpPr>
          <p:cNvPr id="9" name="Straight Arrow Connector 8">
            <a:extLst>
              <a:ext uri="{FF2B5EF4-FFF2-40B4-BE49-F238E27FC236}">
                <a16:creationId xmlns:a16="http://schemas.microsoft.com/office/drawing/2014/main" id="{74073E78-4988-44A8-B106-671649FDEE73}"/>
              </a:ext>
            </a:extLst>
          </p:cNvPr>
          <p:cNvCxnSpPr/>
          <p:nvPr/>
        </p:nvCxnSpPr>
        <p:spPr bwMode="auto">
          <a:xfrm>
            <a:off x="2483768" y="1988840"/>
            <a:ext cx="4176464" cy="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Rectangle 3">
            <a:extLst>
              <a:ext uri="{FF2B5EF4-FFF2-40B4-BE49-F238E27FC236}">
                <a16:creationId xmlns:a16="http://schemas.microsoft.com/office/drawing/2014/main" id="{2AC06FCF-8AD4-41E5-8BC3-571FC15B4B3C}"/>
              </a:ext>
            </a:extLst>
          </p:cNvPr>
          <p:cNvSpPr/>
          <p:nvPr/>
        </p:nvSpPr>
        <p:spPr>
          <a:xfrm>
            <a:off x="234282" y="2388196"/>
            <a:ext cx="3942184" cy="2677656"/>
          </a:xfrm>
          <a:prstGeom prst="rect">
            <a:avLst/>
          </a:prstGeom>
        </p:spPr>
        <p:txBody>
          <a:bodyPr wrap="square">
            <a:spAutoFit/>
          </a:bodyPr>
          <a:lstStyle/>
          <a:p>
            <a:pPr lvl="0"/>
            <a:r>
              <a:rPr lang="en-GB" sz="1400" dirty="0">
                <a:latin typeface="Gill Sans MT" panose="020B0502020104020203" pitchFamily="34" charset="0"/>
              </a:rPr>
              <a:t>Take little or no responsibility for their behaviour</a:t>
            </a:r>
          </a:p>
          <a:p>
            <a:pPr lvl="0"/>
            <a:r>
              <a:rPr lang="en-GB" sz="1400" dirty="0">
                <a:latin typeface="Gill Sans MT" panose="020B0502020104020203" pitchFamily="34" charset="0"/>
              </a:rPr>
              <a:t>Blame others for what is wrong in their life</a:t>
            </a:r>
          </a:p>
          <a:p>
            <a:pPr lvl="0"/>
            <a:r>
              <a:rPr lang="en-GB" sz="1400" dirty="0">
                <a:latin typeface="Gill Sans MT" panose="020B0502020104020203" pitchFamily="34" charset="0"/>
              </a:rPr>
              <a:t>Tend not to do things that will change their life for the better</a:t>
            </a:r>
          </a:p>
          <a:p>
            <a:pPr lvl="0"/>
            <a:r>
              <a:rPr lang="en-GB" sz="1400" dirty="0">
                <a:latin typeface="Gill Sans MT" panose="020B0502020104020203" pitchFamily="34" charset="0"/>
              </a:rPr>
              <a:t>Emphasis is to avoid coming out of their personal comfort zones</a:t>
            </a:r>
          </a:p>
          <a:p>
            <a:pPr lvl="0"/>
            <a:r>
              <a:rPr lang="en-GB" sz="1400" dirty="0">
                <a:latin typeface="Gill Sans MT" panose="020B0502020104020203" pitchFamily="34" charset="0"/>
              </a:rPr>
              <a:t>When things go wrong they often do not learn from their mistakes</a:t>
            </a:r>
          </a:p>
          <a:p>
            <a:pPr lvl="0"/>
            <a:r>
              <a:rPr lang="en-GB" sz="1400" dirty="0">
                <a:latin typeface="Gill Sans MT" panose="020B0502020104020203" pitchFamily="34" charset="0"/>
              </a:rPr>
              <a:t>Tend to rely on other people’s approval to make them feel good</a:t>
            </a:r>
          </a:p>
          <a:p>
            <a:pPr lvl="0"/>
            <a:r>
              <a:rPr lang="en-GB" sz="1400" dirty="0">
                <a:latin typeface="Gill Sans MT" panose="020B0502020104020203" pitchFamily="34" charset="0"/>
              </a:rPr>
              <a:t>Have weak boundaries and strong barriers</a:t>
            </a:r>
          </a:p>
          <a:p>
            <a:r>
              <a:rPr lang="en-GB" sz="1400" dirty="0">
                <a:latin typeface="Gill Sans MT" panose="020B0502020104020203" pitchFamily="34" charset="0"/>
              </a:rPr>
              <a:t>Lack the ability to be able to inner reflect</a:t>
            </a:r>
          </a:p>
        </p:txBody>
      </p:sp>
      <p:sp>
        <p:nvSpPr>
          <p:cNvPr id="5" name="Rectangle 4">
            <a:extLst>
              <a:ext uri="{FF2B5EF4-FFF2-40B4-BE49-F238E27FC236}">
                <a16:creationId xmlns:a16="http://schemas.microsoft.com/office/drawing/2014/main" id="{189EF4BF-BCD2-4468-BA04-034FEE3DA80A}"/>
              </a:ext>
            </a:extLst>
          </p:cNvPr>
          <p:cNvSpPr/>
          <p:nvPr/>
        </p:nvSpPr>
        <p:spPr>
          <a:xfrm>
            <a:off x="4374232" y="2376869"/>
            <a:ext cx="4572000" cy="2893100"/>
          </a:xfrm>
          <a:prstGeom prst="rect">
            <a:avLst/>
          </a:prstGeom>
        </p:spPr>
        <p:txBody>
          <a:bodyPr>
            <a:spAutoFit/>
          </a:bodyPr>
          <a:lstStyle/>
          <a:p>
            <a:pPr lvl="0"/>
            <a:r>
              <a:rPr lang="en-GB" sz="1400" dirty="0">
                <a:latin typeface="Gill Sans MT" panose="020B0502020104020203" pitchFamily="34" charset="0"/>
              </a:rPr>
              <a:t>Take responsibility for their actions</a:t>
            </a:r>
          </a:p>
          <a:p>
            <a:pPr lvl="0"/>
            <a:r>
              <a:rPr lang="en-GB" sz="1400" dirty="0">
                <a:latin typeface="Gill Sans MT" panose="020B0502020104020203" pitchFamily="34" charset="0"/>
              </a:rPr>
              <a:t>Do things that will change their situation for the better</a:t>
            </a:r>
          </a:p>
          <a:p>
            <a:pPr lvl="0"/>
            <a:r>
              <a:rPr lang="en-GB" sz="1400" dirty="0">
                <a:latin typeface="Gill Sans MT" panose="020B0502020104020203" pitchFamily="34" charset="0"/>
              </a:rPr>
              <a:t>Emphasis is on striving for personal and professional achievement</a:t>
            </a:r>
          </a:p>
          <a:p>
            <a:pPr lvl="0"/>
            <a:r>
              <a:rPr lang="en-GB" sz="1400" dirty="0">
                <a:latin typeface="Gill Sans MT" panose="020B0502020104020203" pitchFamily="34" charset="0"/>
              </a:rPr>
              <a:t>Work hard to develop their knowledge, skills and abilities</a:t>
            </a:r>
          </a:p>
          <a:p>
            <a:pPr lvl="0"/>
            <a:r>
              <a:rPr lang="en-GB" sz="1400" dirty="0">
                <a:latin typeface="Gill Sans MT" panose="020B0502020104020203" pitchFamily="34" charset="0"/>
              </a:rPr>
              <a:t>When things go wrong they are inquisitive and try to work out why things turned out the way they did</a:t>
            </a:r>
          </a:p>
          <a:p>
            <a:pPr lvl="0"/>
            <a:r>
              <a:rPr lang="en-GB" sz="1400" dirty="0">
                <a:latin typeface="Gill Sans MT" panose="020B0502020104020203" pitchFamily="34" charset="0"/>
              </a:rPr>
              <a:t>Tend not to blame others</a:t>
            </a:r>
          </a:p>
          <a:p>
            <a:pPr lvl="0"/>
            <a:r>
              <a:rPr lang="en-GB" sz="1400" dirty="0">
                <a:latin typeface="Gill Sans MT" panose="020B0502020104020203" pitchFamily="34" charset="0"/>
              </a:rPr>
              <a:t>Have a more participative management style</a:t>
            </a:r>
          </a:p>
          <a:p>
            <a:pPr lvl="0"/>
            <a:r>
              <a:rPr lang="en-GB" sz="1400" dirty="0">
                <a:latin typeface="Gill Sans MT" panose="020B0502020104020203" pitchFamily="34" charset="0"/>
              </a:rPr>
              <a:t>Tend not to rely on other peoples evaluation for their self-esteem</a:t>
            </a:r>
          </a:p>
          <a:p>
            <a:pPr lvl="0"/>
            <a:r>
              <a:rPr lang="en-GB" sz="1400" dirty="0">
                <a:latin typeface="Gill Sans MT" panose="020B0502020104020203" pitchFamily="34" charset="0"/>
              </a:rPr>
              <a:t>Strong boundaries and weak barriers in most areas</a:t>
            </a:r>
          </a:p>
          <a:p>
            <a:r>
              <a:rPr lang="en-GB" sz="1400" dirty="0">
                <a:latin typeface="Gill Sans MT" panose="020B0502020104020203" pitchFamily="34" charset="0"/>
              </a:rPr>
              <a:t>Have the ability to inner reflect</a:t>
            </a:r>
          </a:p>
        </p:txBody>
      </p:sp>
    </p:spTree>
    <p:custDataLst>
      <p:tags r:id="rId1"/>
    </p:custDataLst>
    <p:extLst>
      <p:ext uri="{BB962C8B-B14F-4D97-AF65-F5344CB8AC3E}">
        <p14:creationId xmlns:p14="http://schemas.microsoft.com/office/powerpoint/2010/main" val="1801481478"/>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Tree>
    <p:custDataLst>
      <p:tags r:id="rId1"/>
    </p:custDataLst>
    <p:extLst>
      <p:ext uri="{BB962C8B-B14F-4D97-AF65-F5344CB8AC3E}">
        <p14:creationId xmlns:p14="http://schemas.microsoft.com/office/powerpoint/2010/main" val="1606658450"/>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ECED1563-2B2C-40D7-AC84-A02385F5D88A}"/>
              </a:ext>
            </a:extLst>
          </p:cNvPr>
          <p:cNvSpPr/>
          <p:nvPr/>
        </p:nvSpPr>
        <p:spPr>
          <a:xfrm>
            <a:off x="1547664" y="443410"/>
            <a:ext cx="6547883" cy="523220"/>
          </a:xfrm>
          <a:prstGeom prst="rect">
            <a:avLst/>
          </a:prstGeom>
        </p:spPr>
        <p:txBody>
          <a:bodyPr wrap="none">
            <a:spAutoFit/>
          </a:bodyPr>
          <a:lstStyle/>
          <a:p>
            <a:r>
              <a:rPr lang="en-GB" altLang="en-US" sz="2800" b="1" dirty="0">
                <a:solidFill>
                  <a:srgbClr val="669900"/>
                </a:solidFill>
                <a:latin typeface="Gill Sans MT" panose="020B0502020104020203" pitchFamily="34" charset="0"/>
              </a:rPr>
              <a:t>What is within my Circle of Influence?</a:t>
            </a:r>
            <a:endParaRPr lang="en-US" sz="2800" dirty="0"/>
          </a:p>
        </p:txBody>
      </p:sp>
      <p:pic>
        <p:nvPicPr>
          <p:cNvPr id="6" name="Picture 3" descr="circle-of-influence-circle-of-concern">
            <a:extLst>
              <a:ext uri="{FF2B5EF4-FFF2-40B4-BE49-F238E27FC236}">
                <a16:creationId xmlns:a16="http://schemas.microsoft.com/office/drawing/2014/main" id="{2CE12458-D8D3-41B8-83D3-71D5E86930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6999" y="1398800"/>
            <a:ext cx="4248150" cy="382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421663655"/>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64A2796E-DB20-4450-89A6-EAE4BEDEBBF5}"/>
              </a:ext>
            </a:extLst>
          </p:cNvPr>
          <p:cNvSpPr/>
          <p:nvPr/>
        </p:nvSpPr>
        <p:spPr>
          <a:xfrm>
            <a:off x="2555776" y="443410"/>
            <a:ext cx="3421129" cy="369332"/>
          </a:xfrm>
          <a:prstGeom prst="rect">
            <a:avLst/>
          </a:prstGeom>
        </p:spPr>
        <p:txBody>
          <a:bodyPr wrap="none">
            <a:spAutoFit/>
          </a:bodyPr>
          <a:lstStyle/>
          <a:p>
            <a:r>
              <a:rPr lang="en-GB" b="1" dirty="0">
                <a:solidFill>
                  <a:srgbClr val="669900"/>
                </a:solidFill>
                <a:latin typeface="Gill Sans MT" panose="020B0502020104020203" pitchFamily="34" charset="0"/>
              </a:rPr>
              <a:t>PPI/DISC – Psychometric tool</a:t>
            </a:r>
          </a:p>
        </p:txBody>
      </p:sp>
      <p:sp>
        <p:nvSpPr>
          <p:cNvPr id="3" name="Rectangle 2">
            <a:extLst>
              <a:ext uri="{FF2B5EF4-FFF2-40B4-BE49-F238E27FC236}">
                <a16:creationId xmlns:a16="http://schemas.microsoft.com/office/drawing/2014/main" id="{6FAE405D-8E94-402D-9EA7-126DF7F01FD1}"/>
              </a:ext>
            </a:extLst>
          </p:cNvPr>
          <p:cNvSpPr/>
          <p:nvPr/>
        </p:nvSpPr>
        <p:spPr>
          <a:xfrm>
            <a:off x="467544" y="1052736"/>
            <a:ext cx="8064896" cy="646331"/>
          </a:xfrm>
          <a:prstGeom prst="rect">
            <a:avLst/>
          </a:prstGeom>
        </p:spPr>
        <p:txBody>
          <a:bodyPr wrap="square">
            <a:spAutoFit/>
          </a:bodyPr>
          <a:lstStyle/>
          <a:p>
            <a:r>
              <a:rPr lang="en-GB" dirty="0">
                <a:solidFill>
                  <a:srgbClr val="669900"/>
                </a:solidFill>
                <a:latin typeface="Gill Sans MT" panose="020B0502020104020203" pitchFamily="34" charset="0"/>
              </a:rPr>
              <a:t>Developing self awareness – Why do organisations use psychometric profiling and assessment tools?</a:t>
            </a:r>
            <a:endParaRPr lang="en-US" dirty="0"/>
          </a:p>
        </p:txBody>
      </p:sp>
      <p:sp>
        <p:nvSpPr>
          <p:cNvPr id="4" name="Rectangle 3">
            <a:extLst>
              <a:ext uri="{FF2B5EF4-FFF2-40B4-BE49-F238E27FC236}">
                <a16:creationId xmlns:a16="http://schemas.microsoft.com/office/drawing/2014/main" id="{A3AA0B29-46B1-4F38-8D54-44D4FC687C3D}"/>
              </a:ext>
            </a:extLst>
          </p:cNvPr>
          <p:cNvSpPr/>
          <p:nvPr/>
        </p:nvSpPr>
        <p:spPr>
          <a:xfrm>
            <a:off x="467544" y="1997839"/>
            <a:ext cx="8064896" cy="2862322"/>
          </a:xfrm>
          <a:prstGeom prst="rect">
            <a:avLst/>
          </a:prstGeom>
        </p:spPr>
        <p:txBody>
          <a:bodyPr wrap="square">
            <a:spAutoFit/>
          </a:bodyPr>
          <a:lstStyle/>
          <a:p>
            <a:r>
              <a:rPr lang="en-GB" dirty="0">
                <a:latin typeface="Gill Sans MT" panose="020B0502020104020203" pitchFamily="34" charset="0"/>
              </a:rPr>
              <a:t>(HDN provide mentees and mentors the opportunity to complete a psychometric tool near the start of the programme)</a:t>
            </a:r>
          </a:p>
          <a:p>
            <a:endParaRPr lang="en-GB" dirty="0">
              <a:latin typeface="Gill Sans MT" panose="020B0502020104020203" pitchFamily="34" charset="0"/>
            </a:endParaRPr>
          </a:p>
          <a:p>
            <a:pPr marL="285750" indent="-285750">
              <a:buFont typeface="Arial" panose="020B0604020202020204" pitchFamily="34" charset="0"/>
              <a:buChar char="•"/>
            </a:pPr>
            <a:r>
              <a:rPr lang="en-GB" dirty="0">
                <a:latin typeface="Gill Sans MT" panose="020B0502020104020203" pitchFamily="34" charset="0"/>
              </a:rPr>
              <a:t>Recruitment</a:t>
            </a:r>
          </a:p>
          <a:p>
            <a:pPr marL="285750" indent="-285750">
              <a:buFont typeface="Arial" panose="020B0604020202020204" pitchFamily="34" charset="0"/>
              <a:buChar char="•"/>
            </a:pPr>
            <a:r>
              <a:rPr lang="en-GB" dirty="0">
                <a:latin typeface="Gill Sans MT" panose="020B0502020104020203" pitchFamily="34" charset="0"/>
              </a:rPr>
              <a:t>Talent management</a:t>
            </a:r>
          </a:p>
          <a:p>
            <a:pPr marL="285750" indent="-285750">
              <a:buFont typeface="Arial" panose="020B0604020202020204" pitchFamily="34" charset="0"/>
              <a:buChar char="•"/>
            </a:pPr>
            <a:r>
              <a:rPr lang="en-GB" dirty="0">
                <a:latin typeface="Gill Sans MT" panose="020B0502020104020203" pitchFamily="34" charset="0"/>
              </a:rPr>
              <a:t>Personal development/leadership development</a:t>
            </a:r>
          </a:p>
          <a:p>
            <a:pPr marL="285750" indent="-285750">
              <a:buFont typeface="Arial" panose="020B0604020202020204" pitchFamily="34" charset="0"/>
              <a:buChar char="•"/>
            </a:pPr>
            <a:r>
              <a:rPr lang="en-GB" dirty="0">
                <a:latin typeface="Gill Sans MT" panose="020B0502020104020203" pitchFamily="34" charset="0"/>
              </a:rPr>
              <a:t>Career development</a:t>
            </a:r>
          </a:p>
          <a:p>
            <a:pPr marL="285750" indent="-285750">
              <a:buFont typeface="Arial" panose="020B0604020202020204" pitchFamily="34" charset="0"/>
              <a:buChar char="•"/>
            </a:pPr>
            <a:r>
              <a:rPr lang="en-GB" dirty="0">
                <a:latin typeface="Gill Sans MT" panose="020B0502020104020203" pitchFamily="34" charset="0"/>
              </a:rPr>
              <a:t>Team development</a:t>
            </a:r>
          </a:p>
          <a:p>
            <a:pPr marL="285750" indent="-285750">
              <a:buFont typeface="Arial" panose="020B0604020202020204" pitchFamily="34" charset="0"/>
              <a:buChar char="•"/>
            </a:pPr>
            <a:r>
              <a:rPr lang="en-GB" dirty="0">
                <a:latin typeface="Gill Sans MT" panose="020B0502020104020203" pitchFamily="34" charset="0"/>
              </a:rPr>
              <a:t>Coaching</a:t>
            </a:r>
          </a:p>
          <a:p>
            <a:pPr marL="285750" indent="-285750">
              <a:buFont typeface="Arial" panose="020B0604020202020204" pitchFamily="34" charset="0"/>
              <a:buChar char="•"/>
            </a:pPr>
            <a:r>
              <a:rPr lang="en-GB" dirty="0">
                <a:latin typeface="Gill Sans MT" panose="020B0502020104020203" pitchFamily="34" charset="0"/>
              </a:rPr>
              <a:t>Mentoring</a:t>
            </a:r>
          </a:p>
        </p:txBody>
      </p:sp>
    </p:spTree>
    <p:custDataLst>
      <p:tags r:id="rId1"/>
    </p:custDataLst>
    <p:extLst>
      <p:ext uri="{BB962C8B-B14F-4D97-AF65-F5344CB8AC3E}">
        <p14:creationId xmlns:p14="http://schemas.microsoft.com/office/powerpoint/2010/main" val="3735667251"/>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82F86C1E-7EAC-4A8C-A61C-810356D91E04}"/>
              </a:ext>
            </a:extLst>
          </p:cNvPr>
          <p:cNvSpPr/>
          <p:nvPr/>
        </p:nvSpPr>
        <p:spPr>
          <a:xfrm>
            <a:off x="251520" y="751344"/>
            <a:ext cx="4572000" cy="646331"/>
          </a:xfrm>
          <a:prstGeom prst="rect">
            <a:avLst/>
          </a:prstGeom>
        </p:spPr>
        <p:txBody>
          <a:bodyPr>
            <a:spAutoFit/>
          </a:bodyPr>
          <a:lstStyle/>
          <a:p>
            <a:pPr eaLnBrk="0" hangingPunct="0"/>
            <a:r>
              <a:rPr lang="en-US" b="1" dirty="0">
                <a:solidFill>
                  <a:srgbClr val="669900"/>
                </a:solidFill>
                <a:latin typeface="Gill Sans MT" panose="020B0502020104020203" pitchFamily="34" charset="0"/>
              </a:rPr>
              <a:t>Introducing PPI </a:t>
            </a:r>
          </a:p>
          <a:p>
            <a:pPr eaLnBrk="0" hangingPunct="0"/>
            <a:r>
              <a:rPr lang="en-US" b="1" dirty="0">
                <a:solidFill>
                  <a:srgbClr val="669900"/>
                </a:solidFill>
                <a:latin typeface="Gill Sans MT" panose="020B0502020104020203" pitchFamily="34" charset="0"/>
              </a:rPr>
              <a:t>Dr.  William Moulton Marston </a:t>
            </a:r>
          </a:p>
        </p:txBody>
      </p:sp>
      <p:sp>
        <p:nvSpPr>
          <p:cNvPr id="13" name="Rectangle 12">
            <a:extLst>
              <a:ext uri="{FF2B5EF4-FFF2-40B4-BE49-F238E27FC236}">
                <a16:creationId xmlns:a16="http://schemas.microsoft.com/office/drawing/2014/main" id="{6A1D76BB-E08C-4498-96D6-F29B1C4DEE13}"/>
              </a:ext>
            </a:extLst>
          </p:cNvPr>
          <p:cNvSpPr/>
          <p:nvPr/>
        </p:nvSpPr>
        <p:spPr>
          <a:xfrm>
            <a:off x="58483" y="129984"/>
            <a:ext cx="2893997" cy="369332"/>
          </a:xfrm>
          <a:prstGeom prst="rect">
            <a:avLst/>
          </a:prstGeom>
        </p:spPr>
        <p:txBody>
          <a:bodyPr wrap="none">
            <a:spAutoFit/>
          </a:bodyPr>
          <a:lstStyle/>
          <a:p>
            <a:r>
              <a:rPr lang="en-GB" dirty="0">
                <a:solidFill>
                  <a:srgbClr val="669900"/>
                </a:solidFill>
              </a:rPr>
              <a:t>PPI/DISC – Psychometric tool</a:t>
            </a:r>
          </a:p>
        </p:txBody>
      </p:sp>
      <p:sp>
        <p:nvSpPr>
          <p:cNvPr id="14" name="Rectangle 13">
            <a:extLst>
              <a:ext uri="{FF2B5EF4-FFF2-40B4-BE49-F238E27FC236}">
                <a16:creationId xmlns:a16="http://schemas.microsoft.com/office/drawing/2014/main" id="{49067817-E5DE-4022-983C-3349EC709872}"/>
              </a:ext>
            </a:extLst>
          </p:cNvPr>
          <p:cNvSpPr/>
          <p:nvPr/>
        </p:nvSpPr>
        <p:spPr>
          <a:xfrm>
            <a:off x="58483" y="1533305"/>
            <a:ext cx="8640960" cy="5078313"/>
          </a:xfrm>
          <a:prstGeom prst="rect">
            <a:avLst/>
          </a:prstGeom>
        </p:spPr>
        <p:txBody>
          <a:bodyPr wrap="square">
            <a:spAutoFit/>
          </a:bodyPr>
          <a:lstStyle/>
          <a:p>
            <a:pPr marL="342900" indent="-342900" eaLnBrk="0" hangingPunct="0">
              <a:spcBef>
                <a:spcPct val="20000"/>
              </a:spcBef>
              <a:buFontTx/>
              <a:buChar char="•"/>
            </a:pPr>
            <a:r>
              <a:rPr lang="en-GB" dirty="0">
                <a:latin typeface="Gill Sans MT" panose="020B0502020104020203" pitchFamily="34" charset="0"/>
              </a:rPr>
              <a:t>PPI is a work based personality profiling tool, developed from the original work of </a:t>
            </a:r>
            <a:r>
              <a:rPr lang="en-GB" dirty="0" err="1">
                <a:latin typeface="Gill Sans MT" panose="020B0502020104020203" pitchFamily="34" charset="0"/>
              </a:rPr>
              <a:t>Dr.</a:t>
            </a:r>
            <a:r>
              <a:rPr lang="en-GB" dirty="0">
                <a:latin typeface="Gill Sans MT" panose="020B0502020104020203" pitchFamily="34" charset="0"/>
              </a:rPr>
              <a:t> William Moulton Marston </a:t>
            </a:r>
          </a:p>
          <a:p>
            <a:pPr marL="342900" indent="-342900" eaLnBrk="0" hangingPunct="0">
              <a:spcBef>
                <a:spcPct val="20000"/>
              </a:spcBef>
              <a:buFontTx/>
              <a:buChar char="•"/>
            </a:pPr>
            <a:r>
              <a:rPr lang="en-GB" dirty="0">
                <a:latin typeface="Gill Sans MT" panose="020B0502020104020203" pitchFamily="34" charset="0"/>
              </a:rPr>
              <a:t>Psychometric testing is based on ‘Trait Theory’ (Eysenck and Cattell). </a:t>
            </a:r>
          </a:p>
          <a:p>
            <a:pPr marL="342900" indent="-342900" eaLnBrk="0" hangingPunct="0">
              <a:spcBef>
                <a:spcPct val="20000"/>
              </a:spcBef>
              <a:buFontTx/>
              <a:buChar char="•"/>
            </a:pPr>
            <a:r>
              <a:rPr lang="en-GB" dirty="0">
                <a:latin typeface="Gill Sans MT" panose="020B0502020104020203" pitchFamily="34" charset="0"/>
              </a:rPr>
              <a:t>People can use their preferred and non preferred styles</a:t>
            </a:r>
          </a:p>
          <a:p>
            <a:pPr marL="342900" indent="-342900" eaLnBrk="0" hangingPunct="0">
              <a:spcBef>
                <a:spcPct val="20000"/>
              </a:spcBef>
              <a:buFontTx/>
              <a:buChar char="•"/>
            </a:pPr>
            <a:r>
              <a:rPr lang="en-GB" dirty="0">
                <a:latin typeface="Gill Sans MT" panose="020B0502020104020203" pitchFamily="34" charset="0"/>
              </a:rPr>
              <a:t>Both mentees </a:t>
            </a:r>
            <a:r>
              <a:rPr lang="en-GB" i="1" dirty="0">
                <a:latin typeface="Gill Sans MT" panose="020B0502020104020203" pitchFamily="34" charset="0"/>
              </a:rPr>
              <a:t>and</a:t>
            </a:r>
            <a:r>
              <a:rPr lang="en-GB" dirty="0">
                <a:latin typeface="Gill Sans MT" panose="020B0502020104020203" pitchFamily="34" charset="0"/>
              </a:rPr>
              <a:t> mentors can complete PPI</a:t>
            </a:r>
          </a:p>
          <a:p>
            <a:pPr marL="342900" indent="-342900">
              <a:spcBef>
                <a:spcPct val="20000"/>
              </a:spcBef>
              <a:buFontTx/>
              <a:buChar char="•"/>
            </a:pPr>
            <a:r>
              <a:rPr lang="en-GB" dirty="0">
                <a:latin typeface="Gill Sans MT" panose="020B0502020104020203" pitchFamily="34" charset="0"/>
              </a:rPr>
              <a:t>Insight for personal reflection and development during the programme</a:t>
            </a:r>
          </a:p>
          <a:p>
            <a:pPr marL="342900" indent="-342900">
              <a:spcBef>
                <a:spcPct val="20000"/>
              </a:spcBef>
              <a:buFontTx/>
              <a:buChar char="•"/>
            </a:pPr>
            <a:r>
              <a:rPr lang="en-GB" dirty="0">
                <a:latin typeface="Gill Sans MT" panose="020B0502020104020203" pitchFamily="34" charset="0"/>
              </a:rPr>
              <a:t>Situational and contextual factors </a:t>
            </a:r>
          </a:p>
          <a:p>
            <a:pPr marL="342900" indent="-342900">
              <a:spcBef>
                <a:spcPct val="20000"/>
              </a:spcBef>
              <a:buFontTx/>
              <a:buChar char="•"/>
            </a:pPr>
            <a:r>
              <a:rPr lang="en-GB" dirty="0">
                <a:latin typeface="Gill Sans MT" panose="020B0502020104020203" pitchFamily="34" charset="0"/>
              </a:rPr>
              <a:t>Personality profiling tools do not measure or predict skills and abilities</a:t>
            </a:r>
          </a:p>
          <a:p>
            <a:pPr marL="342900" indent="-342900">
              <a:spcBef>
                <a:spcPct val="20000"/>
              </a:spcBef>
              <a:buFontTx/>
              <a:buChar char="•"/>
            </a:pPr>
            <a:r>
              <a:rPr lang="en-GB" dirty="0">
                <a:latin typeface="Gill Sans MT" panose="020B0502020104020203" pitchFamily="34" charset="0"/>
              </a:rPr>
              <a:t>People can use their preferred and non preferred styles</a:t>
            </a:r>
          </a:p>
          <a:p>
            <a:pPr marL="342900" indent="-342900">
              <a:spcBef>
                <a:spcPct val="20000"/>
              </a:spcBef>
              <a:buFontTx/>
              <a:buChar char="•"/>
            </a:pPr>
            <a:r>
              <a:rPr lang="en-GB" dirty="0">
                <a:latin typeface="Gill Sans MT" panose="020B0502020104020203" pitchFamily="34" charset="0"/>
              </a:rPr>
              <a:t>Report will be confidential and only shared with your mentor</a:t>
            </a:r>
          </a:p>
          <a:p>
            <a:pPr>
              <a:spcBef>
                <a:spcPct val="20000"/>
              </a:spcBef>
            </a:pPr>
            <a:endParaRPr lang="en-GB" dirty="0">
              <a:latin typeface="Gill Sans MT" panose="020B0502020104020203" pitchFamily="34" charset="0"/>
            </a:endParaRPr>
          </a:p>
          <a:p>
            <a:pPr>
              <a:spcBef>
                <a:spcPct val="20000"/>
              </a:spcBef>
            </a:pPr>
            <a:r>
              <a:rPr lang="en-GB" dirty="0">
                <a:latin typeface="Gill Sans MT" panose="020B0502020104020203" pitchFamily="34" charset="0"/>
              </a:rPr>
              <a:t>HDN provide information at the first two group sessions in every region about PPI. So, if you are interested in learning more about it and taking part speak to your local mentoring coordinator, and try to attend the group sessions for the part of the day that it will be covered. If you are unable to attend there is lots of information on the internet about DISC and you can also ask HDN for more</a:t>
            </a:r>
            <a:endParaRPr lang="en-US" dirty="0"/>
          </a:p>
        </p:txBody>
      </p:sp>
    </p:spTree>
    <p:custDataLst>
      <p:tags r:id="rId1"/>
    </p:custDataLst>
    <p:extLst>
      <p:ext uri="{BB962C8B-B14F-4D97-AF65-F5344CB8AC3E}">
        <p14:creationId xmlns:p14="http://schemas.microsoft.com/office/powerpoint/2010/main" val="2556996289"/>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3" name="Rectangle 2">
            <a:extLst>
              <a:ext uri="{FF2B5EF4-FFF2-40B4-BE49-F238E27FC236}">
                <a16:creationId xmlns:a16="http://schemas.microsoft.com/office/drawing/2014/main" id="{EC0E5490-2ADE-45DA-8ED5-31F8ABFA8427}"/>
              </a:ext>
            </a:extLst>
          </p:cNvPr>
          <p:cNvSpPr/>
          <p:nvPr/>
        </p:nvSpPr>
        <p:spPr>
          <a:xfrm>
            <a:off x="1907704" y="628076"/>
            <a:ext cx="4533613" cy="292837"/>
          </a:xfrm>
          <a:prstGeom prst="rect">
            <a:avLst/>
          </a:prstGeom>
        </p:spPr>
        <p:txBody>
          <a:bodyPr wrap="none">
            <a:spAutoFit/>
          </a:bodyPr>
          <a:lstStyle/>
          <a:p>
            <a:pPr eaLnBrk="0" hangingPunct="0">
              <a:lnSpc>
                <a:spcPct val="70000"/>
              </a:lnSpc>
              <a:tabLst>
                <a:tab pos="8763000" algn="l"/>
              </a:tabLst>
              <a:defRPr/>
            </a:pPr>
            <a:r>
              <a:rPr lang="en-GB" b="1" kern="0" dirty="0">
                <a:solidFill>
                  <a:srgbClr val="669900"/>
                </a:solidFill>
                <a:latin typeface="Gill Sans MT" panose="020B0502020104020203" pitchFamily="34" charset="0"/>
              </a:rPr>
              <a:t>Personality Performance Indicator (PPI)</a:t>
            </a:r>
          </a:p>
        </p:txBody>
      </p:sp>
      <p:sp>
        <p:nvSpPr>
          <p:cNvPr id="4" name="Rectangle 3">
            <a:extLst>
              <a:ext uri="{FF2B5EF4-FFF2-40B4-BE49-F238E27FC236}">
                <a16:creationId xmlns:a16="http://schemas.microsoft.com/office/drawing/2014/main" id="{FC11D9CA-9AA5-4819-B90B-24EEAA40F270}"/>
              </a:ext>
            </a:extLst>
          </p:cNvPr>
          <p:cNvSpPr/>
          <p:nvPr/>
        </p:nvSpPr>
        <p:spPr>
          <a:xfrm>
            <a:off x="106058" y="1136933"/>
            <a:ext cx="8714414" cy="4278094"/>
          </a:xfrm>
          <a:prstGeom prst="rect">
            <a:avLst/>
          </a:prstGeom>
        </p:spPr>
        <p:txBody>
          <a:bodyPr wrap="square">
            <a:spAutoFit/>
          </a:bodyPr>
          <a:lstStyle/>
          <a:p>
            <a:r>
              <a:rPr lang="en-GB" sz="1600" dirty="0">
                <a:latin typeface="Gill Sans MT" panose="020B0502020104020203" pitchFamily="34" charset="0"/>
              </a:rPr>
              <a:t>The questionnaire:</a:t>
            </a:r>
          </a:p>
          <a:p>
            <a:pPr marL="628650" lvl="2" indent="-355600">
              <a:buFont typeface="Arial" charset="0"/>
              <a:buChar char="•"/>
            </a:pPr>
            <a:r>
              <a:rPr lang="en-GB" sz="1600" dirty="0">
                <a:latin typeface="Gill Sans MT" panose="020B0502020104020203" pitchFamily="34" charset="0"/>
              </a:rPr>
              <a:t>Is online, you can be sent a link for it</a:t>
            </a:r>
          </a:p>
          <a:p>
            <a:pPr marL="628650" lvl="2" indent="-355600">
              <a:buFont typeface="Arial" charset="0"/>
              <a:buChar char="•"/>
            </a:pPr>
            <a:r>
              <a:rPr lang="en-GB" sz="1600" dirty="0">
                <a:latin typeface="Gill Sans MT" panose="020B0502020104020203" pitchFamily="34" charset="0"/>
              </a:rPr>
              <a:t>There are 24 questions and it takes about 5-7 minutes to complete</a:t>
            </a:r>
          </a:p>
          <a:p>
            <a:pPr marL="628650" lvl="2" indent="-355600">
              <a:buFont typeface="Arial" charset="0"/>
              <a:buChar char="•"/>
            </a:pPr>
            <a:r>
              <a:rPr lang="en-GB" sz="1600" dirty="0">
                <a:latin typeface="Gill Sans MT" panose="020B0502020104020203" pitchFamily="34" charset="0"/>
              </a:rPr>
              <a:t>There are 4 words on each line and you have to choose the one that is most like you and the one that is least like you. This can be difficult to do and you may need a dictionary handy</a:t>
            </a:r>
          </a:p>
          <a:p>
            <a:pPr marL="628650" lvl="2" indent="-355600">
              <a:buFont typeface="Arial" charset="0"/>
              <a:buChar char="•"/>
            </a:pPr>
            <a:r>
              <a:rPr lang="en-GB" sz="1600" dirty="0">
                <a:latin typeface="Gill Sans MT" panose="020B0502020104020203" pitchFamily="34" charset="0"/>
              </a:rPr>
              <a:t>Answer quickly and spontaneously</a:t>
            </a:r>
          </a:p>
          <a:p>
            <a:pPr marL="628650" lvl="2" indent="-355600">
              <a:buFont typeface="Arial" charset="0"/>
              <a:buChar char="•"/>
            </a:pPr>
            <a:r>
              <a:rPr lang="en-GB" sz="1600" dirty="0">
                <a:latin typeface="Gill Sans MT" panose="020B0502020104020203" pitchFamily="34" charset="0"/>
              </a:rPr>
              <a:t>There are no right and wrong answers</a:t>
            </a:r>
          </a:p>
          <a:p>
            <a:pPr marL="628650" lvl="2" indent="-355600">
              <a:buFont typeface="Arial" charset="0"/>
              <a:buChar char="•"/>
            </a:pPr>
            <a:r>
              <a:rPr lang="en-GB" sz="1600" dirty="0">
                <a:latin typeface="Gill Sans MT" panose="020B0502020104020203" pitchFamily="34" charset="0"/>
              </a:rPr>
              <a:t>Be true to yourself </a:t>
            </a:r>
          </a:p>
          <a:p>
            <a:pPr marL="171450" lvl="1" indent="-355600"/>
            <a:endParaRPr lang="en-GB" sz="1600" dirty="0">
              <a:latin typeface="Gill Sans MT" panose="020B0502020104020203" pitchFamily="34" charset="0"/>
            </a:endParaRPr>
          </a:p>
          <a:p>
            <a:pPr marL="171450" lvl="1" indent="-355600"/>
            <a:r>
              <a:rPr lang="en-GB" sz="1600" dirty="0">
                <a:latin typeface="Gill Sans MT" panose="020B0502020104020203" pitchFamily="34" charset="0"/>
              </a:rPr>
              <a:t>The report:</a:t>
            </a:r>
          </a:p>
          <a:p>
            <a:pPr marL="628650" lvl="2" indent="-355600">
              <a:buFont typeface="Arial" charset="0"/>
              <a:buChar char="•"/>
            </a:pPr>
            <a:r>
              <a:rPr lang="en-GB" sz="1600" dirty="0">
                <a:latin typeface="Gill Sans MT" panose="020B0502020104020203" pitchFamily="34" charset="0"/>
              </a:rPr>
              <a:t>Is approx. 10 pages long and there is also a profile chart available which will need an explanation from your local mentoring coordinator or HDN</a:t>
            </a:r>
          </a:p>
          <a:p>
            <a:pPr marL="628650" lvl="2" indent="-355600"/>
            <a:endParaRPr lang="en-GB" sz="1600" dirty="0">
              <a:latin typeface="Gill Sans MT" panose="020B0502020104020203" pitchFamily="34" charset="0"/>
            </a:endParaRPr>
          </a:p>
          <a:p>
            <a:pPr marL="171450" lvl="1" indent="-355600"/>
            <a:r>
              <a:rPr lang="en-GB" sz="1600" dirty="0">
                <a:latin typeface="Gill Sans MT" panose="020B0502020104020203" pitchFamily="34" charset="0"/>
              </a:rPr>
              <a:t>Understanding and using the results</a:t>
            </a:r>
          </a:p>
          <a:p>
            <a:pPr marL="628650" lvl="2" indent="-355600">
              <a:buFont typeface="Arial" charset="0"/>
              <a:buChar char="•"/>
            </a:pPr>
            <a:r>
              <a:rPr lang="en-GB" sz="1600" dirty="0">
                <a:latin typeface="Gill Sans MT" panose="020B0502020104020203" pitchFamily="34" charset="0"/>
              </a:rPr>
              <a:t>Class 2 will provide more information, explanation and support</a:t>
            </a:r>
          </a:p>
          <a:p>
            <a:pPr marL="628650" lvl="2" indent="-355600">
              <a:buFont typeface="Arial" charset="0"/>
              <a:buChar char="•"/>
            </a:pPr>
            <a:r>
              <a:rPr lang="en-GB" sz="1600" dirty="0">
                <a:latin typeface="Gill Sans MT" panose="020B0502020104020203" pitchFamily="34" charset="0"/>
              </a:rPr>
              <a:t>Opportunity to share and ask questions</a:t>
            </a:r>
          </a:p>
          <a:p>
            <a:pPr marL="628650" lvl="2" indent="-355600">
              <a:buFont typeface="Arial" charset="0"/>
              <a:buChar char="•"/>
            </a:pPr>
            <a:r>
              <a:rPr lang="en-GB" sz="1600" dirty="0">
                <a:solidFill>
                  <a:srgbClr val="2D2D8A"/>
                </a:solidFill>
                <a:latin typeface="Gill Sans MT" panose="020B0502020104020203" pitchFamily="34" charset="0"/>
              </a:rPr>
              <a:t>Do share your report with our mentee or </a:t>
            </a:r>
            <a:r>
              <a:rPr lang="en-GB" sz="1600" dirty="0">
                <a:latin typeface="Gill Sans MT" panose="020B0502020104020203" pitchFamily="34" charset="0"/>
              </a:rPr>
              <a:t>mentor</a:t>
            </a:r>
          </a:p>
        </p:txBody>
      </p:sp>
    </p:spTree>
    <p:custDataLst>
      <p:tags r:id="rId1"/>
    </p:custDataLst>
    <p:extLst>
      <p:ext uri="{BB962C8B-B14F-4D97-AF65-F5344CB8AC3E}">
        <p14:creationId xmlns:p14="http://schemas.microsoft.com/office/powerpoint/2010/main" val="4253438989"/>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466B2077-9E0B-4AEC-A6D9-6E79886BD0FC}"/>
              </a:ext>
            </a:extLst>
          </p:cNvPr>
          <p:cNvSpPr/>
          <p:nvPr/>
        </p:nvSpPr>
        <p:spPr>
          <a:xfrm>
            <a:off x="2411760" y="443410"/>
            <a:ext cx="2918428" cy="369332"/>
          </a:xfrm>
          <a:prstGeom prst="rect">
            <a:avLst/>
          </a:prstGeom>
        </p:spPr>
        <p:txBody>
          <a:bodyPr wrap="none">
            <a:spAutoFit/>
          </a:bodyPr>
          <a:lstStyle/>
          <a:p>
            <a:r>
              <a:rPr lang="en-GB" b="1" dirty="0">
                <a:solidFill>
                  <a:srgbClr val="669900"/>
                </a:solidFill>
                <a:latin typeface="Gill Sans MT" panose="020B0502020104020203" pitchFamily="34" charset="0"/>
              </a:rPr>
              <a:t>What support is available</a:t>
            </a:r>
            <a:endParaRPr lang="en-US" dirty="0"/>
          </a:p>
        </p:txBody>
      </p:sp>
      <p:sp>
        <p:nvSpPr>
          <p:cNvPr id="5" name="Rectangle 4">
            <a:extLst>
              <a:ext uri="{FF2B5EF4-FFF2-40B4-BE49-F238E27FC236}">
                <a16:creationId xmlns:a16="http://schemas.microsoft.com/office/drawing/2014/main" id="{4F4F90D5-A0D0-4EFC-9396-5D4D2F828F42}"/>
              </a:ext>
            </a:extLst>
          </p:cNvPr>
          <p:cNvSpPr/>
          <p:nvPr/>
        </p:nvSpPr>
        <p:spPr>
          <a:xfrm>
            <a:off x="1043608" y="1368168"/>
            <a:ext cx="4572000" cy="2308324"/>
          </a:xfrm>
          <a:prstGeom prst="rect">
            <a:avLst/>
          </a:prstGeom>
        </p:spPr>
        <p:txBody>
          <a:bodyPr>
            <a:spAutoFit/>
          </a:bodyPr>
          <a:lstStyle/>
          <a:p>
            <a:r>
              <a:rPr lang="en-GB" dirty="0">
                <a:latin typeface="Gill Sans MT" panose="020B0502020104020203" pitchFamily="34" charset="0"/>
              </a:rPr>
              <a:t>HDN – 01484 652 606</a:t>
            </a:r>
          </a:p>
          <a:p>
            <a:r>
              <a:rPr lang="en-GB" dirty="0">
                <a:latin typeface="Gill Sans MT" panose="020B0502020104020203" pitchFamily="34" charset="0"/>
              </a:rPr>
              <a:t>HDN Mentoring Manager – 0774 562 7460</a:t>
            </a:r>
          </a:p>
          <a:p>
            <a:r>
              <a:rPr lang="en-GB" dirty="0">
                <a:latin typeface="Gill Sans MT" panose="020B0502020104020203" pitchFamily="34" charset="0"/>
              </a:rPr>
              <a:t>Your local Mentoring Coordinator (See PDL for details)</a:t>
            </a:r>
          </a:p>
          <a:p>
            <a:r>
              <a:rPr lang="en-GB" dirty="0">
                <a:latin typeface="Gill Sans MT" panose="020B0502020104020203" pitchFamily="34" charset="0"/>
              </a:rPr>
              <a:t>Your own internal mentoring contact (please ask HDN if you’re not sure who it is)</a:t>
            </a:r>
          </a:p>
          <a:p>
            <a:r>
              <a:rPr lang="en-GB" dirty="0">
                <a:latin typeface="Gill Sans MT" panose="020B0502020104020203" pitchFamily="34" charset="0"/>
              </a:rPr>
              <a:t>Your own HR/L&amp;D departments</a:t>
            </a:r>
          </a:p>
          <a:p>
            <a:r>
              <a:rPr lang="en-GB" dirty="0">
                <a:latin typeface="Gill Sans MT" panose="020B0502020104020203" pitchFamily="34" charset="0"/>
              </a:rPr>
              <a:t>Your fellow mentors</a:t>
            </a:r>
          </a:p>
        </p:txBody>
      </p:sp>
    </p:spTree>
    <p:custDataLst>
      <p:tags r:id="rId1"/>
    </p:custDataLst>
    <p:extLst>
      <p:ext uri="{BB962C8B-B14F-4D97-AF65-F5344CB8AC3E}">
        <p14:creationId xmlns:p14="http://schemas.microsoft.com/office/powerpoint/2010/main" val="2267868114"/>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Rectangle 1">
            <a:extLst>
              <a:ext uri="{FF2B5EF4-FFF2-40B4-BE49-F238E27FC236}">
                <a16:creationId xmlns:a16="http://schemas.microsoft.com/office/drawing/2014/main" id="{20A10260-8371-418E-A34D-F2BE7ADBCC3A}"/>
              </a:ext>
            </a:extLst>
          </p:cNvPr>
          <p:cNvSpPr/>
          <p:nvPr/>
        </p:nvSpPr>
        <p:spPr>
          <a:xfrm>
            <a:off x="430614" y="1008015"/>
            <a:ext cx="8280920" cy="4401205"/>
          </a:xfrm>
          <a:prstGeom prst="rect">
            <a:avLst/>
          </a:prstGeom>
        </p:spPr>
        <p:txBody>
          <a:bodyPr wrap="square">
            <a:spAutoFit/>
          </a:bodyPr>
          <a:lstStyle/>
          <a:p>
            <a:r>
              <a:rPr lang="en-US" dirty="0">
                <a:latin typeface="Gill Sans MT" panose="020B0502020104020203" pitchFamily="34" charset="0"/>
              </a:rPr>
              <a:t>You will also find the following documents on our website or contact us and we can email them for further information:</a:t>
            </a:r>
            <a:br>
              <a:rPr lang="en-US" dirty="0">
                <a:latin typeface="Gill Sans MT" panose="020B0502020104020203" pitchFamily="34" charset="0"/>
              </a:rPr>
            </a:br>
            <a:br>
              <a:rPr lang="en-US" dirty="0">
                <a:latin typeface="Gill Sans MT" panose="020B0502020104020203" pitchFamily="34" charset="0"/>
              </a:rPr>
            </a:br>
            <a:r>
              <a:rPr lang="en-US" dirty="0">
                <a:latin typeface="Gill Sans MT" panose="020B0502020104020203" pitchFamily="34" charset="0"/>
              </a:rPr>
              <a:t>PDL</a:t>
            </a:r>
            <a:br>
              <a:rPr lang="en-US" dirty="0">
                <a:latin typeface="Gill Sans MT" panose="020B0502020104020203" pitchFamily="34" charset="0"/>
              </a:rPr>
            </a:br>
            <a:r>
              <a:rPr lang="en-US" dirty="0">
                <a:latin typeface="Gill Sans MT" panose="020B0502020104020203" pitchFamily="34" charset="0"/>
              </a:rPr>
              <a:t>Mentoring </a:t>
            </a:r>
            <a:r>
              <a:rPr lang="en-US" dirty="0" err="1">
                <a:latin typeface="Gill Sans MT" panose="020B0502020104020203" pitchFamily="34" charset="0"/>
              </a:rPr>
              <a:t>programme</a:t>
            </a:r>
            <a:r>
              <a:rPr lang="en-US" dirty="0">
                <a:latin typeface="Gill Sans MT" panose="020B0502020104020203" pitchFamily="34" charset="0"/>
              </a:rPr>
              <a:t> guidance document</a:t>
            </a:r>
            <a:br>
              <a:rPr lang="en-US" dirty="0">
                <a:latin typeface="Gill Sans MT" panose="020B0502020104020203" pitchFamily="34" charset="0"/>
              </a:rPr>
            </a:br>
            <a:r>
              <a:rPr lang="en-US" dirty="0">
                <a:latin typeface="Gill Sans MT" panose="020B0502020104020203" pitchFamily="34" charset="0"/>
              </a:rPr>
              <a:t>Mentoring agreement</a:t>
            </a:r>
            <a:br>
              <a:rPr lang="en-US" dirty="0">
                <a:latin typeface="Gill Sans MT" panose="020B0502020104020203" pitchFamily="34" charset="0"/>
              </a:rPr>
            </a:br>
            <a:r>
              <a:rPr lang="en-US" dirty="0">
                <a:latin typeface="Gill Sans MT" panose="020B0502020104020203" pitchFamily="34" charset="0"/>
              </a:rPr>
              <a:t>Mentoring resources from the group sessions</a:t>
            </a:r>
            <a:br>
              <a:rPr lang="en-US" dirty="0">
                <a:latin typeface="Gill Sans MT" panose="020B0502020104020203" pitchFamily="34" charset="0"/>
              </a:rPr>
            </a:br>
            <a:r>
              <a:rPr lang="en-US" dirty="0">
                <a:latin typeface="Gill Sans MT" panose="020B0502020104020203" pitchFamily="34" charset="0"/>
              </a:rPr>
              <a:t>Mentoring resources for mentors</a:t>
            </a:r>
          </a:p>
          <a:p>
            <a:endParaRPr lang="en-US" dirty="0">
              <a:latin typeface="Gill Sans MT" panose="020B0502020104020203" pitchFamily="34" charset="0"/>
            </a:endParaRPr>
          </a:p>
          <a:p>
            <a:endParaRPr lang="en-US" dirty="0">
              <a:latin typeface="Gill Sans MT" panose="020B0502020104020203" pitchFamily="34" charset="0"/>
            </a:endParaRPr>
          </a:p>
          <a:p>
            <a:r>
              <a:rPr lang="en-US" sz="2800" dirty="0">
                <a:latin typeface="Gill Sans MT" panose="020B0502020104020203" pitchFamily="34" charset="0"/>
              </a:rPr>
              <a:t>Thank you.  Any Questions?</a:t>
            </a:r>
          </a:p>
          <a:p>
            <a:endParaRPr lang="en-US" dirty="0">
              <a:latin typeface="Gill Sans MT" panose="020B0502020104020203" pitchFamily="34" charset="0"/>
            </a:endParaRPr>
          </a:p>
          <a:p>
            <a:br>
              <a:rPr lang="en-US" dirty="0">
                <a:latin typeface="Gill Sans MT" panose="020B0502020104020203" pitchFamily="34" charset="0"/>
              </a:rPr>
            </a:br>
            <a:br>
              <a:rPr lang="en-US" dirty="0">
                <a:solidFill>
                  <a:schemeClr val="tx2"/>
                </a:solidFill>
                <a:latin typeface="Gill Sans MT" panose="020B0502020104020203" pitchFamily="34" charset="0"/>
              </a:rPr>
            </a:br>
            <a:r>
              <a:rPr lang="en-US" dirty="0">
                <a:solidFill>
                  <a:schemeClr val="tx2"/>
                </a:solidFill>
                <a:latin typeface="Gill Sans MT" panose="020B0502020104020203" pitchFamily="34" charset="0"/>
              </a:rPr>
              <a:t>Housing Diversity Network (HDN)</a:t>
            </a:r>
            <a:endParaRPr lang="en-US" dirty="0"/>
          </a:p>
        </p:txBody>
      </p:sp>
    </p:spTree>
    <p:custDataLst>
      <p:tags r:id="rId1"/>
    </p:custDataLst>
    <p:extLst>
      <p:ext uri="{BB962C8B-B14F-4D97-AF65-F5344CB8AC3E}">
        <p14:creationId xmlns:p14="http://schemas.microsoft.com/office/powerpoint/2010/main" val="1026433159"/>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grpSp>
        <p:nvGrpSpPr>
          <p:cNvPr id="6" name="Group 5">
            <a:extLst>
              <a:ext uri="{FF2B5EF4-FFF2-40B4-BE49-F238E27FC236}">
                <a16:creationId xmlns:a16="http://schemas.microsoft.com/office/drawing/2014/main" id="{A110FFB3-5821-45E4-B254-1F9916413FDF}"/>
              </a:ext>
            </a:extLst>
          </p:cNvPr>
          <p:cNvGrpSpPr/>
          <p:nvPr/>
        </p:nvGrpSpPr>
        <p:grpSpPr>
          <a:xfrm>
            <a:off x="3166410" y="135768"/>
            <a:ext cx="5977590" cy="6605599"/>
            <a:chOff x="1175631" y="319539"/>
            <a:chExt cx="8056773" cy="6476914"/>
          </a:xfrm>
        </p:grpSpPr>
        <p:pic>
          <p:nvPicPr>
            <p:cNvPr id="9" name="Picture 8">
              <a:extLst>
                <a:ext uri="{FF2B5EF4-FFF2-40B4-BE49-F238E27FC236}">
                  <a16:creationId xmlns:a16="http://schemas.microsoft.com/office/drawing/2014/main" id="{D7F31C70-8105-47F3-85D2-EFA050640FC4}"/>
                </a:ext>
              </a:extLst>
            </p:cNvPr>
            <p:cNvPicPr/>
            <p:nvPr/>
          </p:nvPicPr>
          <p:blipFill rotWithShape="1">
            <a:blip r:embed="rId3" cstate="screen">
              <a:duotone>
                <a:schemeClr val="accent5">
                  <a:shade val="45000"/>
                  <a:satMod val="135000"/>
                </a:schemeClr>
                <a:prstClr val="white"/>
              </a:duotone>
              <a:extLst>
                <a:ext uri="{28A0092B-C50C-407E-A947-70E740481C1C}">
                  <a14:useLocalDpi xmlns:a14="http://schemas.microsoft.com/office/drawing/2010/main"/>
                </a:ext>
              </a:extLst>
            </a:blip>
            <a:srcRect/>
            <a:stretch/>
          </p:blipFill>
          <p:spPr bwMode="auto">
            <a:xfrm>
              <a:off x="7659274" y="3324060"/>
              <a:ext cx="1130469" cy="888682"/>
            </a:xfrm>
            <a:prstGeom prst="rect">
              <a:avLst/>
            </a:prstGeom>
            <a:ln>
              <a:noFill/>
            </a:ln>
            <a:extLst>
              <a:ext uri="{53640926-AAD7-44d8-BBD7-CCE9431645EC}">
                <a14:shadowObscured xmlns="" xmlns:a14="http://schemas.microsoft.com/office/drawing/2010/main"/>
              </a:ext>
            </a:extLst>
          </p:spPr>
        </p:pic>
        <p:pic>
          <p:nvPicPr>
            <p:cNvPr id="11" name="Picture 10" descr="A2Dominion Group - Shared ownership &amp; affordable housing">
              <a:hlinkClick r:id="rId4"/>
              <a:extLst>
                <a:ext uri="{FF2B5EF4-FFF2-40B4-BE49-F238E27FC236}">
                  <a16:creationId xmlns:a16="http://schemas.microsoft.com/office/drawing/2014/main" id="{ACE91C0F-21DB-4585-B350-2F0C045673A6}"/>
                </a:ext>
              </a:extLst>
            </p:cNvPr>
            <p:cNvPicPr/>
            <p:nvPr/>
          </p:nvPicPr>
          <p:blipFill>
            <a:blip r:embed="rId5">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6928478" y="2495170"/>
              <a:ext cx="2041351" cy="815993"/>
            </a:xfrm>
            <a:prstGeom prst="rect">
              <a:avLst/>
            </a:prstGeom>
            <a:noFill/>
            <a:ln>
              <a:noFill/>
            </a:ln>
          </p:spPr>
        </p:pic>
        <p:pic>
          <p:nvPicPr>
            <p:cNvPr id="12" name="Picture 11" descr="C:\Users\alison\AppData\Local\Microsoft\Windows\INetCacheContent.Word\logo.jpg">
              <a:extLst>
                <a:ext uri="{FF2B5EF4-FFF2-40B4-BE49-F238E27FC236}">
                  <a16:creationId xmlns:a16="http://schemas.microsoft.com/office/drawing/2014/main" id="{67BA0A05-514A-4E8D-A1A0-2962122B9536}"/>
                </a:ext>
              </a:extLst>
            </p:cNvPr>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7227496" y="4498471"/>
              <a:ext cx="1830205" cy="626401"/>
            </a:xfrm>
            <a:prstGeom prst="rect">
              <a:avLst/>
            </a:prstGeom>
            <a:noFill/>
            <a:ln>
              <a:noFill/>
            </a:ln>
          </p:spPr>
        </p:pic>
        <p:pic>
          <p:nvPicPr>
            <p:cNvPr id="13" name="Picture 12">
              <a:extLst>
                <a:ext uri="{FF2B5EF4-FFF2-40B4-BE49-F238E27FC236}">
                  <a16:creationId xmlns:a16="http://schemas.microsoft.com/office/drawing/2014/main" id="{FD041B18-6EAB-4E66-AEA8-49845819114E}"/>
                </a:ext>
              </a:extLst>
            </p:cNvPr>
            <p:cNvPicPr/>
            <p:nvPr/>
          </p:nvPicPr>
          <p:blipFill rotWithShape="1">
            <a:blip r:embed="rId7" cstate="screen">
              <a:duotone>
                <a:schemeClr val="accent5">
                  <a:shade val="45000"/>
                  <a:satMod val="135000"/>
                </a:schemeClr>
                <a:prstClr val="white"/>
              </a:duotone>
              <a:extLst>
                <a:ext uri="{28A0092B-C50C-407E-A947-70E740481C1C}">
                  <a14:useLocalDpi xmlns:a14="http://schemas.microsoft.com/office/drawing/2010/main"/>
                </a:ext>
              </a:extLst>
            </a:blip>
            <a:srcRect/>
            <a:stretch/>
          </p:blipFill>
          <p:spPr bwMode="auto">
            <a:xfrm>
              <a:off x="4572268" y="3642954"/>
              <a:ext cx="1222255" cy="925026"/>
            </a:xfrm>
            <a:prstGeom prst="rect">
              <a:avLst/>
            </a:prstGeom>
            <a:ln>
              <a:noFill/>
            </a:ln>
            <a:extLst>
              <a:ext uri="{53640926-AAD7-44d8-BBD7-CCE9431645EC}">
                <a14:shadowObscured xmlns="" xmlns:a14="http://schemas.microsoft.com/office/drawing/2010/main"/>
              </a:ext>
            </a:extLst>
          </p:spPr>
        </p:pic>
        <p:pic>
          <p:nvPicPr>
            <p:cNvPr id="14" name="Picture 13" descr="https://www.wulvern.org.uk/Images/wulvern_logo.gif">
              <a:hlinkClick r:id="rId8"/>
              <a:extLst>
                <a:ext uri="{FF2B5EF4-FFF2-40B4-BE49-F238E27FC236}">
                  <a16:creationId xmlns:a16="http://schemas.microsoft.com/office/drawing/2014/main" id="{FA1408DF-00BF-4110-97FD-CED6C779EBE3}"/>
                </a:ext>
              </a:extLst>
            </p:cNvPr>
            <p:cNvPicPr/>
            <p:nvPr/>
          </p:nvPicPr>
          <p:blipFill>
            <a:blip r:embed="rId9" cstate="print">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3539393" y="930012"/>
              <a:ext cx="2005334" cy="934406"/>
            </a:xfrm>
            <a:prstGeom prst="rect">
              <a:avLst/>
            </a:prstGeom>
            <a:noFill/>
            <a:ln>
              <a:noFill/>
            </a:ln>
          </p:spPr>
        </p:pic>
        <p:pic>
          <p:nvPicPr>
            <p:cNvPr id="15" name="Picture 14" descr="C:\Users\alison\AppData\Local\Microsoft\Windows\INetCacheContent.Word\gp-logo.png">
              <a:extLst>
                <a:ext uri="{FF2B5EF4-FFF2-40B4-BE49-F238E27FC236}">
                  <a16:creationId xmlns:a16="http://schemas.microsoft.com/office/drawing/2014/main" id="{745645EA-344C-4CC1-826D-0E6FE0C58B0A}"/>
                </a:ext>
              </a:extLst>
            </p:cNvPr>
            <p:cNvPicPr/>
            <p:nvPr/>
          </p:nvPicPr>
          <p:blipFill>
            <a:blip r:embed="rId10">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3555659" y="5849417"/>
              <a:ext cx="2913893" cy="769097"/>
            </a:xfrm>
            <a:prstGeom prst="rect">
              <a:avLst/>
            </a:prstGeom>
            <a:noFill/>
            <a:ln>
              <a:noFill/>
            </a:ln>
          </p:spPr>
        </p:pic>
        <p:pic>
          <p:nvPicPr>
            <p:cNvPr id="16" name="Picture 15" descr="Great Places Housing Group - return to home page">
              <a:hlinkClick r:id="rId11"/>
              <a:extLst>
                <a:ext uri="{FF2B5EF4-FFF2-40B4-BE49-F238E27FC236}">
                  <a16:creationId xmlns:a16="http://schemas.microsoft.com/office/drawing/2014/main" id="{D6BB7FA1-B784-4E82-9C34-1DF868493480}"/>
                </a:ext>
              </a:extLst>
            </p:cNvPr>
            <p:cNvPicPr/>
            <p:nvPr/>
          </p:nvPicPr>
          <p:blipFill>
            <a:blip r:embed="rId12" cstate="print">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6866900" y="4734194"/>
              <a:ext cx="1322173" cy="1076267"/>
            </a:xfrm>
            <a:prstGeom prst="rect">
              <a:avLst/>
            </a:prstGeom>
            <a:noFill/>
            <a:ln>
              <a:noFill/>
            </a:ln>
          </p:spPr>
        </p:pic>
        <p:pic>
          <p:nvPicPr>
            <p:cNvPr id="17" name="Picture 16" descr="L &amp; Q - Creating places where people want to live">
              <a:hlinkClick r:id="rId13"/>
              <a:extLst>
                <a:ext uri="{FF2B5EF4-FFF2-40B4-BE49-F238E27FC236}">
                  <a16:creationId xmlns:a16="http://schemas.microsoft.com/office/drawing/2014/main" id="{6AC1C8CF-3247-400B-AC9D-CA0A77DFFF91}"/>
                </a:ext>
              </a:extLst>
            </p:cNvPr>
            <p:cNvPicPr/>
            <p:nvPr/>
          </p:nvPicPr>
          <p:blipFill>
            <a:blip r:embed="rId14" cstate="print">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7184082" y="1322767"/>
              <a:ext cx="1357028" cy="1178266"/>
            </a:xfrm>
            <a:prstGeom prst="rect">
              <a:avLst/>
            </a:prstGeom>
            <a:noFill/>
            <a:ln>
              <a:noFill/>
            </a:ln>
          </p:spPr>
        </p:pic>
        <p:pic>
          <p:nvPicPr>
            <p:cNvPr id="18" name="Picture 17" descr="Notting Hill Housing">
              <a:hlinkClick r:id="rId15" tooltip="&quot;Home&quot;"/>
              <a:extLst>
                <a:ext uri="{FF2B5EF4-FFF2-40B4-BE49-F238E27FC236}">
                  <a16:creationId xmlns:a16="http://schemas.microsoft.com/office/drawing/2014/main" id="{E7611ECA-9880-4A70-BBF9-F1ABCD80CCBD}"/>
                </a:ext>
              </a:extLst>
            </p:cNvPr>
            <p:cNvPicPr/>
            <p:nvPr/>
          </p:nvPicPr>
          <p:blipFill>
            <a:blip r:embed="rId16">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4420067" y="517326"/>
              <a:ext cx="2166830" cy="566271"/>
            </a:xfrm>
            <a:prstGeom prst="rect">
              <a:avLst/>
            </a:prstGeom>
            <a:noFill/>
            <a:ln>
              <a:noFill/>
            </a:ln>
          </p:spPr>
        </p:pic>
        <p:pic>
          <p:nvPicPr>
            <p:cNvPr id="19" name="Picture 18" descr="logo">
              <a:hlinkClick r:id="rId17" tooltip="&quot;Knightstone&quot;"/>
              <a:extLst>
                <a:ext uri="{FF2B5EF4-FFF2-40B4-BE49-F238E27FC236}">
                  <a16:creationId xmlns:a16="http://schemas.microsoft.com/office/drawing/2014/main" id="{0BE6F4B4-F139-42A3-B606-B986E4785ABB}"/>
                </a:ext>
              </a:extLst>
            </p:cNvPr>
            <p:cNvPicPr/>
            <p:nvPr/>
          </p:nvPicPr>
          <p:blipFill>
            <a:blip r:embed="rId18">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1175631" y="5631351"/>
              <a:ext cx="2194714" cy="488892"/>
            </a:xfrm>
            <a:prstGeom prst="rect">
              <a:avLst/>
            </a:prstGeom>
            <a:noFill/>
            <a:ln>
              <a:noFill/>
            </a:ln>
          </p:spPr>
        </p:pic>
        <p:pic>
          <p:nvPicPr>
            <p:cNvPr id="20" name="Picture 19" descr="https://www.networkhomes.org.uk/media/1003/logo.png">
              <a:hlinkClick r:id="rId19" tooltip="&quot;Home&quot;"/>
              <a:extLst>
                <a:ext uri="{FF2B5EF4-FFF2-40B4-BE49-F238E27FC236}">
                  <a16:creationId xmlns:a16="http://schemas.microsoft.com/office/drawing/2014/main" id="{8E9C701C-A99A-419A-931C-476F98486D3B}"/>
                </a:ext>
              </a:extLst>
            </p:cNvPr>
            <p:cNvPicPr/>
            <p:nvPr/>
          </p:nvPicPr>
          <p:blipFill>
            <a:blip r:embed="rId20">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4708203" y="4566808"/>
              <a:ext cx="1753215" cy="543995"/>
            </a:xfrm>
            <a:prstGeom prst="rect">
              <a:avLst/>
            </a:prstGeom>
            <a:noFill/>
            <a:ln>
              <a:noFill/>
            </a:ln>
          </p:spPr>
        </p:pic>
        <p:pic>
          <p:nvPicPr>
            <p:cNvPr id="21" name="Picture 20" descr="For Customers">
              <a:hlinkClick r:id="rId21"/>
              <a:extLst>
                <a:ext uri="{FF2B5EF4-FFF2-40B4-BE49-F238E27FC236}">
                  <a16:creationId xmlns:a16="http://schemas.microsoft.com/office/drawing/2014/main" id="{D73D88EA-F84B-4BDC-9FA0-8630B538C6D2}"/>
                </a:ext>
              </a:extLst>
            </p:cNvPr>
            <p:cNvPicPr/>
            <p:nvPr/>
          </p:nvPicPr>
          <p:blipFill>
            <a:blip r:embed="rId2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765608" y="1864417"/>
              <a:ext cx="1510391" cy="636615"/>
            </a:xfrm>
            <a:prstGeom prst="rect">
              <a:avLst/>
            </a:prstGeom>
            <a:noFill/>
            <a:ln>
              <a:noFill/>
            </a:ln>
          </p:spPr>
        </p:pic>
        <p:pic>
          <p:nvPicPr>
            <p:cNvPr id="22" name="Picture 21" descr="http://www.asra.org.uk/media/1496105/asra.png">
              <a:hlinkClick r:id="rId23"/>
              <a:extLst>
                <a:ext uri="{FF2B5EF4-FFF2-40B4-BE49-F238E27FC236}">
                  <a16:creationId xmlns:a16="http://schemas.microsoft.com/office/drawing/2014/main" id="{BACB9096-BD22-4699-B5B2-B07F45062748}"/>
                </a:ext>
              </a:extLst>
            </p:cNvPr>
            <p:cNvPicPr/>
            <p:nvPr/>
          </p:nvPicPr>
          <p:blipFill>
            <a:blip r:embed="rId24" cstate="print">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3207107" y="2578411"/>
              <a:ext cx="1366323" cy="725718"/>
            </a:xfrm>
            <a:prstGeom prst="rect">
              <a:avLst/>
            </a:prstGeom>
            <a:noFill/>
            <a:ln>
              <a:noFill/>
            </a:ln>
          </p:spPr>
        </p:pic>
        <p:pic>
          <p:nvPicPr>
            <p:cNvPr id="23" name="Picture 22" descr="AmicusHorizon logo">
              <a:hlinkClick r:id="rId25"/>
              <a:extLst>
                <a:ext uri="{FF2B5EF4-FFF2-40B4-BE49-F238E27FC236}">
                  <a16:creationId xmlns:a16="http://schemas.microsoft.com/office/drawing/2014/main" id="{CAA10BB0-4EFD-4C12-9CE0-884D1F39486E}"/>
                </a:ext>
              </a:extLst>
            </p:cNvPr>
            <p:cNvPicPr/>
            <p:nvPr/>
          </p:nvPicPr>
          <p:blipFill>
            <a:blip r:embed="rId26" cstate="screen">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4421229" y="2273586"/>
              <a:ext cx="3075388" cy="596753"/>
            </a:xfrm>
            <a:prstGeom prst="rect">
              <a:avLst/>
            </a:prstGeom>
            <a:noFill/>
            <a:ln>
              <a:noFill/>
            </a:ln>
          </p:spPr>
        </p:pic>
        <p:pic>
          <p:nvPicPr>
            <p:cNvPr id="24" name="Picture 23" descr="Orbit Group">
              <a:hlinkClick r:id="rId27" tooltip="&quot;Home&quot;"/>
              <a:extLst>
                <a:ext uri="{FF2B5EF4-FFF2-40B4-BE49-F238E27FC236}">
                  <a16:creationId xmlns:a16="http://schemas.microsoft.com/office/drawing/2014/main" id="{C0F08BA1-B954-471D-B642-E26A3CE5DCCA}"/>
                </a:ext>
              </a:extLst>
            </p:cNvPr>
            <p:cNvPicPr/>
            <p:nvPr/>
          </p:nvPicPr>
          <p:blipFill>
            <a:blip r:embed="rId28" cstate="print">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4618741" y="1577178"/>
              <a:ext cx="2392227" cy="695235"/>
            </a:xfrm>
            <a:prstGeom prst="rect">
              <a:avLst/>
            </a:prstGeom>
            <a:noFill/>
            <a:ln>
              <a:noFill/>
            </a:ln>
          </p:spPr>
        </p:pic>
        <p:pic>
          <p:nvPicPr>
            <p:cNvPr id="25" name="Picture 24" descr="http://www.thrivehomes.org.uk/wp-content/themes/thrive/images/logo.png">
              <a:hlinkClick r:id="rId29" tooltip="&quot;Thrive Homes&quot;"/>
              <a:extLst>
                <a:ext uri="{FF2B5EF4-FFF2-40B4-BE49-F238E27FC236}">
                  <a16:creationId xmlns:a16="http://schemas.microsoft.com/office/drawing/2014/main" id="{5890E369-08FF-4949-A322-1948C90990D9}"/>
                </a:ext>
              </a:extLst>
            </p:cNvPr>
            <p:cNvPicPr/>
            <p:nvPr/>
          </p:nvPicPr>
          <p:blipFill>
            <a:blip r:embed="rId30" cstate="print">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6191872" y="3807090"/>
              <a:ext cx="1618442" cy="821855"/>
            </a:xfrm>
            <a:prstGeom prst="rect">
              <a:avLst/>
            </a:prstGeom>
            <a:noFill/>
            <a:ln>
              <a:noFill/>
            </a:ln>
          </p:spPr>
        </p:pic>
        <p:pic>
          <p:nvPicPr>
            <p:cNvPr id="26" name="Picture 25" descr="http://www.swan.org.uk/images/swan-housing-logo-new.png">
              <a:hlinkClick r:id="rId31"/>
              <a:extLst>
                <a:ext uri="{FF2B5EF4-FFF2-40B4-BE49-F238E27FC236}">
                  <a16:creationId xmlns:a16="http://schemas.microsoft.com/office/drawing/2014/main" id="{4F7ABD52-64E4-4EC1-BE02-FCA072AE70E5}"/>
                </a:ext>
              </a:extLst>
            </p:cNvPr>
            <p:cNvPicPr/>
            <p:nvPr/>
          </p:nvPicPr>
          <p:blipFill>
            <a:blip r:embed="rId3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368259" y="3886814"/>
              <a:ext cx="1851972" cy="874613"/>
            </a:xfrm>
            <a:prstGeom prst="rect">
              <a:avLst/>
            </a:prstGeom>
            <a:noFill/>
            <a:ln>
              <a:noFill/>
            </a:ln>
          </p:spPr>
        </p:pic>
        <p:pic>
          <p:nvPicPr>
            <p:cNvPr id="27" name="Picture 26" descr="Link to homepage">
              <a:extLst>
                <a:ext uri="{FF2B5EF4-FFF2-40B4-BE49-F238E27FC236}">
                  <a16:creationId xmlns:a16="http://schemas.microsoft.com/office/drawing/2014/main" id="{C7815D67-3FD3-4071-B574-856B9F78583D}"/>
                </a:ext>
              </a:extLst>
            </p:cNvPr>
            <p:cNvPicPr/>
            <p:nvPr/>
          </p:nvPicPr>
          <p:blipFill>
            <a:blip r:embed="rId33">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2621540" y="4596118"/>
              <a:ext cx="2166830" cy="976612"/>
            </a:xfrm>
            <a:prstGeom prst="rect">
              <a:avLst/>
            </a:prstGeom>
            <a:noFill/>
            <a:ln>
              <a:noFill/>
            </a:ln>
          </p:spPr>
        </p:pic>
        <p:pic>
          <p:nvPicPr>
            <p:cNvPr id="28" name="Graphic 13">
              <a:extLst>
                <a:ext uri="{FF2B5EF4-FFF2-40B4-BE49-F238E27FC236}">
                  <a16:creationId xmlns:a16="http://schemas.microsoft.com/office/drawing/2014/main" id="{99CB2D1F-4716-4E80-9958-EE78C71509CB}"/>
                </a:ext>
              </a:extLst>
            </p:cNvPr>
            <p:cNvPicPr/>
            <p:nvPr/>
          </p:nvPicPr>
          <p:blipFill>
            <a:blip r:embed="rId34" cstate="screen">
              <a:duotone>
                <a:schemeClr val="accent5">
                  <a:shade val="45000"/>
                  <a:satMod val="135000"/>
                </a:schemeClr>
                <a:prstClr val="white"/>
              </a:duotone>
              <a:extLst>
                <a:ext uri="{28A0092B-C50C-407E-A947-70E740481C1C}">
                  <a14:useLocalDpi xmlns:a14="http://schemas.microsoft.com/office/drawing/2010/main"/>
                </a:ext>
                <a:ext uri="{96DAC541-7B7A-43D3-8B79-37D633B846F1}">
                  <asvg:svgBlip xmlns:asvg="http://schemas.microsoft.com/office/drawing/2016/SVG/main" r:embed="rId35"/>
                </a:ext>
              </a:extLst>
            </a:blip>
            <a:stretch>
              <a:fillRect/>
            </a:stretch>
          </p:blipFill>
          <p:spPr>
            <a:xfrm>
              <a:off x="7559356" y="5635773"/>
              <a:ext cx="1673048" cy="1160680"/>
            </a:xfrm>
            <a:prstGeom prst="rect">
              <a:avLst/>
            </a:prstGeom>
          </p:spPr>
        </p:pic>
        <p:pic>
          <p:nvPicPr>
            <p:cNvPr id="29" name="Picture 28" descr="Thirteen Group">
              <a:hlinkClick r:id="rId36"/>
              <a:extLst>
                <a:ext uri="{FF2B5EF4-FFF2-40B4-BE49-F238E27FC236}">
                  <a16:creationId xmlns:a16="http://schemas.microsoft.com/office/drawing/2014/main" id="{9976BF24-10D8-462E-A483-74EE016FF657}"/>
                </a:ext>
              </a:extLst>
            </p:cNvPr>
            <p:cNvPicPr/>
            <p:nvPr/>
          </p:nvPicPr>
          <p:blipFill>
            <a:blip r:embed="rId37">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6082659" y="1150424"/>
              <a:ext cx="1815955" cy="384548"/>
            </a:xfrm>
            <a:prstGeom prst="rect">
              <a:avLst/>
            </a:prstGeom>
            <a:noFill/>
            <a:ln>
              <a:noFill/>
            </a:ln>
          </p:spPr>
        </p:pic>
        <p:pic>
          <p:nvPicPr>
            <p:cNvPr id="30" name="Picture 29" descr="http://www.togetherhousing.co.uk/img/logo.png">
              <a:hlinkClick r:id="rId38"/>
              <a:extLst>
                <a:ext uri="{FF2B5EF4-FFF2-40B4-BE49-F238E27FC236}">
                  <a16:creationId xmlns:a16="http://schemas.microsoft.com/office/drawing/2014/main" id="{F78240EA-E0BB-4C63-AC2B-19D5CEE59EE6}"/>
                </a:ext>
              </a:extLst>
            </p:cNvPr>
            <p:cNvPicPr/>
            <p:nvPr/>
          </p:nvPicPr>
          <p:blipFill>
            <a:blip r:embed="rId39">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5364642" y="3081372"/>
              <a:ext cx="2194714" cy="887510"/>
            </a:xfrm>
            <a:prstGeom prst="rect">
              <a:avLst/>
            </a:prstGeom>
            <a:noFill/>
            <a:ln>
              <a:noFill/>
            </a:ln>
          </p:spPr>
        </p:pic>
        <p:pic>
          <p:nvPicPr>
            <p:cNvPr id="31" name="Graphic 17">
              <a:extLst>
                <a:ext uri="{FF2B5EF4-FFF2-40B4-BE49-F238E27FC236}">
                  <a16:creationId xmlns:a16="http://schemas.microsoft.com/office/drawing/2014/main" id="{5B1306F1-268B-4FA8-B5A8-A7058952E613}"/>
                </a:ext>
              </a:extLst>
            </p:cNvPr>
            <p:cNvPicPr/>
            <p:nvPr/>
          </p:nvPicPr>
          <p:blipFill>
            <a:blip r:embed="rId40" cstate="screen">
              <a:duotone>
                <a:schemeClr val="accent5">
                  <a:shade val="45000"/>
                  <a:satMod val="135000"/>
                </a:schemeClr>
                <a:prstClr val="white"/>
              </a:duotone>
              <a:extLst>
                <a:ext uri="{28A0092B-C50C-407E-A947-70E740481C1C}">
                  <a14:useLocalDpi xmlns:a14="http://schemas.microsoft.com/office/drawing/2010/main"/>
                </a:ext>
                <a:ext uri="{96DAC541-7B7A-43D3-8B79-37D633B846F1}">
                  <asvg:svgBlip xmlns:asvg="http://schemas.microsoft.com/office/drawing/2016/SVG/main" r:embed="rId41"/>
                </a:ext>
              </a:extLst>
            </a:blip>
            <a:stretch>
              <a:fillRect/>
            </a:stretch>
          </p:blipFill>
          <p:spPr>
            <a:xfrm>
              <a:off x="2272988" y="3109510"/>
              <a:ext cx="2437539" cy="616684"/>
            </a:xfrm>
            <a:prstGeom prst="rect">
              <a:avLst/>
            </a:prstGeom>
          </p:spPr>
        </p:pic>
        <p:pic>
          <p:nvPicPr>
            <p:cNvPr id="32" name="Picture 31" descr="Organisation's logo">
              <a:extLst>
                <a:ext uri="{FF2B5EF4-FFF2-40B4-BE49-F238E27FC236}">
                  <a16:creationId xmlns:a16="http://schemas.microsoft.com/office/drawing/2014/main" id="{CFB08FFC-25F3-4283-BC67-5560C8AB23F8}"/>
                </a:ext>
              </a:extLst>
            </p:cNvPr>
            <p:cNvPicPr/>
            <p:nvPr/>
          </p:nvPicPr>
          <p:blipFill>
            <a:blip r:embed="rId42" cstate="print">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5193852" y="5113148"/>
              <a:ext cx="1637031" cy="848820"/>
            </a:xfrm>
            <a:prstGeom prst="rect">
              <a:avLst/>
            </a:prstGeom>
            <a:noFill/>
            <a:ln>
              <a:noFill/>
            </a:ln>
          </p:spPr>
        </p:pic>
        <p:pic>
          <p:nvPicPr>
            <p:cNvPr id="33" name="Picture 32">
              <a:extLst>
                <a:ext uri="{FF2B5EF4-FFF2-40B4-BE49-F238E27FC236}">
                  <a16:creationId xmlns:a16="http://schemas.microsoft.com/office/drawing/2014/main" id="{5D88D3FF-6063-4075-A4DA-BA35B9C3F1BF}"/>
                </a:ext>
              </a:extLst>
            </p:cNvPr>
            <p:cNvPicPr/>
            <p:nvPr/>
          </p:nvPicPr>
          <p:blipFill rotWithShape="1">
            <a:blip r:embed="rId43" cstate="screen">
              <a:duotone>
                <a:schemeClr val="accent5">
                  <a:shade val="45000"/>
                  <a:satMod val="135000"/>
                </a:schemeClr>
                <a:prstClr val="white"/>
              </a:duotone>
              <a:extLst>
                <a:ext uri="{28A0092B-C50C-407E-A947-70E740481C1C}">
                  <a14:useLocalDpi xmlns:a14="http://schemas.microsoft.com/office/drawing/2010/main"/>
                </a:ext>
              </a:extLst>
            </a:blip>
            <a:srcRect/>
            <a:stretch/>
          </p:blipFill>
          <p:spPr bwMode="auto">
            <a:xfrm>
              <a:off x="7315370" y="319539"/>
              <a:ext cx="1654459" cy="594409"/>
            </a:xfrm>
            <a:prstGeom prst="rect">
              <a:avLst/>
            </a:prstGeom>
            <a:ln>
              <a:noFill/>
            </a:ln>
            <a:extLst>
              <a:ext uri="{53640926-AAD7-44d8-BBD7-CCE9431645EC}">
                <a14:shadowObscured xmlns="" xmlns:a14="http://schemas.microsoft.com/office/drawing/2010/main"/>
              </a:ext>
            </a:extLst>
          </p:spPr>
        </p:pic>
      </p:grpSp>
      <p:sp>
        <p:nvSpPr>
          <p:cNvPr id="3" name="Rectangle 2">
            <a:extLst>
              <a:ext uri="{FF2B5EF4-FFF2-40B4-BE49-F238E27FC236}">
                <a16:creationId xmlns:a16="http://schemas.microsoft.com/office/drawing/2014/main" id="{D352BA26-EE2D-40D4-8A6D-AF9EF3FA3CC8}"/>
              </a:ext>
            </a:extLst>
          </p:cNvPr>
          <p:cNvSpPr/>
          <p:nvPr/>
        </p:nvSpPr>
        <p:spPr>
          <a:xfrm>
            <a:off x="514016" y="375097"/>
            <a:ext cx="4572000" cy="707886"/>
          </a:xfrm>
          <a:prstGeom prst="rect">
            <a:avLst/>
          </a:prstGeom>
        </p:spPr>
        <p:txBody>
          <a:bodyPr>
            <a:spAutoFit/>
          </a:bodyPr>
          <a:lstStyle/>
          <a:p>
            <a:r>
              <a:rPr lang="en-GB" sz="2000" b="1" dirty="0">
                <a:solidFill>
                  <a:srgbClr val="669900"/>
                </a:solidFill>
                <a:latin typeface="Gill Sans MT" panose="020B0502020104020203" pitchFamily="34" charset="0"/>
              </a:rPr>
              <a:t>Introduction to </a:t>
            </a:r>
            <a:br>
              <a:rPr lang="en-GB" sz="2000" b="1" dirty="0">
                <a:solidFill>
                  <a:srgbClr val="669900"/>
                </a:solidFill>
                <a:latin typeface="Gill Sans MT" panose="020B0502020104020203" pitchFamily="34" charset="0"/>
              </a:rPr>
            </a:br>
            <a:r>
              <a:rPr lang="en-GB" sz="2000" b="1" dirty="0">
                <a:solidFill>
                  <a:srgbClr val="669900"/>
                </a:solidFill>
                <a:latin typeface="Gill Sans MT" panose="020B0502020104020203" pitchFamily="34" charset="0"/>
              </a:rPr>
              <a:t>Housing Diversity Network (HDN)</a:t>
            </a:r>
            <a:endParaRPr lang="en-US" sz="2000" dirty="0"/>
          </a:p>
        </p:txBody>
      </p:sp>
      <p:sp>
        <p:nvSpPr>
          <p:cNvPr id="4" name="Rectangle 3">
            <a:extLst>
              <a:ext uri="{FF2B5EF4-FFF2-40B4-BE49-F238E27FC236}">
                <a16:creationId xmlns:a16="http://schemas.microsoft.com/office/drawing/2014/main" id="{E91ED078-732B-4DAE-B71B-5F74B2FF25EA}"/>
              </a:ext>
            </a:extLst>
          </p:cNvPr>
          <p:cNvSpPr/>
          <p:nvPr/>
        </p:nvSpPr>
        <p:spPr>
          <a:xfrm>
            <a:off x="464966" y="1322382"/>
            <a:ext cx="4005406" cy="4380686"/>
          </a:xfrm>
          <a:prstGeom prst="rect">
            <a:avLst/>
          </a:prstGeom>
        </p:spPr>
        <p:txBody>
          <a:bodyPr wrap="square">
            <a:spAutoFit/>
          </a:bodyPr>
          <a:lstStyle/>
          <a:p>
            <a:pPr lvl="0" defTabSz="685800">
              <a:lnSpc>
                <a:spcPct val="90000"/>
              </a:lnSpc>
              <a:spcBef>
                <a:spcPts val="750"/>
              </a:spcBef>
            </a:pPr>
            <a:r>
              <a:rPr lang="en-GB" sz="2000" dirty="0">
                <a:solidFill>
                  <a:prstClr val="black"/>
                </a:solidFill>
                <a:latin typeface="Gill Sans MT" panose="020B0502020104020203" pitchFamily="34" charset="0"/>
              </a:rPr>
              <a:t>Our expertise in diversity develops your organisation’s effectiveness. </a:t>
            </a:r>
          </a:p>
          <a:p>
            <a:pPr lvl="0" defTabSz="685800">
              <a:lnSpc>
                <a:spcPct val="90000"/>
              </a:lnSpc>
              <a:spcBef>
                <a:spcPts val="750"/>
              </a:spcBef>
            </a:pPr>
            <a:r>
              <a:rPr lang="en-GB" sz="2000" dirty="0">
                <a:solidFill>
                  <a:prstClr val="black"/>
                </a:solidFill>
                <a:latin typeface="Gill Sans MT" panose="020B0502020104020203" pitchFamily="34" charset="0"/>
              </a:rPr>
              <a:t>Supporting you to:</a:t>
            </a:r>
          </a:p>
          <a:p>
            <a:pPr marL="171450" lvl="0" indent="-171450" defTabSz="685800">
              <a:lnSpc>
                <a:spcPct val="90000"/>
              </a:lnSpc>
              <a:spcBef>
                <a:spcPts val="750"/>
              </a:spcBef>
              <a:buFont typeface="Arial" panose="020B0604020202020204" pitchFamily="34" charset="0"/>
              <a:buChar char="•"/>
            </a:pPr>
            <a:r>
              <a:rPr lang="en-GB" sz="2000" dirty="0">
                <a:solidFill>
                  <a:prstClr val="black"/>
                </a:solidFill>
                <a:latin typeface="Gill Sans MT" panose="020B0502020104020203" pitchFamily="34" charset="0"/>
              </a:rPr>
              <a:t>attract and grow the best talent </a:t>
            </a:r>
          </a:p>
          <a:p>
            <a:pPr marL="171450" lvl="0" indent="-171450" defTabSz="685800">
              <a:lnSpc>
                <a:spcPct val="90000"/>
              </a:lnSpc>
              <a:spcBef>
                <a:spcPts val="750"/>
              </a:spcBef>
              <a:buFont typeface="Arial" panose="020B0604020202020204" pitchFamily="34" charset="0"/>
              <a:buChar char="•"/>
            </a:pPr>
            <a:r>
              <a:rPr lang="en-GB" sz="2000" dirty="0">
                <a:solidFill>
                  <a:prstClr val="black"/>
                </a:solidFill>
                <a:latin typeface="Gill Sans MT" panose="020B0502020104020203" pitchFamily="34" charset="0"/>
              </a:rPr>
              <a:t>deliver appropriate, accessible services </a:t>
            </a:r>
          </a:p>
          <a:p>
            <a:pPr marL="171450" lvl="0" indent="-171450" defTabSz="685800">
              <a:lnSpc>
                <a:spcPct val="90000"/>
              </a:lnSpc>
              <a:spcBef>
                <a:spcPts val="750"/>
              </a:spcBef>
              <a:buFont typeface="Arial" panose="020B0604020202020204" pitchFamily="34" charset="0"/>
              <a:buChar char="•"/>
            </a:pPr>
            <a:r>
              <a:rPr lang="en-GB" sz="2000" dirty="0">
                <a:solidFill>
                  <a:prstClr val="black"/>
                </a:solidFill>
                <a:latin typeface="Gill Sans MT" panose="020B0502020104020203" pitchFamily="34" charset="0"/>
              </a:rPr>
              <a:t>build inclusive communities</a:t>
            </a:r>
          </a:p>
          <a:p>
            <a:pPr lvl="0" defTabSz="685800">
              <a:lnSpc>
                <a:spcPct val="90000"/>
              </a:lnSpc>
              <a:defRPr/>
            </a:pPr>
            <a:endParaRPr lang="en-GB" sz="2000" dirty="0">
              <a:solidFill>
                <a:prstClr val="black"/>
              </a:solidFill>
              <a:latin typeface="Gill Sans MT" panose="020B0502020104020203" pitchFamily="34" charset="0"/>
            </a:endParaRPr>
          </a:p>
          <a:p>
            <a:pPr lvl="0" defTabSz="685800">
              <a:lnSpc>
                <a:spcPct val="90000"/>
              </a:lnSpc>
              <a:defRPr/>
            </a:pPr>
            <a:r>
              <a:rPr lang="en-GB" sz="2000" dirty="0">
                <a:solidFill>
                  <a:prstClr val="black"/>
                </a:solidFill>
                <a:latin typeface="Gill Sans MT" panose="020B0502020104020203" pitchFamily="34" charset="0"/>
              </a:rPr>
              <a:t>We have over 80 Members across </a:t>
            </a:r>
          </a:p>
          <a:p>
            <a:pPr lvl="0" defTabSz="685800">
              <a:lnSpc>
                <a:spcPct val="90000"/>
              </a:lnSpc>
              <a:defRPr/>
            </a:pPr>
            <a:r>
              <a:rPr lang="en-GB" sz="2000" dirty="0">
                <a:solidFill>
                  <a:prstClr val="black"/>
                </a:solidFill>
                <a:latin typeface="Gill Sans MT" panose="020B0502020104020203" pitchFamily="34" charset="0"/>
              </a:rPr>
              <a:t>England mainly Housing Associations, </a:t>
            </a:r>
          </a:p>
          <a:p>
            <a:pPr lvl="0" defTabSz="685800">
              <a:lnSpc>
                <a:spcPct val="90000"/>
              </a:lnSpc>
              <a:defRPr/>
            </a:pPr>
            <a:r>
              <a:rPr lang="en-GB" sz="2000" dirty="0">
                <a:solidFill>
                  <a:prstClr val="black"/>
                </a:solidFill>
                <a:latin typeface="Gill Sans MT" panose="020B0502020104020203" pitchFamily="34" charset="0"/>
              </a:rPr>
              <a:t>some ALMO’s and local authorities.</a:t>
            </a:r>
          </a:p>
          <a:p>
            <a:pPr lvl="0" defTabSz="685800">
              <a:lnSpc>
                <a:spcPct val="90000"/>
              </a:lnSpc>
              <a:defRPr/>
            </a:pPr>
            <a:endParaRPr lang="en-GB" sz="2000" dirty="0">
              <a:solidFill>
                <a:prstClr val="black"/>
              </a:solidFill>
              <a:latin typeface="Gill Sans MT" panose="020B0502020104020203" pitchFamily="34" charset="0"/>
            </a:endParaRPr>
          </a:p>
          <a:p>
            <a:pPr lvl="0" defTabSz="685800">
              <a:lnSpc>
                <a:spcPct val="90000"/>
              </a:lnSpc>
              <a:defRPr/>
            </a:pPr>
            <a:r>
              <a:rPr lang="en-GB" sz="2000" dirty="0">
                <a:solidFill>
                  <a:prstClr val="black"/>
                </a:solidFill>
                <a:latin typeface="Gill Sans MT" panose="020B0502020104020203" pitchFamily="34" charset="0"/>
              </a:rPr>
              <a:t>Over 200 organisations access our</a:t>
            </a:r>
          </a:p>
          <a:p>
            <a:pPr lvl="0" defTabSz="685800">
              <a:lnSpc>
                <a:spcPct val="90000"/>
              </a:lnSpc>
              <a:defRPr/>
            </a:pPr>
            <a:r>
              <a:rPr lang="en-GB" sz="2000" dirty="0">
                <a:solidFill>
                  <a:prstClr val="black"/>
                </a:solidFill>
                <a:latin typeface="Gill Sans MT" panose="020B0502020104020203" pitchFamily="34" charset="0"/>
              </a:rPr>
              <a:t> training and consultancy services</a:t>
            </a:r>
          </a:p>
        </p:txBody>
      </p:sp>
    </p:spTree>
    <p:custDataLst>
      <p:tags r:id="rId1"/>
    </p:custDataLst>
    <p:extLst>
      <p:ext uri="{BB962C8B-B14F-4D97-AF65-F5344CB8AC3E}">
        <p14:creationId xmlns:p14="http://schemas.microsoft.com/office/powerpoint/2010/main" val="1396378507"/>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Tree>
    <p:custDataLst>
      <p:tags r:id="rId1"/>
    </p:custDataLst>
    <p:extLst>
      <p:ext uri="{BB962C8B-B14F-4D97-AF65-F5344CB8AC3E}">
        <p14:creationId xmlns:p14="http://schemas.microsoft.com/office/powerpoint/2010/main" val="3648073658"/>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Title 1">
            <a:extLst>
              <a:ext uri="{FF2B5EF4-FFF2-40B4-BE49-F238E27FC236}">
                <a16:creationId xmlns:a16="http://schemas.microsoft.com/office/drawing/2014/main" id="{F9AA024D-4CE2-43CA-94CC-5B0E631019B0}"/>
              </a:ext>
            </a:extLst>
          </p:cNvPr>
          <p:cNvSpPr>
            <a:spLocks noGrp="1"/>
          </p:cNvSpPr>
          <p:nvPr>
            <p:ph type="ctrTitle"/>
          </p:nvPr>
        </p:nvSpPr>
        <p:spPr>
          <a:xfrm>
            <a:off x="684874" y="908721"/>
            <a:ext cx="7772400" cy="576063"/>
          </a:xfrm>
        </p:spPr>
        <p:txBody>
          <a:bodyPr>
            <a:normAutofit fontScale="90000"/>
          </a:bodyPr>
          <a:lstStyle/>
          <a:p>
            <a:pPr algn="l"/>
            <a:r>
              <a:rPr lang="en-GB" sz="3100" dirty="0">
                <a:solidFill>
                  <a:srgbClr val="669900"/>
                </a:solidFill>
                <a:latin typeface="Gill Sans MT" panose="020B0502020104020203" pitchFamily="34" charset="0"/>
              </a:rPr>
              <a:t>Introduction to Housing Diversity Network (HDN)</a:t>
            </a:r>
            <a:br>
              <a:rPr lang="en-GB" sz="4800" dirty="0">
                <a:latin typeface="Gill Sans MT" panose="020B0502020104020203" pitchFamily="34" charset="0"/>
              </a:rPr>
            </a:br>
            <a:endParaRPr lang="en-GB" sz="4800" dirty="0">
              <a:solidFill>
                <a:schemeClr val="tx1">
                  <a:lumMod val="65000"/>
                  <a:lumOff val="35000"/>
                </a:schemeClr>
              </a:solidFill>
              <a:latin typeface="Gill Sans MT" panose="020B0502020104020203" pitchFamily="34" charset="0"/>
            </a:endParaRPr>
          </a:p>
        </p:txBody>
      </p:sp>
      <p:sp>
        <p:nvSpPr>
          <p:cNvPr id="5" name="Rectangle 4">
            <a:extLst>
              <a:ext uri="{FF2B5EF4-FFF2-40B4-BE49-F238E27FC236}">
                <a16:creationId xmlns:a16="http://schemas.microsoft.com/office/drawing/2014/main" id="{EEF14718-FA41-4AF6-977A-59CB983EF13D}"/>
              </a:ext>
            </a:extLst>
          </p:cNvPr>
          <p:cNvSpPr/>
          <p:nvPr/>
        </p:nvSpPr>
        <p:spPr>
          <a:xfrm>
            <a:off x="676896" y="1300118"/>
            <a:ext cx="4858510" cy="523220"/>
          </a:xfrm>
          <a:prstGeom prst="rect">
            <a:avLst/>
          </a:prstGeom>
        </p:spPr>
        <p:txBody>
          <a:bodyPr wrap="none">
            <a:spAutoFit/>
          </a:bodyPr>
          <a:lstStyle/>
          <a:p>
            <a:r>
              <a:rPr lang="en-GB" sz="2800" b="1" dirty="0">
                <a:solidFill>
                  <a:srgbClr val="669900"/>
                </a:solidFill>
                <a:latin typeface="Gill Sans MT" panose="020B0502020104020203" pitchFamily="34" charset="0"/>
              </a:rPr>
              <a:t>We enable organisations to:</a:t>
            </a:r>
            <a:endParaRPr lang="en-US" sz="2800" dirty="0"/>
          </a:p>
        </p:txBody>
      </p:sp>
      <p:sp>
        <p:nvSpPr>
          <p:cNvPr id="6" name="Rectangle 5">
            <a:extLst>
              <a:ext uri="{FF2B5EF4-FFF2-40B4-BE49-F238E27FC236}">
                <a16:creationId xmlns:a16="http://schemas.microsoft.com/office/drawing/2014/main" id="{2EF98BD6-8BA1-4A7B-A15D-06F1122B20FC}"/>
              </a:ext>
            </a:extLst>
          </p:cNvPr>
          <p:cNvSpPr/>
          <p:nvPr/>
        </p:nvSpPr>
        <p:spPr>
          <a:xfrm>
            <a:off x="684874" y="1876181"/>
            <a:ext cx="4572000" cy="3785652"/>
          </a:xfrm>
          <a:prstGeom prst="rect">
            <a:avLst/>
          </a:prstGeom>
        </p:spPr>
        <p:txBody>
          <a:bodyPr>
            <a:spAutoFit/>
          </a:bodyPr>
          <a:lstStyle/>
          <a:p>
            <a:r>
              <a:rPr lang="en-GB" sz="2000" dirty="0"/>
              <a:t>Increase board &amp; staff diversity</a:t>
            </a:r>
          </a:p>
          <a:p>
            <a:r>
              <a:rPr lang="en-GB" sz="2000" dirty="0"/>
              <a:t>Strengthen governance  </a:t>
            </a:r>
          </a:p>
          <a:p>
            <a:r>
              <a:rPr lang="en-GB" sz="2000" dirty="0"/>
              <a:t>Understand their customers </a:t>
            </a:r>
          </a:p>
          <a:p>
            <a:r>
              <a:rPr lang="en-GB" sz="2000" dirty="0"/>
              <a:t>Deliver social value and corporate social responsibility</a:t>
            </a:r>
          </a:p>
          <a:p>
            <a:r>
              <a:rPr lang="en-GB" sz="2000" dirty="0"/>
              <a:t>Design accessible services </a:t>
            </a:r>
          </a:p>
          <a:p>
            <a:r>
              <a:rPr lang="en-GB" sz="2000" dirty="0"/>
              <a:t>Develop inclusive leadership </a:t>
            </a:r>
          </a:p>
          <a:p>
            <a:r>
              <a:rPr lang="en-GB" sz="2000" dirty="0"/>
              <a:t>Develop change programmes </a:t>
            </a:r>
          </a:p>
          <a:p>
            <a:r>
              <a:rPr lang="en-GB" sz="2000" dirty="0"/>
              <a:t>Stay compliant </a:t>
            </a:r>
          </a:p>
          <a:p>
            <a:r>
              <a:rPr lang="en-GB" sz="2000" dirty="0"/>
              <a:t>Showcase their good practice </a:t>
            </a:r>
          </a:p>
          <a:p>
            <a:r>
              <a:rPr lang="en-GB" sz="2000" dirty="0"/>
              <a:t>Learn from a wide network of professionals and specialists </a:t>
            </a:r>
          </a:p>
        </p:txBody>
      </p:sp>
      <p:sp>
        <p:nvSpPr>
          <p:cNvPr id="9" name="Rectangle 8">
            <a:extLst>
              <a:ext uri="{FF2B5EF4-FFF2-40B4-BE49-F238E27FC236}">
                <a16:creationId xmlns:a16="http://schemas.microsoft.com/office/drawing/2014/main" id="{BFE75612-BEBD-43F4-A4BE-10123A270B00}"/>
              </a:ext>
            </a:extLst>
          </p:cNvPr>
          <p:cNvSpPr/>
          <p:nvPr/>
        </p:nvSpPr>
        <p:spPr>
          <a:xfrm>
            <a:off x="5835970" y="1945766"/>
            <a:ext cx="2292615" cy="830997"/>
          </a:xfrm>
          <a:prstGeom prst="rect">
            <a:avLst/>
          </a:prstGeom>
        </p:spPr>
        <p:txBody>
          <a:bodyPr wrap="none">
            <a:spAutoFit/>
          </a:bodyPr>
          <a:lstStyle/>
          <a:p>
            <a:pPr algn="ctr"/>
            <a:r>
              <a:rPr lang="en-GB" sz="2400" b="1" spc="50" dirty="0">
                <a:ln w="0"/>
                <a:solidFill>
                  <a:srgbClr val="DBD97F"/>
                </a:solidFill>
                <a:latin typeface="Aharoni" panose="02010803020104030203" pitchFamily="2" charset="-79"/>
                <a:cs typeface="Aharoni" panose="02010803020104030203" pitchFamily="2" charset="-79"/>
              </a:rPr>
              <a:t>Mentoring </a:t>
            </a:r>
          </a:p>
          <a:p>
            <a:pPr algn="ctr"/>
            <a:r>
              <a:rPr lang="en-GB" sz="2400" b="1" spc="50" dirty="0">
                <a:ln w="0"/>
                <a:solidFill>
                  <a:srgbClr val="DBD97F"/>
                </a:solidFill>
                <a:latin typeface="Aharoni" panose="02010803020104030203" pitchFamily="2" charset="-79"/>
                <a:cs typeface="Aharoni" panose="02010803020104030203" pitchFamily="2" charset="-79"/>
              </a:rPr>
              <a:t>Programmes  </a:t>
            </a:r>
          </a:p>
        </p:txBody>
      </p:sp>
      <p:sp>
        <p:nvSpPr>
          <p:cNvPr id="11" name="Rectangle 10">
            <a:extLst>
              <a:ext uri="{FF2B5EF4-FFF2-40B4-BE49-F238E27FC236}">
                <a16:creationId xmlns:a16="http://schemas.microsoft.com/office/drawing/2014/main" id="{CAFF2125-1728-4299-B5DA-4A28A4742B6A}"/>
              </a:ext>
            </a:extLst>
          </p:cNvPr>
          <p:cNvSpPr/>
          <p:nvPr/>
        </p:nvSpPr>
        <p:spPr>
          <a:xfrm>
            <a:off x="5876044" y="3306983"/>
            <a:ext cx="2097049" cy="830997"/>
          </a:xfrm>
          <a:prstGeom prst="rect">
            <a:avLst/>
          </a:prstGeom>
        </p:spPr>
        <p:txBody>
          <a:bodyPr wrap="none">
            <a:spAutoFit/>
          </a:bodyPr>
          <a:lstStyle/>
          <a:p>
            <a:pPr algn="ctr"/>
            <a:r>
              <a:rPr lang="en-GB" sz="2400" b="1" spc="50" dirty="0">
                <a:ln w="0"/>
                <a:solidFill>
                  <a:srgbClr val="DBD97F"/>
                </a:solidFill>
                <a:latin typeface="Aharoni" panose="02010803020104030203" pitchFamily="2" charset="-79"/>
                <a:cs typeface="Aharoni" panose="02010803020104030203" pitchFamily="2" charset="-79"/>
              </a:rPr>
              <a:t>Training &amp; </a:t>
            </a:r>
          </a:p>
          <a:p>
            <a:pPr algn="ctr"/>
            <a:r>
              <a:rPr lang="en-GB" sz="2400" b="1" spc="50" dirty="0">
                <a:ln w="0"/>
                <a:solidFill>
                  <a:srgbClr val="DBD97F"/>
                </a:solidFill>
                <a:latin typeface="Aharoni" panose="02010803020104030203" pitchFamily="2" charset="-79"/>
                <a:cs typeface="Aharoni" panose="02010803020104030203" pitchFamily="2" charset="-79"/>
              </a:rPr>
              <a:t>Consultancy </a:t>
            </a:r>
          </a:p>
        </p:txBody>
      </p:sp>
      <p:sp>
        <p:nvSpPr>
          <p:cNvPr id="12" name="Rectangle 11">
            <a:extLst>
              <a:ext uri="{FF2B5EF4-FFF2-40B4-BE49-F238E27FC236}">
                <a16:creationId xmlns:a16="http://schemas.microsoft.com/office/drawing/2014/main" id="{0D7C4505-EB8B-4057-B564-2F83432845BE}"/>
              </a:ext>
            </a:extLst>
          </p:cNvPr>
          <p:cNvSpPr/>
          <p:nvPr/>
        </p:nvSpPr>
        <p:spPr>
          <a:xfrm>
            <a:off x="5720553" y="4720498"/>
            <a:ext cx="2408032" cy="830997"/>
          </a:xfrm>
          <a:prstGeom prst="rect">
            <a:avLst/>
          </a:prstGeom>
        </p:spPr>
        <p:txBody>
          <a:bodyPr wrap="none">
            <a:spAutoFit/>
          </a:bodyPr>
          <a:lstStyle/>
          <a:p>
            <a:pPr algn="ctr"/>
            <a:r>
              <a:rPr lang="en-GB" sz="2400" b="1" spc="50" dirty="0">
                <a:ln w="0"/>
                <a:solidFill>
                  <a:srgbClr val="DBD97F"/>
                </a:solidFill>
                <a:latin typeface="Aharoni" panose="02010803020104030203" pitchFamily="2" charset="-79"/>
                <a:cs typeface="Aharoni" panose="02010803020104030203" pitchFamily="2" charset="-79"/>
              </a:rPr>
              <a:t>Conferences &amp; </a:t>
            </a:r>
          </a:p>
          <a:p>
            <a:pPr algn="ctr"/>
            <a:r>
              <a:rPr lang="en-GB" sz="2400" b="1" spc="50" dirty="0">
                <a:ln w="0"/>
                <a:solidFill>
                  <a:srgbClr val="DBD97F"/>
                </a:solidFill>
                <a:latin typeface="Aharoni" panose="02010803020104030203" pitchFamily="2" charset="-79"/>
                <a:cs typeface="Aharoni" panose="02010803020104030203" pitchFamily="2" charset="-79"/>
              </a:rPr>
              <a:t>Events </a:t>
            </a:r>
          </a:p>
        </p:txBody>
      </p:sp>
    </p:spTree>
    <p:custDataLst>
      <p:tags r:id="rId1"/>
    </p:custDataLst>
    <p:extLst>
      <p:ext uri="{BB962C8B-B14F-4D97-AF65-F5344CB8AC3E}">
        <p14:creationId xmlns:p14="http://schemas.microsoft.com/office/powerpoint/2010/main" val="3759614293"/>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Title 1">
            <a:extLst>
              <a:ext uri="{FF2B5EF4-FFF2-40B4-BE49-F238E27FC236}">
                <a16:creationId xmlns:a16="http://schemas.microsoft.com/office/drawing/2014/main" id="{F9AA024D-4CE2-43CA-94CC-5B0E631019B0}"/>
              </a:ext>
            </a:extLst>
          </p:cNvPr>
          <p:cNvSpPr>
            <a:spLocks noGrp="1"/>
          </p:cNvSpPr>
          <p:nvPr>
            <p:ph type="ctrTitle"/>
          </p:nvPr>
        </p:nvSpPr>
        <p:spPr>
          <a:xfrm>
            <a:off x="684874" y="476673"/>
            <a:ext cx="7772400" cy="1008112"/>
          </a:xfrm>
        </p:spPr>
        <p:txBody>
          <a:bodyPr>
            <a:normAutofit/>
          </a:bodyPr>
          <a:lstStyle/>
          <a:p>
            <a:r>
              <a:rPr lang="en-US" b="1" dirty="0">
                <a:solidFill>
                  <a:srgbClr val="669900"/>
                </a:solidFill>
                <a:latin typeface="Gill Sans MT" panose="020B0502020104020203" pitchFamily="34" charset="0"/>
              </a:rPr>
              <a:t>Benefits of Membership</a:t>
            </a:r>
            <a:endParaRPr lang="en-GB" dirty="0">
              <a:solidFill>
                <a:schemeClr val="tx1">
                  <a:lumMod val="65000"/>
                  <a:lumOff val="35000"/>
                </a:schemeClr>
              </a:solidFill>
              <a:latin typeface="Gill Sans MT" panose="020B0502020104020203" pitchFamily="34" charset="0"/>
            </a:endParaRPr>
          </a:p>
        </p:txBody>
      </p:sp>
      <p:sp>
        <p:nvSpPr>
          <p:cNvPr id="4" name="Rectangle 3">
            <a:extLst>
              <a:ext uri="{FF2B5EF4-FFF2-40B4-BE49-F238E27FC236}">
                <a16:creationId xmlns:a16="http://schemas.microsoft.com/office/drawing/2014/main" id="{E0B8E979-279B-4D33-91F3-B9FB12D4B1C1}"/>
              </a:ext>
            </a:extLst>
          </p:cNvPr>
          <p:cNvSpPr/>
          <p:nvPr/>
        </p:nvSpPr>
        <p:spPr>
          <a:xfrm>
            <a:off x="755576" y="1602500"/>
            <a:ext cx="7344816" cy="3416320"/>
          </a:xfrm>
          <a:prstGeom prst="rect">
            <a:avLst/>
          </a:prstGeom>
        </p:spPr>
        <p:txBody>
          <a:bodyPr wrap="square">
            <a:spAutoFit/>
          </a:bodyPr>
          <a:lstStyle/>
          <a:p>
            <a:pPr marL="342900" indent="-342900">
              <a:buFont typeface="Arial" panose="020B0604020202020204" pitchFamily="34" charset="0"/>
              <a:buChar char="•"/>
            </a:pPr>
            <a:r>
              <a:rPr lang="en-US" sz="2400" dirty="0">
                <a:latin typeface="Gill Sans MT" panose="020B0502020104020203" pitchFamily="34" charset="0"/>
              </a:rPr>
              <a:t>Places on our CIPD Award Winning Staff Mentoring </a:t>
            </a:r>
            <a:r>
              <a:rPr lang="en-US" sz="2400" dirty="0" err="1">
                <a:latin typeface="Gill Sans MT" panose="020B0502020104020203" pitchFamily="34" charset="0"/>
              </a:rPr>
              <a:t>Programme</a:t>
            </a:r>
            <a:endParaRPr lang="en-US" sz="2400" dirty="0">
              <a:latin typeface="Gill Sans MT" panose="020B0502020104020203" pitchFamily="34" charset="0"/>
            </a:endParaRPr>
          </a:p>
          <a:p>
            <a:pPr marL="342900" indent="-342900">
              <a:buFont typeface="Arial" panose="020B0604020202020204" pitchFamily="34" charset="0"/>
              <a:buChar char="•"/>
            </a:pPr>
            <a:r>
              <a:rPr lang="en-US" sz="2400" dirty="0">
                <a:latin typeface="Gill Sans MT" panose="020B0502020104020203" pitchFamily="34" charset="0"/>
              </a:rPr>
              <a:t>Access to on-line Resources </a:t>
            </a:r>
          </a:p>
          <a:p>
            <a:pPr marL="342900" indent="-342900">
              <a:buFont typeface="Arial" panose="020B0604020202020204" pitchFamily="34" charset="0"/>
              <a:buChar char="•"/>
            </a:pPr>
            <a:r>
              <a:rPr lang="en-US" sz="2400" dirty="0">
                <a:latin typeface="Gill Sans MT" panose="020B0502020104020203" pitchFamily="34" charset="0"/>
              </a:rPr>
              <a:t>Monthly e-briefing</a:t>
            </a:r>
          </a:p>
          <a:p>
            <a:pPr marL="342900" indent="-342900">
              <a:buFont typeface="Arial" panose="020B0604020202020204" pitchFamily="34" charset="0"/>
              <a:buChar char="•"/>
            </a:pPr>
            <a:r>
              <a:rPr lang="en-US" sz="2400" dirty="0">
                <a:latin typeface="Gill Sans MT" panose="020B0502020104020203" pitchFamily="34" charset="0"/>
              </a:rPr>
              <a:t>Free advice and help line</a:t>
            </a:r>
          </a:p>
          <a:p>
            <a:pPr marL="342900" indent="-342900">
              <a:buFont typeface="Arial" panose="020B0604020202020204" pitchFamily="34" charset="0"/>
              <a:buChar char="•"/>
            </a:pPr>
            <a:r>
              <a:rPr lang="en-US" sz="2400" dirty="0">
                <a:latin typeface="Gill Sans MT" panose="020B0502020104020203" pitchFamily="34" charset="0"/>
              </a:rPr>
              <a:t>Strategic regional networking events</a:t>
            </a:r>
          </a:p>
          <a:p>
            <a:pPr marL="342900" indent="-342900">
              <a:buFont typeface="Arial" panose="020B0604020202020204" pitchFamily="34" charset="0"/>
              <a:buChar char="•"/>
            </a:pPr>
            <a:r>
              <a:rPr lang="en-US" sz="2400" dirty="0">
                <a:latin typeface="Gill Sans MT" panose="020B0502020104020203" pitchFamily="34" charset="0"/>
              </a:rPr>
              <a:t>Reductions on our Board Mentoring </a:t>
            </a:r>
            <a:r>
              <a:rPr lang="en-US" sz="2400" dirty="0" err="1">
                <a:latin typeface="Gill Sans MT" panose="020B0502020104020203" pitchFamily="34" charset="0"/>
              </a:rPr>
              <a:t>Programme</a:t>
            </a:r>
            <a:r>
              <a:rPr lang="en-US" sz="2400" dirty="0">
                <a:latin typeface="Gill Sans MT" panose="020B0502020104020203" pitchFamily="34" charset="0"/>
              </a:rPr>
              <a:t>, Training and Consultancy &amp; DNA (Diversity Network Accreditation)</a:t>
            </a:r>
          </a:p>
        </p:txBody>
      </p:sp>
    </p:spTree>
    <p:custDataLst>
      <p:tags r:id="rId1"/>
    </p:custDataLst>
    <p:extLst>
      <p:ext uri="{BB962C8B-B14F-4D97-AF65-F5344CB8AC3E}">
        <p14:creationId xmlns:p14="http://schemas.microsoft.com/office/powerpoint/2010/main" val="943359106"/>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Title 1">
            <a:extLst>
              <a:ext uri="{FF2B5EF4-FFF2-40B4-BE49-F238E27FC236}">
                <a16:creationId xmlns:a16="http://schemas.microsoft.com/office/drawing/2014/main" id="{F9AA024D-4CE2-43CA-94CC-5B0E631019B0}"/>
              </a:ext>
            </a:extLst>
          </p:cNvPr>
          <p:cNvSpPr>
            <a:spLocks noGrp="1"/>
          </p:cNvSpPr>
          <p:nvPr>
            <p:ph type="ctrTitle"/>
          </p:nvPr>
        </p:nvSpPr>
        <p:spPr>
          <a:xfrm>
            <a:off x="684874" y="476672"/>
            <a:ext cx="7772400" cy="1470025"/>
          </a:xfrm>
        </p:spPr>
        <p:txBody>
          <a:bodyPr>
            <a:normAutofit/>
          </a:bodyPr>
          <a:lstStyle/>
          <a:p>
            <a:r>
              <a:rPr lang="en-US" b="1" dirty="0">
                <a:solidFill>
                  <a:srgbClr val="669900"/>
                </a:solidFill>
                <a:latin typeface="Gill Sans MT" panose="020B0502020104020203" pitchFamily="34" charset="0"/>
              </a:rPr>
              <a:t>Benefits of Membership</a:t>
            </a:r>
            <a:endParaRPr lang="en-GB" dirty="0">
              <a:solidFill>
                <a:schemeClr val="tx1">
                  <a:lumMod val="65000"/>
                  <a:lumOff val="35000"/>
                </a:schemeClr>
              </a:solidFill>
              <a:latin typeface="Gill Sans MT" panose="020B0502020104020203" pitchFamily="34" charset="0"/>
            </a:endParaRPr>
          </a:p>
        </p:txBody>
      </p:sp>
      <p:sp>
        <p:nvSpPr>
          <p:cNvPr id="5" name="Rectangle 4">
            <a:extLst>
              <a:ext uri="{FF2B5EF4-FFF2-40B4-BE49-F238E27FC236}">
                <a16:creationId xmlns:a16="http://schemas.microsoft.com/office/drawing/2014/main" id="{EC31C903-D9FD-433C-8954-3C7912345333}"/>
              </a:ext>
            </a:extLst>
          </p:cNvPr>
          <p:cNvSpPr/>
          <p:nvPr/>
        </p:nvSpPr>
        <p:spPr>
          <a:xfrm>
            <a:off x="684874" y="2025538"/>
            <a:ext cx="7772400" cy="3342453"/>
          </a:xfrm>
          <a:prstGeom prst="rect">
            <a:avLst/>
          </a:prstGeom>
        </p:spPr>
        <p:txBody>
          <a:bodyPr wrap="square">
            <a:spAutoFit/>
          </a:bodyPr>
          <a:lstStyle/>
          <a:p>
            <a:pPr marL="342900" indent="-342900" eaLnBrk="0" hangingPunct="0">
              <a:spcBef>
                <a:spcPct val="20000"/>
              </a:spcBef>
              <a:buChar char="•"/>
            </a:pPr>
            <a:r>
              <a:rPr lang="en-US" sz="2400" dirty="0">
                <a:latin typeface="Gill Sans MT" panose="020B0502020104020203" pitchFamily="34" charset="0"/>
              </a:rPr>
              <a:t>Online Self Assessment Tool (Launched for members from July 2017) </a:t>
            </a:r>
          </a:p>
          <a:p>
            <a:pPr marL="342900" indent="-342900" eaLnBrk="0" hangingPunct="0">
              <a:spcBef>
                <a:spcPct val="20000"/>
              </a:spcBef>
              <a:buChar char="•"/>
            </a:pPr>
            <a:r>
              <a:rPr lang="en-US" sz="2400" dirty="0">
                <a:latin typeface="Gill Sans MT" panose="020B0502020104020203" pitchFamily="34" charset="0"/>
              </a:rPr>
              <a:t>Work with NHF Young Leaders </a:t>
            </a:r>
            <a:r>
              <a:rPr lang="en-US" sz="2400" dirty="0" err="1">
                <a:latin typeface="Gill Sans MT" panose="020B0502020104020203" pitchFamily="34" charset="0"/>
              </a:rPr>
              <a:t>Programme</a:t>
            </a:r>
            <a:r>
              <a:rPr lang="en-US" sz="2400" dirty="0">
                <a:latin typeface="Gill Sans MT" panose="020B0502020104020203" pitchFamily="34" charset="0"/>
              </a:rPr>
              <a:t> to increase diversity in leadership</a:t>
            </a:r>
          </a:p>
          <a:p>
            <a:pPr marL="342900" indent="-342900" eaLnBrk="0" hangingPunct="0">
              <a:spcBef>
                <a:spcPct val="20000"/>
              </a:spcBef>
              <a:buChar char="•"/>
            </a:pPr>
            <a:r>
              <a:rPr lang="en-US" sz="2400" dirty="0">
                <a:latin typeface="Gill Sans MT" panose="020B0502020104020203" pitchFamily="34" charset="0"/>
              </a:rPr>
              <a:t>Developing services to increase diversity on Boards</a:t>
            </a:r>
          </a:p>
          <a:p>
            <a:pPr marL="342900" indent="-342900" eaLnBrk="0" hangingPunct="0">
              <a:spcBef>
                <a:spcPct val="20000"/>
              </a:spcBef>
              <a:buChar char="•"/>
            </a:pPr>
            <a:r>
              <a:rPr lang="en-US" sz="2400" dirty="0">
                <a:latin typeface="Gill Sans MT" panose="020B0502020104020203" pitchFamily="34" charset="0"/>
              </a:rPr>
              <a:t>High level national Conference and Celebration event </a:t>
            </a:r>
            <a:r>
              <a:rPr lang="mr-IN" sz="2400" dirty="0">
                <a:latin typeface="Gill Sans MT" panose="020B0502020104020203" pitchFamily="34" charset="0"/>
              </a:rPr>
              <a:t>–</a:t>
            </a:r>
            <a:r>
              <a:rPr lang="en-US" sz="2400" dirty="0">
                <a:latin typeface="Gill Sans MT" panose="020B0502020104020203" pitchFamily="34" charset="0"/>
              </a:rPr>
              <a:t> ‘15 Years Young’</a:t>
            </a:r>
          </a:p>
          <a:p>
            <a:pPr marL="342900" indent="-342900" eaLnBrk="0" hangingPunct="0">
              <a:spcBef>
                <a:spcPct val="20000"/>
              </a:spcBef>
              <a:buChar char="•"/>
            </a:pPr>
            <a:r>
              <a:rPr lang="en-US" sz="2400" dirty="0">
                <a:latin typeface="Gill Sans MT" panose="020B0502020104020203" pitchFamily="34" charset="0"/>
              </a:rPr>
              <a:t>Launching our new Branding and Strategy</a:t>
            </a:r>
          </a:p>
        </p:txBody>
      </p:sp>
    </p:spTree>
    <p:custDataLst>
      <p:tags r:id="rId1"/>
    </p:custDataLst>
    <p:extLst>
      <p:ext uri="{BB962C8B-B14F-4D97-AF65-F5344CB8AC3E}">
        <p14:creationId xmlns:p14="http://schemas.microsoft.com/office/powerpoint/2010/main" val="3753050117"/>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2">
            <a:extLst>
              <a:ext uri="{FF2B5EF4-FFF2-40B4-BE49-F238E27FC236}">
                <a16:creationId xmlns:a16="http://schemas.microsoft.com/office/drawing/2014/main" id="{0ED7D287-2703-4850-9886-96DB60D80028}"/>
              </a:ext>
            </a:extLst>
          </p:cNvPr>
          <p:cNvSpPr>
            <a:spLocks/>
          </p:cNvSpPr>
          <p:nvPr/>
        </p:nvSpPr>
        <p:spPr bwMode="auto">
          <a:xfrm>
            <a:off x="-2" y="4653136"/>
            <a:ext cx="9144000" cy="1576788"/>
          </a:xfrm>
          <a:custGeom>
            <a:avLst/>
            <a:gdLst>
              <a:gd name="T0" fmla="*/ 0 w 9930840"/>
              <a:gd name="T1" fmla="*/ 1091954 h 1091954"/>
              <a:gd name="T2" fmla="*/ 0 w 9930840"/>
              <a:gd name="T3" fmla="*/ 114711 h 1091954"/>
              <a:gd name="T4" fmla="*/ 4538858 w 9930840"/>
              <a:gd name="T5" fmla="*/ 795615 h 1091954"/>
              <a:gd name="T6" fmla="*/ 9930840 w 9930840"/>
              <a:gd name="T7" fmla="*/ 391346 h 1091954"/>
              <a:gd name="T8" fmla="*/ 9930840 w 9930840"/>
              <a:gd name="T9" fmla="*/ 1091954 h 1091954"/>
              <a:gd name="T10" fmla="*/ 0 w 9930840"/>
              <a:gd name="T11" fmla="*/ 1091954 h 1091954"/>
            </a:gdLst>
            <a:ahLst/>
            <a:cxnLst>
              <a:cxn ang="0">
                <a:pos x="T0" y="T1"/>
              </a:cxn>
              <a:cxn ang="0">
                <a:pos x="T2" y="T3"/>
              </a:cxn>
              <a:cxn ang="0">
                <a:pos x="T4" y="T5"/>
              </a:cxn>
              <a:cxn ang="0">
                <a:pos x="T6" y="T7"/>
              </a:cxn>
              <a:cxn ang="0">
                <a:pos x="T8" y="T9"/>
              </a:cxn>
              <a:cxn ang="0">
                <a:pos x="T10" y="T11"/>
              </a:cxn>
            </a:cxnLst>
            <a:rect l="0" t="0" r="r" b="b"/>
            <a:pathLst>
              <a:path w="9930840" h="1091954">
                <a:moveTo>
                  <a:pt x="0" y="1091954"/>
                </a:moveTo>
                <a:cubicBezTo>
                  <a:pt x="0" y="114711"/>
                  <a:pt x="0" y="114711"/>
                  <a:pt x="0" y="114711"/>
                </a:cubicBezTo>
                <a:cubicBezTo>
                  <a:pt x="843790" y="0"/>
                  <a:pt x="2883718" y="749509"/>
                  <a:pt x="4538858" y="795615"/>
                </a:cubicBezTo>
                <a:cubicBezTo>
                  <a:pt x="6193998" y="841721"/>
                  <a:pt x="9032176" y="341956"/>
                  <a:pt x="9930840" y="391346"/>
                </a:cubicBezTo>
                <a:cubicBezTo>
                  <a:pt x="9930840" y="1091954"/>
                  <a:pt x="9930840" y="1091954"/>
                  <a:pt x="9930840" y="1091954"/>
                </a:cubicBezTo>
                <a:lnTo>
                  <a:pt x="0" y="1091954"/>
                </a:lnTo>
                <a:close/>
              </a:path>
            </a:pathLst>
          </a:custGeom>
          <a:solidFill>
            <a:srgbClr val="CCDC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8" name="Freeform 3">
            <a:extLst>
              <a:ext uri="{FF2B5EF4-FFF2-40B4-BE49-F238E27FC236}">
                <a16:creationId xmlns:a16="http://schemas.microsoft.com/office/drawing/2014/main" id="{C500FB8D-4B62-4DBD-97B8-8620ADE53B0F}"/>
              </a:ext>
            </a:extLst>
          </p:cNvPr>
          <p:cNvSpPr>
            <a:spLocks/>
          </p:cNvSpPr>
          <p:nvPr/>
        </p:nvSpPr>
        <p:spPr bwMode="auto">
          <a:xfrm>
            <a:off x="-926" y="5157192"/>
            <a:ext cx="9144925" cy="1700808"/>
          </a:xfrm>
          <a:custGeom>
            <a:avLst/>
            <a:gdLst>
              <a:gd name="T0" fmla="*/ 0 w 9930840"/>
              <a:gd name="T1" fmla="*/ 1657036 h 1657036"/>
              <a:gd name="T2" fmla="*/ 0 w 9930840"/>
              <a:gd name="T3" fmla="*/ 179247 h 1657036"/>
              <a:gd name="T4" fmla="*/ 4751801 w 9930840"/>
              <a:gd name="T5" fmla="*/ 1133059 h 1657036"/>
              <a:gd name="T6" fmla="*/ 9930840 w 9930840"/>
              <a:gd name="T7" fmla="*/ 597575 h 1657036"/>
              <a:gd name="T8" fmla="*/ 9930840 w 9930840"/>
              <a:gd name="T9" fmla="*/ 1657036 h 1657036"/>
              <a:gd name="T10" fmla="*/ 0 w 9930840"/>
              <a:gd name="T11" fmla="*/ 1657036 h 1657036"/>
              <a:gd name="connsiteX0" fmla="*/ 0 w 9930840"/>
              <a:gd name="connsiteY0" fmla="*/ 1496716 h 1496716"/>
              <a:gd name="connsiteX1" fmla="*/ 0 w 9930840"/>
              <a:gd name="connsiteY1" fmla="*/ 18927 h 1496716"/>
              <a:gd name="connsiteX2" fmla="*/ 4751801 w 9930840"/>
              <a:gd name="connsiteY2" fmla="*/ 972739 h 1496716"/>
              <a:gd name="connsiteX3" fmla="*/ 9930840 w 9930840"/>
              <a:gd name="connsiteY3" fmla="*/ 437255 h 1496716"/>
              <a:gd name="connsiteX4" fmla="*/ 9930840 w 9930840"/>
              <a:gd name="connsiteY4" fmla="*/ 1496716 h 1496716"/>
              <a:gd name="connsiteX5" fmla="*/ 0 w 9930840"/>
              <a:gd name="connsiteY5" fmla="*/ 1496716 h 1496716"/>
              <a:gd name="connsiteX0" fmla="*/ 0 w 9930840"/>
              <a:gd name="connsiteY0" fmla="*/ 1377129 h 1377129"/>
              <a:gd name="connsiteX1" fmla="*/ 10454 w 9930840"/>
              <a:gd name="connsiteY1" fmla="*/ 22256 h 1377129"/>
              <a:gd name="connsiteX2" fmla="*/ 4751801 w 9930840"/>
              <a:gd name="connsiteY2" fmla="*/ 853152 h 1377129"/>
              <a:gd name="connsiteX3" fmla="*/ 9930840 w 9930840"/>
              <a:gd name="connsiteY3" fmla="*/ 317668 h 1377129"/>
              <a:gd name="connsiteX4" fmla="*/ 9930840 w 9930840"/>
              <a:gd name="connsiteY4" fmla="*/ 1377129 h 1377129"/>
              <a:gd name="connsiteX5" fmla="*/ 0 w 9930840"/>
              <a:gd name="connsiteY5" fmla="*/ 1377129 h 1377129"/>
              <a:gd name="connsiteX0" fmla="*/ 1005 w 9931845"/>
              <a:gd name="connsiteY0" fmla="*/ 1320327 h 1320327"/>
              <a:gd name="connsiteX1" fmla="*/ 1006 w 9931845"/>
              <a:gd name="connsiteY1" fmla="*/ 23297 h 1320327"/>
              <a:gd name="connsiteX2" fmla="*/ 4752806 w 9931845"/>
              <a:gd name="connsiteY2" fmla="*/ 796350 h 1320327"/>
              <a:gd name="connsiteX3" fmla="*/ 9931845 w 9931845"/>
              <a:gd name="connsiteY3" fmla="*/ 260866 h 1320327"/>
              <a:gd name="connsiteX4" fmla="*/ 9931845 w 9931845"/>
              <a:gd name="connsiteY4" fmla="*/ 1320327 h 1320327"/>
              <a:gd name="connsiteX5" fmla="*/ 1005 w 9931845"/>
              <a:gd name="connsiteY5" fmla="*/ 1320327 h 1320327"/>
              <a:gd name="connsiteX0" fmla="*/ 1005 w 9931845"/>
              <a:gd name="connsiteY0" fmla="*/ 1320537 h 1320537"/>
              <a:gd name="connsiteX1" fmla="*/ 1006 w 9931845"/>
              <a:gd name="connsiteY1" fmla="*/ 23507 h 1320537"/>
              <a:gd name="connsiteX2" fmla="*/ 4752806 w 9931845"/>
              <a:gd name="connsiteY2" fmla="*/ 796560 h 1320537"/>
              <a:gd name="connsiteX3" fmla="*/ 9921392 w 9931845"/>
              <a:gd name="connsiteY3" fmla="*/ 318918 h 1320537"/>
              <a:gd name="connsiteX4" fmla="*/ 9931845 w 9931845"/>
              <a:gd name="connsiteY4" fmla="*/ 1320537 h 1320537"/>
              <a:gd name="connsiteX5" fmla="*/ 1005 w 9931845"/>
              <a:gd name="connsiteY5" fmla="*/ 1320537 h 1320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931845" h="1320537">
                <a:moveTo>
                  <a:pt x="1005" y="1320537"/>
                </a:moveTo>
                <a:cubicBezTo>
                  <a:pt x="4490" y="868913"/>
                  <a:pt x="-2479" y="475131"/>
                  <a:pt x="1006" y="23507"/>
                </a:cubicBezTo>
                <a:cubicBezTo>
                  <a:pt x="715373" y="-155740"/>
                  <a:pt x="3099408" y="747325"/>
                  <a:pt x="4752806" y="796560"/>
                </a:cubicBezTo>
                <a:cubicBezTo>
                  <a:pt x="6406204" y="845795"/>
                  <a:pt x="9058219" y="231589"/>
                  <a:pt x="9921392" y="318918"/>
                </a:cubicBezTo>
                <a:lnTo>
                  <a:pt x="9931845" y="1320537"/>
                </a:lnTo>
                <a:lnTo>
                  <a:pt x="1005" y="1320537"/>
                </a:lnTo>
                <a:close/>
              </a:path>
            </a:pathLst>
          </a:custGeom>
          <a:solidFill>
            <a:srgbClr val="97D700"/>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a:p>
        </p:txBody>
      </p:sp>
      <p:sp>
        <p:nvSpPr>
          <p:cNvPr id="10" name="Freeform 4">
            <a:extLst>
              <a:ext uri="{FF2B5EF4-FFF2-40B4-BE49-F238E27FC236}">
                <a16:creationId xmlns:a16="http://schemas.microsoft.com/office/drawing/2014/main" id="{4BDA077B-E48B-4E7E-AC6B-87E5939B0097}"/>
              </a:ext>
            </a:extLst>
          </p:cNvPr>
          <p:cNvSpPr>
            <a:spLocks/>
          </p:cNvSpPr>
          <p:nvPr/>
        </p:nvSpPr>
        <p:spPr bwMode="auto">
          <a:xfrm>
            <a:off x="-926" y="5661248"/>
            <a:ext cx="9144000" cy="1196752"/>
          </a:xfrm>
          <a:custGeom>
            <a:avLst/>
            <a:gdLst>
              <a:gd name="T0" fmla="*/ 0 w 9930840"/>
              <a:gd name="T1" fmla="*/ 1642185 h 1642185"/>
              <a:gd name="T2" fmla="*/ 0 w 9930840"/>
              <a:gd name="T3" fmla="*/ 177093 h 1642185"/>
              <a:gd name="T4" fmla="*/ 4664118 w 9930840"/>
              <a:gd name="T5" fmla="*/ 1034884 h 1642185"/>
              <a:gd name="T6" fmla="*/ 9930840 w 9930840"/>
              <a:gd name="T7" fmla="*/ 591827 h 1642185"/>
              <a:gd name="T8" fmla="*/ 9930840 w 9930840"/>
              <a:gd name="T9" fmla="*/ 1642185 h 1642185"/>
              <a:gd name="T10" fmla="*/ 0 w 9930840"/>
              <a:gd name="T11" fmla="*/ 1642185 h 1642185"/>
            </a:gdLst>
            <a:ahLst/>
            <a:cxnLst>
              <a:cxn ang="0">
                <a:pos x="T0" y="T1"/>
              </a:cxn>
              <a:cxn ang="0">
                <a:pos x="T2" y="T3"/>
              </a:cxn>
              <a:cxn ang="0">
                <a:pos x="T4" y="T5"/>
              </a:cxn>
              <a:cxn ang="0">
                <a:pos x="T6" y="T7"/>
              </a:cxn>
              <a:cxn ang="0">
                <a:pos x="T8" y="T9"/>
              </a:cxn>
              <a:cxn ang="0">
                <a:pos x="T10" y="T11"/>
              </a:cxn>
            </a:cxnLst>
            <a:rect l="0" t="0" r="r" b="b"/>
            <a:pathLst>
              <a:path w="9930840" h="1642185">
                <a:moveTo>
                  <a:pt x="0" y="1642185"/>
                </a:moveTo>
                <a:cubicBezTo>
                  <a:pt x="0" y="177093"/>
                  <a:pt x="0" y="177093"/>
                  <a:pt x="0" y="177093"/>
                </a:cubicBezTo>
                <a:cubicBezTo>
                  <a:pt x="726492" y="0"/>
                  <a:pt x="3008978" y="965762"/>
                  <a:pt x="4664118" y="1034884"/>
                </a:cubicBezTo>
                <a:cubicBezTo>
                  <a:pt x="6319258" y="1104006"/>
                  <a:pt x="9053053" y="490610"/>
                  <a:pt x="9930840" y="591827"/>
                </a:cubicBezTo>
                <a:cubicBezTo>
                  <a:pt x="9930840" y="1642185"/>
                  <a:pt x="9930840" y="1642185"/>
                  <a:pt x="9930840" y="1642185"/>
                </a:cubicBezTo>
                <a:lnTo>
                  <a:pt x="0" y="1642185"/>
                </a:lnTo>
                <a:close/>
              </a:path>
            </a:pathLst>
          </a:custGeom>
          <a:solidFill>
            <a:srgbClr val="00A499">
              <a:alpha val="80000"/>
            </a:srgbClr>
          </a:solidFill>
          <a:ln>
            <a:noFill/>
          </a:ln>
          <a:effectLst/>
          <a:extLst>
            <a:ext uri="{91240B29-F687-4F45-9708-019B960494DF}">
              <a14:hiddenLine xmlns:a14="http://schemas.microsoft.com/office/drawing/2010/main" w="9525" cap="flat" algn="ctr">
                <a:solidFill>
                  <a:srgbClr val="212120"/>
                </a:solidFill>
                <a:round/>
                <a:headEnd/>
                <a:tailEnd/>
              </a14:hiddenLine>
            </a:ext>
            <a:ext uri="{AF507438-7753-43E0-B8FC-AC1667EBCBE1}">
              <a14:hiddenEffects xmlns:a14="http://schemas.microsoft.com/office/drawing/2010/main">
                <a:effectLst>
                  <a:outerShdw dist="35921" dir="2700000" algn="ctr" rotWithShape="0">
                    <a:srgbClr val="8C8682"/>
                  </a:outerShdw>
                </a:effectLst>
              </a14:hiddenEffects>
            </a:ext>
          </a:extLst>
        </p:spPr>
        <p:txBody>
          <a:bodyPr vert="horz" wrap="square" lIns="91440" tIns="45720" rIns="91440" bIns="45720" numCol="1" anchor="t" anchorCtr="0" compatLnSpc="1">
            <a:prstTxWarp prst="textNoShape">
              <a:avLst/>
            </a:prstTxWarp>
          </a:bodyPr>
          <a:lstStyle/>
          <a:p>
            <a:endParaRPr lang="en-GB" dirty="0">
              <a:latin typeface="Gill Sans MT" panose="020B0502020104020203" pitchFamily="34" charset="0"/>
            </a:endParaRPr>
          </a:p>
        </p:txBody>
      </p:sp>
      <p:sp>
        <p:nvSpPr>
          <p:cNvPr id="2" name="Title 1">
            <a:extLst>
              <a:ext uri="{FF2B5EF4-FFF2-40B4-BE49-F238E27FC236}">
                <a16:creationId xmlns:a16="http://schemas.microsoft.com/office/drawing/2014/main" id="{F9AA024D-4CE2-43CA-94CC-5B0E631019B0}"/>
              </a:ext>
            </a:extLst>
          </p:cNvPr>
          <p:cNvSpPr>
            <a:spLocks noGrp="1"/>
          </p:cNvSpPr>
          <p:nvPr>
            <p:ph type="ctrTitle"/>
          </p:nvPr>
        </p:nvSpPr>
        <p:spPr>
          <a:xfrm>
            <a:off x="575283" y="476673"/>
            <a:ext cx="7991582" cy="1152128"/>
          </a:xfrm>
        </p:spPr>
        <p:txBody>
          <a:bodyPr>
            <a:normAutofit/>
          </a:bodyPr>
          <a:lstStyle/>
          <a:p>
            <a:r>
              <a:rPr lang="en-GB" sz="3600" b="1" dirty="0">
                <a:solidFill>
                  <a:srgbClr val="669900"/>
                </a:solidFill>
                <a:latin typeface="Gill Sans MT" panose="020B0502020104020203" pitchFamily="34" charset="0"/>
              </a:rPr>
              <a:t>What people say about our services</a:t>
            </a:r>
            <a:endParaRPr lang="en-GB" sz="3600" dirty="0">
              <a:solidFill>
                <a:schemeClr val="tx1">
                  <a:lumMod val="65000"/>
                  <a:lumOff val="35000"/>
                </a:schemeClr>
              </a:solidFill>
              <a:latin typeface="Gill Sans MT" panose="020B0502020104020203" pitchFamily="34" charset="0"/>
            </a:endParaRPr>
          </a:p>
        </p:txBody>
      </p:sp>
      <p:sp>
        <p:nvSpPr>
          <p:cNvPr id="3" name="Rectangle 2">
            <a:extLst>
              <a:ext uri="{FF2B5EF4-FFF2-40B4-BE49-F238E27FC236}">
                <a16:creationId xmlns:a16="http://schemas.microsoft.com/office/drawing/2014/main" id="{E7CEDA48-5B27-4F30-8C72-6C4665676ECA}"/>
              </a:ext>
            </a:extLst>
          </p:cNvPr>
          <p:cNvSpPr/>
          <p:nvPr/>
        </p:nvSpPr>
        <p:spPr>
          <a:xfrm>
            <a:off x="972906" y="1628801"/>
            <a:ext cx="7415518" cy="3785652"/>
          </a:xfrm>
          <a:prstGeom prst="rect">
            <a:avLst/>
          </a:prstGeom>
        </p:spPr>
        <p:txBody>
          <a:bodyPr wrap="square">
            <a:spAutoFit/>
          </a:bodyPr>
          <a:lstStyle/>
          <a:p>
            <a:r>
              <a:rPr lang="en-GB" sz="2000" dirty="0">
                <a:latin typeface="Gill Sans MT" panose="020B0502020104020203" pitchFamily="34" charset="0"/>
              </a:rPr>
              <a:t>Board Mentoring – </a:t>
            </a:r>
            <a:r>
              <a:rPr lang="en-GB" sz="2000" i="1" dirty="0">
                <a:latin typeface="Gill Sans MT" panose="020B0502020104020203" pitchFamily="34" charset="0"/>
              </a:rPr>
              <a:t>“The programme is visionary and mentoring should become part of the basic support for all board members…” </a:t>
            </a:r>
          </a:p>
          <a:p>
            <a:pPr algn="r"/>
            <a:r>
              <a:rPr lang="en-GB" sz="2000" b="1" dirty="0">
                <a:latin typeface="Gill Sans MT" panose="020B0502020104020203" pitchFamily="34" charset="0"/>
              </a:rPr>
              <a:t>David Orr</a:t>
            </a:r>
            <a:r>
              <a:rPr lang="en-GB" sz="2000" dirty="0">
                <a:latin typeface="Gill Sans MT" panose="020B0502020104020203" pitchFamily="34" charset="0"/>
              </a:rPr>
              <a:t>, </a:t>
            </a:r>
            <a:r>
              <a:rPr lang="en-GB" sz="2000" b="1" dirty="0">
                <a:latin typeface="Gill Sans MT" panose="020B0502020104020203" pitchFamily="34" charset="0"/>
              </a:rPr>
              <a:t>Chief Executive National Housing Federation</a:t>
            </a:r>
          </a:p>
          <a:p>
            <a:pPr algn="r"/>
            <a:endParaRPr lang="en-GB" sz="2000" b="1" dirty="0">
              <a:latin typeface="Gill Sans MT" panose="020B0502020104020203" pitchFamily="34" charset="0"/>
            </a:endParaRPr>
          </a:p>
          <a:p>
            <a:r>
              <a:rPr lang="en-GB" altLang="en-US" sz="2000" dirty="0">
                <a:latin typeface="Gill Sans MT" panose="020B0502020104020203" pitchFamily="34" charset="0"/>
              </a:rPr>
              <a:t>“</a:t>
            </a:r>
            <a:r>
              <a:rPr lang="en-GB" altLang="en-US" sz="2000" i="1" dirty="0">
                <a:latin typeface="Gill Sans MT" panose="020B0502020104020203" pitchFamily="34" charset="0"/>
              </a:rPr>
              <a:t>Extremely positive experience. It helped me to achieve what I wanted through the restructure at work and has given me the confidence to look more positively at work and life.” </a:t>
            </a:r>
          </a:p>
          <a:p>
            <a:pPr algn="r"/>
            <a:r>
              <a:rPr lang="en-GB" altLang="en-US" sz="2000" b="1" dirty="0">
                <a:latin typeface="Gill Sans MT" panose="020B0502020104020203" pitchFamily="34" charset="0"/>
              </a:rPr>
              <a:t>Staff Mentoring participant</a:t>
            </a:r>
          </a:p>
          <a:p>
            <a:endParaRPr lang="en-GB" sz="2000" i="1" dirty="0">
              <a:latin typeface="Gill Sans MT" panose="020B0502020104020203" pitchFamily="34" charset="0"/>
            </a:endParaRPr>
          </a:p>
          <a:p>
            <a:r>
              <a:rPr lang="en-GB" sz="2000" i="1" dirty="0">
                <a:latin typeface="Gill Sans MT" panose="020B0502020104020203" pitchFamily="34" charset="0"/>
              </a:rPr>
              <a:t>“…likely to deliver impressive behavioural change…the deal for organisations is brilliant…” </a:t>
            </a:r>
          </a:p>
          <a:p>
            <a:pPr algn="r"/>
            <a:r>
              <a:rPr lang="en-GB" sz="2000" b="1" dirty="0">
                <a:latin typeface="Gill Sans MT" panose="020B0502020104020203" pitchFamily="34" charset="0"/>
              </a:rPr>
              <a:t>CIPD Awards Judges about our Staff Mentoring</a:t>
            </a:r>
          </a:p>
        </p:txBody>
      </p:sp>
    </p:spTree>
    <p:custDataLst>
      <p:tags r:id="rId1"/>
    </p:custDataLst>
    <p:extLst>
      <p:ext uri="{BB962C8B-B14F-4D97-AF65-F5344CB8AC3E}">
        <p14:creationId xmlns:p14="http://schemas.microsoft.com/office/powerpoint/2010/main" val="2164115085"/>
      </p:ext>
    </p:extLst>
  </p:cSld>
  <p:clrMapOvr>
    <a:masterClrMapping/>
  </p:clrMapOvr>
  <mc:AlternateContent xmlns:mc="http://schemas.openxmlformats.org/markup-compatibility/2006" xmlns:p14="http://schemas.microsoft.com/office/powerpoint/2010/main">
    <mc:Choice Requires="p14">
      <p:transition spd="slow" p14:dur="3400" advTm="5000">
        <p14:reveal/>
      </p:transition>
    </mc:Choice>
    <mc:Fallback xmlns="">
      <p:transition spd="slow" advTm="5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7434-F0AA-4D74-9BDB-A5C8323127A6}"/>
              </a:ext>
            </a:extLst>
          </p:cNvPr>
          <p:cNvSpPr>
            <a:spLocks noGrp="1"/>
          </p:cNvSpPr>
          <p:nvPr>
            <p:ph type="title"/>
          </p:nvPr>
        </p:nvSpPr>
        <p:spPr/>
        <p:txBody>
          <a:bodyPr>
            <a:normAutofit/>
          </a:bodyPr>
          <a:lstStyle/>
          <a:p>
            <a:r>
              <a:rPr lang="en-GB" sz="3200" b="1" dirty="0">
                <a:solidFill>
                  <a:srgbClr val="669900"/>
                </a:solidFill>
                <a:latin typeface="Gill Sans MT" panose="020B0502020104020203" pitchFamily="34" charset="0"/>
              </a:rPr>
              <a:t>HDN Mentoring outcomes &amp; framework</a:t>
            </a:r>
            <a:endParaRPr lang="en-US" sz="3200" dirty="0"/>
          </a:p>
        </p:txBody>
      </p:sp>
      <p:sp>
        <p:nvSpPr>
          <p:cNvPr id="3" name="Content Placeholder 2">
            <a:extLst>
              <a:ext uri="{FF2B5EF4-FFF2-40B4-BE49-F238E27FC236}">
                <a16:creationId xmlns:a16="http://schemas.microsoft.com/office/drawing/2014/main" id="{AE8E6EBB-F14F-4F5F-B6E5-F4A389E9B0B7}"/>
              </a:ext>
            </a:extLst>
          </p:cNvPr>
          <p:cNvSpPr>
            <a:spLocks noGrp="1"/>
          </p:cNvSpPr>
          <p:nvPr>
            <p:ph sz="half" idx="1"/>
          </p:nvPr>
        </p:nvSpPr>
        <p:spPr/>
        <p:txBody>
          <a:bodyPr>
            <a:normAutofit fontScale="55000" lnSpcReduction="20000"/>
          </a:bodyPr>
          <a:lstStyle/>
          <a:p>
            <a:pPr marL="0" lvl="0" indent="0" defTabSz="685800">
              <a:lnSpc>
                <a:spcPct val="90000"/>
              </a:lnSpc>
              <a:spcBef>
                <a:spcPts val="750"/>
              </a:spcBef>
              <a:buNone/>
            </a:pPr>
            <a:r>
              <a:rPr lang="en-GB" sz="2900" dirty="0">
                <a:solidFill>
                  <a:prstClr val="black"/>
                </a:solidFill>
                <a:latin typeface="Gill Sans MT" panose="020B0502020104020203" pitchFamily="34" charset="0"/>
              </a:rPr>
              <a:t>Overall Learning Outcomes to be achieved:</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Increase your self-awareness  </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Improve your confidence </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Expand your networks  </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Explore career aspirations and options</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Increase awareness of wider sector issues </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Enhance understanding of Unconscious Bias, Diversity and Inclusion</a:t>
            </a:r>
          </a:p>
          <a:p>
            <a:pPr marL="0" lvl="0" indent="0" defTabSz="685800">
              <a:lnSpc>
                <a:spcPct val="90000"/>
              </a:lnSpc>
              <a:spcBef>
                <a:spcPts val="750"/>
              </a:spcBef>
              <a:buNone/>
            </a:pPr>
            <a:endParaRPr lang="en-GB" sz="2900" dirty="0">
              <a:solidFill>
                <a:prstClr val="black"/>
              </a:solidFill>
              <a:latin typeface="Gill Sans MT" panose="020B0502020104020203" pitchFamily="34" charset="0"/>
            </a:endParaRPr>
          </a:p>
          <a:p>
            <a:pPr marL="0" lvl="0" indent="0" defTabSz="685800">
              <a:lnSpc>
                <a:spcPct val="90000"/>
              </a:lnSpc>
              <a:spcBef>
                <a:spcPts val="750"/>
              </a:spcBef>
              <a:buNone/>
            </a:pPr>
            <a:r>
              <a:rPr lang="en-GB" sz="2900" dirty="0">
                <a:solidFill>
                  <a:prstClr val="black"/>
                </a:solidFill>
                <a:latin typeface="Gill Sans MT" panose="020B0502020104020203" pitchFamily="34" charset="0"/>
              </a:rPr>
              <a:t>Overall Skills Development:</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Interpersonal skills </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Team work skills </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Listening and communication skills  </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Feedback &amp; initiative skills </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Presentation skills </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Influencing skills</a:t>
            </a:r>
          </a:p>
          <a:p>
            <a:pPr marL="171450" lvl="0" indent="-171450" defTabSz="685800">
              <a:lnSpc>
                <a:spcPct val="90000"/>
              </a:lnSpc>
              <a:spcBef>
                <a:spcPts val="750"/>
              </a:spcBef>
            </a:pPr>
            <a:r>
              <a:rPr lang="en-GB" sz="2900" dirty="0">
                <a:solidFill>
                  <a:prstClr val="black"/>
                </a:solidFill>
                <a:latin typeface="Gill Sans MT" panose="020B0502020104020203" pitchFamily="34" charset="0"/>
              </a:rPr>
              <a:t>Personal reflection skills</a:t>
            </a:r>
          </a:p>
          <a:p>
            <a:endParaRPr lang="en-US" dirty="0"/>
          </a:p>
        </p:txBody>
      </p:sp>
      <p:sp>
        <p:nvSpPr>
          <p:cNvPr id="4" name="Content Placeholder 3">
            <a:extLst>
              <a:ext uri="{FF2B5EF4-FFF2-40B4-BE49-F238E27FC236}">
                <a16:creationId xmlns:a16="http://schemas.microsoft.com/office/drawing/2014/main" id="{1D14310E-93A3-4FA6-A953-96F3875CBE6F}"/>
              </a:ext>
            </a:extLst>
          </p:cNvPr>
          <p:cNvSpPr>
            <a:spLocks noGrp="1"/>
          </p:cNvSpPr>
          <p:nvPr>
            <p:ph sz="half" idx="2"/>
          </p:nvPr>
        </p:nvSpPr>
        <p:spPr/>
        <p:txBody>
          <a:bodyPr>
            <a:normAutofit fontScale="55000" lnSpcReduction="20000"/>
          </a:bodyPr>
          <a:lstStyle/>
          <a:p>
            <a:pPr marL="0" indent="0">
              <a:buNone/>
            </a:pPr>
            <a:r>
              <a:rPr lang="en-GB" sz="2900" kern="0" dirty="0">
                <a:latin typeface="Gill Sans MT" panose="020B0502020104020203" pitchFamily="34" charset="0"/>
              </a:rPr>
              <a:t>Overall Framework includes:</a:t>
            </a:r>
          </a:p>
          <a:p>
            <a:r>
              <a:rPr lang="en-US" altLang="en-US" sz="2900" dirty="0">
                <a:latin typeface="Gill Sans MT" panose="020B0502020104020203" pitchFamily="34" charset="0"/>
              </a:rPr>
              <a:t>A ten month </a:t>
            </a:r>
            <a:r>
              <a:rPr lang="en-US" altLang="en-US" sz="2900" dirty="0" err="1">
                <a:latin typeface="Gill Sans MT" panose="020B0502020104020203" pitchFamily="34" charset="0"/>
              </a:rPr>
              <a:t>programme</a:t>
            </a:r>
            <a:r>
              <a:rPr lang="en-US" altLang="en-US" sz="2900" dirty="0">
                <a:latin typeface="Gill Sans MT" panose="020B0502020104020203" pitchFamily="34" charset="0"/>
              </a:rPr>
              <a:t> that starts in September, finishing in July</a:t>
            </a:r>
          </a:p>
          <a:p>
            <a:r>
              <a:rPr lang="en-US" altLang="en-US" sz="2900" dirty="0">
                <a:latin typeface="Gill Sans MT" panose="020B0502020104020203" pitchFamily="34" charset="0"/>
              </a:rPr>
              <a:t>A briefing of content/structure/roles/ tools/ skills at the start for all</a:t>
            </a:r>
          </a:p>
          <a:p>
            <a:r>
              <a:rPr lang="en-US" altLang="en-US" sz="2900" dirty="0">
                <a:latin typeface="Gill Sans MT" panose="020B0502020104020203" pitchFamily="34" charset="0"/>
              </a:rPr>
              <a:t>Five one-to-one sessions with an external mentor/mentee </a:t>
            </a:r>
          </a:p>
          <a:p>
            <a:r>
              <a:rPr lang="en-US" altLang="en-US" sz="2900" dirty="0">
                <a:latin typeface="Gill Sans MT" panose="020B0502020104020203" pitchFamily="34" charset="0"/>
              </a:rPr>
              <a:t>Four professional development classes. These sessions combine discussion &amp; reflection based learning along with expert speakers from housing and other related sectors. Mentees are required to attend them. Mentors can choose to attend any.</a:t>
            </a:r>
          </a:p>
          <a:p>
            <a:r>
              <a:rPr lang="en-US" altLang="en-US" sz="2900" dirty="0">
                <a:latin typeface="Gill Sans MT" panose="020B0502020104020203" pitchFamily="34" charset="0"/>
              </a:rPr>
              <a:t>A national celebration conference at the end of the </a:t>
            </a:r>
            <a:r>
              <a:rPr lang="en-US" altLang="en-US" sz="2900" dirty="0" err="1">
                <a:latin typeface="Gill Sans MT" panose="020B0502020104020203" pitchFamily="34" charset="0"/>
              </a:rPr>
              <a:t>programme</a:t>
            </a:r>
            <a:r>
              <a:rPr lang="en-US" altLang="en-US" sz="2900" dirty="0">
                <a:latin typeface="Gill Sans MT" panose="020B0502020104020203" pitchFamily="34" charset="0"/>
              </a:rPr>
              <a:t> for all mentees, mentors &amp; supporters</a:t>
            </a:r>
          </a:p>
          <a:p>
            <a:r>
              <a:rPr lang="en-US" altLang="en-US" sz="2900" dirty="0">
                <a:latin typeface="Gill Sans MT" panose="020B0502020104020203" pitchFamily="34" charset="0"/>
              </a:rPr>
              <a:t>An evaluation and overall feedback opportunity at the end of the </a:t>
            </a:r>
            <a:r>
              <a:rPr lang="en-US" altLang="en-US" sz="2900" dirty="0" err="1">
                <a:latin typeface="Gill Sans MT" panose="020B0502020104020203" pitchFamily="34" charset="0"/>
              </a:rPr>
              <a:t>programme</a:t>
            </a:r>
            <a:endParaRPr lang="en-US" altLang="en-US" sz="2900" dirty="0">
              <a:latin typeface="Gill Sans MT" panose="020B0502020104020203" pitchFamily="34" charset="0"/>
            </a:endParaRPr>
          </a:p>
          <a:p>
            <a:r>
              <a:rPr lang="en-US" altLang="en-US" sz="2900" dirty="0">
                <a:latin typeface="Gill Sans MT" panose="020B0502020104020203" pitchFamily="34" charset="0"/>
              </a:rPr>
              <a:t>On-going support during the </a:t>
            </a:r>
            <a:r>
              <a:rPr lang="en-US" altLang="en-US" sz="2900" dirty="0" err="1">
                <a:latin typeface="Gill Sans MT" panose="020B0502020104020203" pitchFamily="34" charset="0"/>
              </a:rPr>
              <a:t>programme</a:t>
            </a:r>
            <a:endParaRPr lang="en-US" altLang="en-US" sz="2900" dirty="0">
              <a:latin typeface="Gill Sans MT" panose="020B0502020104020203" pitchFamily="34" charset="0"/>
            </a:endParaRPr>
          </a:p>
          <a:p>
            <a:endParaRPr lang="en-US" dirty="0"/>
          </a:p>
        </p:txBody>
      </p:sp>
    </p:spTree>
    <p:extLst>
      <p:ext uri="{BB962C8B-B14F-4D97-AF65-F5344CB8AC3E}">
        <p14:creationId xmlns:p14="http://schemas.microsoft.com/office/powerpoint/2010/main" val="473973313"/>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nvPr>
        </p:nvGraphicFramePr>
        <p:xfrm>
          <a:off x="323528" y="1700213"/>
          <a:ext cx="8538724" cy="2009464"/>
        </p:xfrm>
        <a:graphic>
          <a:graphicData uri="http://schemas.openxmlformats.org/drawingml/2006/table">
            <a:tbl>
              <a:tblPr firstRow="1" firstCol="1" bandRow="1">
                <a:tableStyleId>{5C22544A-7EE6-4342-B048-85BDC9FD1C3A}</a:tableStyleId>
              </a:tblPr>
              <a:tblGrid>
                <a:gridCol w="2016224">
                  <a:extLst>
                    <a:ext uri="{9D8B030D-6E8A-4147-A177-3AD203B41FA5}">
                      <a16:colId xmlns:a16="http://schemas.microsoft.com/office/drawing/2014/main" val="20000"/>
                    </a:ext>
                  </a:extLst>
                </a:gridCol>
                <a:gridCol w="1630625">
                  <a:extLst>
                    <a:ext uri="{9D8B030D-6E8A-4147-A177-3AD203B41FA5}">
                      <a16:colId xmlns:a16="http://schemas.microsoft.com/office/drawing/2014/main" val="20001"/>
                    </a:ext>
                  </a:extLst>
                </a:gridCol>
                <a:gridCol w="1630625">
                  <a:extLst>
                    <a:ext uri="{9D8B030D-6E8A-4147-A177-3AD203B41FA5}">
                      <a16:colId xmlns:a16="http://schemas.microsoft.com/office/drawing/2014/main" val="20002"/>
                    </a:ext>
                  </a:extLst>
                </a:gridCol>
                <a:gridCol w="1630625">
                  <a:extLst>
                    <a:ext uri="{9D8B030D-6E8A-4147-A177-3AD203B41FA5}">
                      <a16:colId xmlns:a16="http://schemas.microsoft.com/office/drawing/2014/main" val="20003"/>
                    </a:ext>
                  </a:extLst>
                </a:gridCol>
                <a:gridCol w="1630625">
                  <a:extLst>
                    <a:ext uri="{9D8B030D-6E8A-4147-A177-3AD203B41FA5}">
                      <a16:colId xmlns:a16="http://schemas.microsoft.com/office/drawing/2014/main" val="20004"/>
                    </a:ext>
                  </a:extLst>
                </a:gridCol>
              </a:tblGrid>
              <a:tr h="175942">
                <a:tc>
                  <a:txBody>
                    <a:bodyPr/>
                    <a:lstStyle/>
                    <a:p>
                      <a:pPr algn="just">
                        <a:spcAft>
                          <a:spcPts val="0"/>
                        </a:spcAft>
                      </a:pPr>
                      <a:r>
                        <a:rPr lang="en-GB" sz="1400" dirty="0">
                          <a:solidFill>
                            <a:schemeClr val="tx1"/>
                          </a:solidFill>
                          <a:effectLst/>
                        </a:rPr>
                        <a:t>Sept – Oct</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GB" sz="1400" dirty="0">
                          <a:solidFill>
                            <a:schemeClr val="tx1"/>
                          </a:solidFill>
                          <a:effectLst/>
                        </a:rPr>
                        <a:t>Nov</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GB" sz="1400" dirty="0">
                          <a:solidFill>
                            <a:schemeClr val="tx1"/>
                          </a:solidFill>
                          <a:effectLst/>
                        </a:rPr>
                        <a:t>Dec</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GB" sz="1400" dirty="0">
                          <a:solidFill>
                            <a:schemeClr val="tx1"/>
                          </a:solidFill>
                          <a:effectLst/>
                        </a:rPr>
                        <a:t>Jan</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GB" sz="1400" dirty="0">
                          <a:solidFill>
                            <a:schemeClr val="tx1"/>
                          </a:solidFill>
                          <a:effectLst/>
                        </a:rPr>
                        <a:t>Feb</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796104">
                <a:tc>
                  <a:txBody>
                    <a:bodyPr/>
                    <a:lstStyle/>
                    <a:p>
                      <a:pPr>
                        <a:spcAft>
                          <a:spcPts val="0"/>
                        </a:spcAft>
                      </a:pPr>
                      <a:r>
                        <a:rPr lang="en-GB" sz="1400" b="0" dirty="0">
                          <a:solidFill>
                            <a:schemeClr val="accent2">
                              <a:lumMod val="75000"/>
                            </a:schemeClr>
                          </a:solidFill>
                          <a:effectLst/>
                          <a:latin typeface="Gill Sans MT" panose="020B0502020104020203" pitchFamily="34" charset="0"/>
                        </a:rPr>
                        <a:t>Mentee and mentor’s training</a:t>
                      </a:r>
                    </a:p>
                    <a:p>
                      <a:pPr>
                        <a:spcAft>
                          <a:spcPts val="0"/>
                        </a:spcAft>
                      </a:pPr>
                      <a:endParaRPr lang="en-GB" sz="1400" b="0" dirty="0">
                        <a:solidFill>
                          <a:schemeClr val="accent2">
                            <a:lumMod val="75000"/>
                          </a:schemeClr>
                        </a:solidFill>
                        <a:effectLst/>
                        <a:latin typeface="Gill Sans MT" panose="020B0502020104020203" pitchFamily="34" charset="0"/>
                      </a:endParaRPr>
                    </a:p>
                    <a:p>
                      <a:pPr>
                        <a:spcAft>
                          <a:spcPts val="0"/>
                        </a:spcAft>
                      </a:pPr>
                      <a:r>
                        <a:rPr lang="en-GB" sz="1400" b="0" dirty="0">
                          <a:solidFill>
                            <a:schemeClr val="accent2">
                              <a:lumMod val="75000"/>
                            </a:schemeClr>
                          </a:solidFill>
                          <a:effectLst/>
                          <a:latin typeface="Gill Sans MT" panose="020B0502020104020203" pitchFamily="34" charset="0"/>
                        </a:rPr>
                        <a:t>Matching </a:t>
                      </a:r>
                    </a:p>
                    <a:p>
                      <a:pPr>
                        <a:spcAft>
                          <a:spcPts val="0"/>
                        </a:spcAft>
                      </a:pPr>
                      <a:r>
                        <a:rPr lang="en-GB" sz="1400" b="0" dirty="0">
                          <a:solidFill>
                            <a:schemeClr val="tx1"/>
                          </a:solidFill>
                          <a:effectLst/>
                          <a:latin typeface="Gill Sans MT" panose="020B0502020104020203" pitchFamily="34" charset="0"/>
                        </a:rPr>
                        <a:t> </a:t>
                      </a:r>
                    </a:p>
                    <a:p>
                      <a:pPr>
                        <a:spcAft>
                          <a:spcPts val="0"/>
                        </a:spcAft>
                      </a:pPr>
                      <a:r>
                        <a:rPr lang="en-GB" sz="1400" b="0" dirty="0">
                          <a:solidFill>
                            <a:schemeClr val="tx1"/>
                          </a:solidFill>
                          <a:effectLst/>
                          <a:latin typeface="Gill Sans MT" panose="020B0502020104020203" pitchFamily="34" charset="0"/>
                        </a:rPr>
                        <a:t>First 1-2-1 Session with mentee</a:t>
                      </a:r>
                      <a:endParaRPr lang="en-GB" sz="1400" b="0" dirty="0">
                        <a:solidFill>
                          <a:schemeClr val="tx1"/>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0" dirty="0">
                          <a:solidFill>
                            <a:schemeClr val="tx1"/>
                          </a:solidFill>
                          <a:effectLst/>
                          <a:latin typeface="Gill Sans MT" panose="020B0502020104020203" pitchFamily="34" charset="0"/>
                        </a:rPr>
                        <a:t>Mentoring class 1 </a:t>
                      </a:r>
                      <a:endParaRPr lang="en-GB" sz="1400" b="0" dirty="0">
                        <a:solidFill>
                          <a:schemeClr val="tx1"/>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0" dirty="0">
                          <a:solidFill>
                            <a:schemeClr val="tx1"/>
                          </a:solidFill>
                          <a:effectLst/>
                          <a:latin typeface="Gill Sans MT" panose="020B0502020104020203" pitchFamily="34" charset="0"/>
                        </a:rPr>
                        <a:t>Second 1-2-1 Session with mentee</a:t>
                      </a:r>
                      <a:endParaRPr lang="en-GB" sz="1400" b="0" dirty="0">
                        <a:solidFill>
                          <a:schemeClr val="tx1"/>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0" dirty="0">
                          <a:solidFill>
                            <a:schemeClr val="tx1"/>
                          </a:solidFill>
                          <a:effectLst/>
                          <a:latin typeface="Gill Sans MT" panose="020B0502020104020203" pitchFamily="34" charset="0"/>
                        </a:rPr>
                        <a:t>Mentoring class 2</a:t>
                      </a:r>
                      <a:endParaRPr lang="en-GB" sz="1400" b="0" dirty="0">
                        <a:solidFill>
                          <a:schemeClr val="tx1"/>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0" dirty="0">
                          <a:solidFill>
                            <a:schemeClr val="tx1"/>
                          </a:solidFill>
                          <a:effectLst/>
                          <a:latin typeface="Gill Sans MT" panose="020B0502020104020203" pitchFamily="34" charset="0"/>
                        </a:rPr>
                        <a:t>Third 1-2-1 Session with mentee</a:t>
                      </a:r>
                      <a:endParaRPr lang="en-GB" sz="1400" b="0" dirty="0">
                        <a:solidFill>
                          <a:schemeClr val="tx1"/>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itle 1">
            <a:extLst>
              <a:ext uri="{FF2B5EF4-FFF2-40B4-BE49-F238E27FC236}">
                <a16:creationId xmlns:a16="http://schemas.microsoft.com/office/drawing/2014/main" id="{F5CF5FFD-F8EB-46E0-B88E-BDE36F6766A3}"/>
              </a:ext>
            </a:extLst>
          </p:cNvPr>
          <p:cNvSpPr txBox="1">
            <a:spLocks/>
          </p:cNvSpPr>
          <p:nvPr/>
        </p:nvSpPr>
        <p:spPr bwMode="auto">
          <a:xfrm>
            <a:off x="323528" y="260648"/>
            <a:ext cx="8538724" cy="120020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003366"/>
                </a:solidFill>
                <a:latin typeface="+mj-lt"/>
                <a:ea typeface="+mj-ea"/>
                <a:cs typeface="+mj-cs"/>
              </a:defRPr>
            </a:lvl1pPr>
            <a:lvl2pPr algn="ctr" rtl="0" eaLnBrk="0" fontAlgn="base" hangingPunct="0">
              <a:spcBef>
                <a:spcPct val="0"/>
              </a:spcBef>
              <a:spcAft>
                <a:spcPct val="0"/>
              </a:spcAft>
              <a:defRPr sz="4400">
                <a:solidFill>
                  <a:srgbClr val="003366"/>
                </a:solidFill>
                <a:latin typeface="Gill Sans MT" pitchFamily="34" charset="0"/>
              </a:defRPr>
            </a:lvl2pPr>
            <a:lvl3pPr algn="ctr" rtl="0" eaLnBrk="0" fontAlgn="base" hangingPunct="0">
              <a:spcBef>
                <a:spcPct val="0"/>
              </a:spcBef>
              <a:spcAft>
                <a:spcPct val="0"/>
              </a:spcAft>
              <a:defRPr sz="4400">
                <a:solidFill>
                  <a:srgbClr val="003366"/>
                </a:solidFill>
                <a:latin typeface="Gill Sans MT" pitchFamily="34" charset="0"/>
              </a:defRPr>
            </a:lvl3pPr>
            <a:lvl4pPr algn="ctr" rtl="0" eaLnBrk="0" fontAlgn="base" hangingPunct="0">
              <a:spcBef>
                <a:spcPct val="0"/>
              </a:spcBef>
              <a:spcAft>
                <a:spcPct val="0"/>
              </a:spcAft>
              <a:defRPr sz="4400">
                <a:solidFill>
                  <a:srgbClr val="003366"/>
                </a:solidFill>
                <a:latin typeface="Gill Sans MT" pitchFamily="34" charset="0"/>
              </a:defRPr>
            </a:lvl4pPr>
            <a:lvl5pPr algn="ctr" rtl="0" eaLnBrk="0" fontAlgn="base" hangingPunct="0">
              <a:spcBef>
                <a:spcPct val="0"/>
              </a:spcBef>
              <a:spcAft>
                <a:spcPct val="0"/>
              </a:spcAft>
              <a:defRPr sz="4400">
                <a:solidFill>
                  <a:srgbClr val="003366"/>
                </a:solidFill>
                <a:latin typeface="Gill Sans MT" pitchFamily="34" charset="0"/>
              </a:defRPr>
            </a:lvl5pPr>
            <a:lvl6pPr marL="457200" algn="ctr" rtl="0" eaLnBrk="1" fontAlgn="base" hangingPunct="1">
              <a:spcBef>
                <a:spcPct val="0"/>
              </a:spcBef>
              <a:spcAft>
                <a:spcPct val="0"/>
              </a:spcAft>
              <a:defRPr sz="4400">
                <a:solidFill>
                  <a:srgbClr val="003366"/>
                </a:solidFill>
                <a:latin typeface="Gill Sans MT" pitchFamily="34" charset="0"/>
              </a:defRPr>
            </a:lvl6pPr>
            <a:lvl7pPr marL="914400" algn="ctr" rtl="0" eaLnBrk="1" fontAlgn="base" hangingPunct="1">
              <a:spcBef>
                <a:spcPct val="0"/>
              </a:spcBef>
              <a:spcAft>
                <a:spcPct val="0"/>
              </a:spcAft>
              <a:defRPr sz="4400">
                <a:solidFill>
                  <a:srgbClr val="003366"/>
                </a:solidFill>
                <a:latin typeface="Gill Sans MT" pitchFamily="34" charset="0"/>
              </a:defRPr>
            </a:lvl7pPr>
            <a:lvl8pPr marL="1371600" algn="ctr" rtl="0" eaLnBrk="1" fontAlgn="base" hangingPunct="1">
              <a:spcBef>
                <a:spcPct val="0"/>
              </a:spcBef>
              <a:spcAft>
                <a:spcPct val="0"/>
              </a:spcAft>
              <a:defRPr sz="4400">
                <a:solidFill>
                  <a:srgbClr val="003366"/>
                </a:solidFill>
                <a:latin typeface="Gill Sans MT" pitchFamily="34" charset="0"/>
              </a:defRPr>
            </a:lvl8pPr>
            <a:lvl9pPr marL="1828800" algn="ctr" rtl="0" eaLnBrk="1" fontAlgn="base" hangingPunct="1">
              <a:spcBef>
                <a:spcPct val="0"/>
              </a:spcBef>
              <a:spcAft>
                <a:spcPct val="0"/>
              </a:spcAft>
              <a:defRPr sz="4400">
                <a:solidFill>
                  <a:srgbClr val="003366"/>
                </a:solidFill>
                <a:latin typeface="Gill Sans MT" pitchFamily="34" charset="0"/>
              </a:defRPr>
            </a:lvl9pPr>
          </a:lstStyle>
          <a:p>
            <a:pPr algn="l"/>
            <a:r>
              <a:rPr lang="en-GB" sz="3200" b="1" kern="0" dirty="0">
                <a:solidFill>
                  <a:srgbClr val="669900"/>
                </a:solidFill>
                <a:latin typeface="Gill Sans MT" panose="020B0502020104020203" pitchFamily="34" charset="0"/>
              </a:rPr>
              <a:t>HDN Mentoring outcomes &amp; framework</a:t>
            </a:r>
          </a:p>
          <a:p>
            <a:pPr algn="l"/>
            <a:r>
              <a:rPr lang="en-GB" sz="2000" b="1" kern="0" dirty="0">
                <a:solidFill>
                  <a:srgbClr val="669900"/>
                </a:solidFill>
                <a:latin typeface="Gill Sans MT" panose="020B0502020104020203" pitchFamily="34" charset="0"/>
              </a:rPr>
              <a:t>Example time table you can refer too. Local class sessions are confirmed at the start</a:t>
            </a:r>
          </a:p>
        </p:txBody>
      </p:sp>
      <p:graphicFrame>
        <p:nvGraphicFramePr>
          <p:cNvPr id="9" name="Content Placeholder 3">
            <a:extLst>
              <a:ext uri="{FF2B5EF4-FFF2-40B4-BE49-F238E27FC236}">
                <a16:creationId xmlns:a16="http://schemas.microsoft.com/office/drawing/2014/main" id="{1DA0769A-9FDE-4BE3-993F-A6DFFAD4D2FC}"/>
              </a:ext>
            </a:extLst>
          </p:cNvPr>
          <p:cNvGraphicFramePr>
            <a:graphicFrameLocks/>
          </p:cNvGraphicFramePr>
          <p:nvPr>
            <p:extLst/>
          </p:nvPr>
        </p:nvGraphicFramePr>
        <p:xfrm>
          <a:off x="323528" y="3968464"/>
          <a:ext cx="8538724" cy="1424176"/>
        </p:xfrm>
        <a:graphic>
          <a:graphicData uri="http://schemas.openxmlformats.org/drawingml/2006/table">
            <a:tbl>
              <a:tblPr firstRow="1" firstCol="1" bandRow="1">
                <a:tableStyleId>{5C22544A-7EE6-4342-B048-85BDC9FD1C3A}</a:tableStyleId>
              </a:tblPr>
              <a:tblGrid>
                <a:gridCol w="201622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25956">
                  <a:extLst>
                    <a:ext uri="{9D8B030D-6E8A-4147-A177-3AD203B41FA5}">
                      <a16:colId xmlns:a16="http://schemas.microsoft.com/office/drawing/2014/main" val="20004"/>
                    </a:ext>
                  </a:extLst>
                </a:gridCol>
              </a:tblGrid>
              <a:tr h="273367">
                <a:tc>
                  <a:txBody>
                    <a:bodyPr/>
                    <a:lstStyle/>
                    <a:p>
                      <a:pPr algn="just">
                        <a:spcAft>
                          <a:spcPts val="0"/>
                        </a:spcAft>
                      </a:pPr>
                      <a:r>
                        <a:rPr lang="en-GB" sz="1400" dirty="0">
                          <a:solidFill>
                            <a:schemeClr val="tx1"/>
                          </a:solidFill>
                          <a:effectLst/>
                        </a:rPr>
                        <a:t>Mar</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GB" sz="1400" dirty="0">
                          <a:solidFill>
                            <a:schemeClr val="tx1"/>
                          </a:solidFill>
                          <a:effectLst/>
                        </a:rPr>
                        <a:t>Apr</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GB" sz="1400" dirty="0">
                          <a:solidFill>
                            <a:schemeClr val="tx1"/>
                          </a:solidFill>
                          <a:effectLst/>
                        </a:rPr>
                        <a:t>May</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GB" sz="1400" dirty="0">
                          <a:solidFill>
                            <a:schemeClr val="tx1"/>
                          </a:solidFill>
                          <a:effectLst/>
                        </a:rPr>
                        <a:t>June</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GB" sz="1400" dirty="0">
                          <a:solidFill>
                            <a:schemeClr val="tx1"/>
                          </a:solidFill>
                          <a:effectLst/>
                        </a:rPr>
                        <a:t>July</a:t>
                      </a:r>
                      <a:endParaRPr lang="en-GB" sz="1400" dirty="0">
                        <a:solidFill>
                          <a:schemeClr val="tx1"/>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50809">
                <a:tc>
                  <a:txBody>
                    <a:bodyPr/>
                    <a:lstStyle/>
                    <a:p>
                      <a:pPr>
                        <a:spcAft>
                          <a:spcPts val="0"/>
                        </a:spcAft>
                      </a:pPr>
                      <a:r>
                        <a:rPr lang="en-GB" sz="1400" b="0" dirty="0">
                          <a:solidFill>
                            <a:schemeClr val="tx1"/>
                          </a:solidFill>
                          <a:effectLst/>
                          <a:latin typeface="Gill Sans MT" panose="020B0502020104020203" pitchFamily="34" charset="0"/>
                        </a:rPr>
                        <a:t>Mentoring Class 3</a:t>
                      </a:r>
                      <a:endParaRPr lang="en-GB" sz="1400" b="0" dirty="0">
                        <a:solidFill>
                          <a:schemeClr val="tx1"/>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0" dirty="0">
                          <a:solidFill>
                            <a:schemeClr val="tx1"/>
                          </a:solidFill>
                          <a:effectLst/>
                          <a:latin typeface="Gill Sans MT" panose="020B0502020104020203" pitchFamily="34" charset="0"/>
                        </a:rPr>
                        <a:t>Fourth 1-2-1 Session with mentee </a:t>
                      </a:r>
                      <a:endParaRPr lang="en-GB" sz="1400" b="0" dirty="0">
                        <a:solidFill>
                          <a:schemeClr val="tx1"/>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0" dirty="0">
                          <a:solidFill>
                            <a:schemeClr val="tx1"/>
                          </a:solidFill>
                          <a:effectLst/>
                          <a:latin typeface="Gill Sans MT" panose="020B0502020104020203" pitchFamily="34" charset="0"/>
                        </a:rPr>
                        <a:t>Mentoring class 4 </a:t>
                      </a:r>
                      <a:endParaRPr lang="en-GB" sz="1400" b="0" dirty="0">
                        <a:solidFill>
                          <a:schemeClr val="tx1"/>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GB" sz="1400" b="0" dirty="0">
                          <a:solidFill>
                            <a:schemeClr val="tx1"/>
                          </a:solidFill>
                          <a:effectLst/>
                          <a:latin typeface="Gill Sans MT" panose="020B0502020104020203" pitchFamily="34" charset="0"/>
                        </a:rPr>
                        <a:t>Final 1-2-1 Session with mentee </a:t>
                      </a:r>
                    </a:p>
                    <a:p>
                      <a:pPr>
                        <a:spcAft>
                          <a:spcPts val="0"/>
                        </a:spcAft>
                      </a:pPr>
                      <a:r>
                        <a:rPr lang="en-GB" sz="1400" b="0" dirty="0">
                          <a:solidFill>
                            <a:schemeClr val="tx1"/>
                          </a:solidFill>
                          <a:effectLst/>
                          <a:latin typeface="Gill Sans MT" panose="020B0502020104020203" pitchFamily="34" charset="0"/>
                        </a:rPr>
                        <a:t> </a:t>
                      </a:r>
                    </a:p>
                    <a:p>
                      <a:pPr>
                        <a:spcAft>
                          <a:spcPts val="0"/>
                        </a:spcAft>
                      </a:pPr>
                      <a:r>
                        <a:rPr lang="en-GB" sz="1400" b="0" dirty="0">
                          <a:solidFill>
                            <a:schemeClr val="tx1"/>
                          </a:solidFill>
                          <a:effectLst/>
                          <a:latin typeface="Gill Sans MT" panose="020B0502020104020203" pitchFamily="34" charset="0"/>
                        </a:rPr>
                        <a:t> </a:t>
                      </a:r>
                      <a:endParaRPr lang="en-GB" sz="1400" b="0" dirty="0">
                        <a:solidFill>
                          <a:schemeClr val="tx1"/>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dirty="0">
                          <a:solidFill>
                            <a:schemeClr val="tx1"/>
                          </a:solidFill>
                          <a:effectLst/>
                          <a:latin typeface="Gill Sans MT" panose="020B0502020104020203" pitchFamily="34" charset="0"/>
                        </a:rPr>
                        <a:t> Mentoring conference</a:t>
                      </a:r>
                    </a:p>
                    <a:p>
                      <a:pPr>
                        <a:spcAft>
                          <a:spcPts val="0"/>
                        </a:spcAft>
                      </a:pPr>
                      <a:endParaRPr lang="en-GB" sz="1400" b="0" dirty="0">
                        <a:solidFill>
                          <a:schemeClr val="tx1"/>
                        </a:solidFill>
                        <a:effectLst/>
                        <a:latin typeface="Gill Sans MT" panose="020B0502020104020203" pitchFamily="34" charset="0"/>
                      </a:endParaRPr>
                    </a:p>
                    <a:p>
                      <a:pPr>
                        <a:spcAft>
                          <a:spcPts val="0"/>
                        </a:spcAft>
                      </a:pPr>
                      <a:r>
                        <a:rPr lang="en-GB" sz="1400" b="0" dirty="0">
                          <a:solidFill>
                            <a:schemeClr val="accent2">
                              <a:lumMod val="75000"/>
                            </a:schemeClr>
                          </a:solidFill>
                          <a:effectLst/>
                          <a:latin typeface="Gill Sans MT" panose="020B0502020104020203" pitchFamily="34" charset="0"/>
                        </a:rPr>
                        <a:t>HDN issue final evaluation survey</a:t>
                      </a:r>
                      <a:endParaRPr lang="en-GB" sz="1400" b="0" dirty="0">
                        <a:solidFill>
                          <a:schemeClr val="accent2">
                            <a:lumMod val="75000"/>
                          </a:schemeClr>
                        </a:solidFill>
                        <a:effectLst/>
                        <a:latin typeface="Gill Sans MT" panose="020B0502020104020203" pitchFamily="34" charset="0"/>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96478984"/>
      </p:ext>
    </p:extLst>
  </p:cSld>
  <p:clrMapOvr>
    <a:masterClrMapping/>
  </p:clrMapOvr>
  <mc:AlternateContent xmlns:mc="http://schemas.openxmlformats.org/markup-compatibility/2006" xmlns:p14="http://schemas.microsoft.com/office/powerpoint/2010/main">
    <mc:Choice Requires="p14">
      <p:transition spd="slow" p14:dur="1500" advTm="5000"/>
    </mc:Choice>
    <mc:Fallback xmlns="">
      <p:transition spd="slow" advTm="500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2|1"/>
</p:tagLst>
</file>

<file path=ppt/tags/tag10.xml><?xml version="1.0" encoding="utf-8"?>
<p:tagLst xmlns:a="http://schemas.openxmlformats.org/drawingml/2006/main" xmlns:r="http://schemas.openxmlformats.org/officeDocument/2006/relationships" xmlns:p="http://schemas.openxmlformats.org/presentationml/2006/main">
  <p:tag name="TIMING" val="|1.2|1"/>
</p:tagLst>
</file>

<file path=ppt/tags/tag11.xml><?xml version="1.0" encoding="utf-8"?>
<p:tagLst xmlns:a="http://schemas.openxmlformats.org/drawingml/2006/main" xmlns:r="http://schemas.openxmlformats.org/officeDocument/2006/relationships" xmlns:p="http://schemas.openxmlformats.org/presentationml/2006/main">
  <p:tag name="TIMING" val="|1.2|1"/>
</p:tagLst>
</file>

<file path=ppt/tags/tag12.xml><?xml version="1.0" encoding="utf-8"?>
<p:tagLst xmlns:a="http://schemas.openxmlformats.org/drawingml/2006/main" xmlns:r="http://schemas.openxmlformats.org/officeDocument/2006/relationships" xmlns:p="http://schemas.openxmlformats.org/presentationml/2006/main">
  <p:tag name="TIMING" val="|1.2|1"/>
</p:tagLst>
</file>

<file path=ppt/tags/tag13.xml><?xml version="1.0" encoding="utf-8"?>
<p:tagLst xmlns:a="http://schemas.openxmlformats.org/drawingml/2006/main" xmlns:r="http://schemas.openxmlformats.org/officeDocument/2006/relationships" xmlns:p="http://schemas.openxmlformats.org/presentationml/2006/main">
  <p:tag name="TIMING" val="|1.2|1"/>
</p:tagLst>
</file>

<file path=ppt/tags/tag14.xml><?xml version="1.0" encoding="utf-8"?>
<p:tagLst xmlns:a="http://schemas.openxmlformats.org/drawingml/2006/main" xmlns:r="http://schemas.openxmlformats.org/officeDocument/2006/relationships" xmlns:p="http://schemas.openxmlformats.org/presentationml/2006/main">
  <p:tag name="TIMING" val="|1.2|1"/>
</p:tagLst>
</file>

<file path=ppt/tags/tag15.xml><?xml version="1.0" encoding="utf-8"?>
<p:tagLst xmlns:a="http://schemas.openxmlformats.org/drawingml/2006/main" xmlns:r="http://schemas.openxmlformats.org/officeDocument/2006/relationships" xmlns:p="http://schemas.openxmlformats.org/presentationml/2006/main">
  <p:tag name="TIMING" val="|1.2|1"/>
</p:tagLst>
</file>

<file path=ppt/tags/tag16.xml><?xml version="1.0" encoding="utf-8"?>
<p:tagLst xmlns:a="http://schemas.openxmlformats.org/drawingml/2006/main" xmlns:r="http://schemas.openxmlformats.org/officeDocument/2006/relationships" xmlns:p="http://schemas.openxmlformats.org/presentationml/2006/main">
  <p:tag name="TIMING" val="|1.2|1"/>
</p:tagLst>
</file>

<file path=ppt/tags/tag17.xml><?xml version="1.0" encoding="utf-8"?>
<p:tagLst xmlns:a="http://schemas.openxmlformats.org/drawingml/2006/main" xmlns:r="http://schemas.openxmlformats.org/officeDocument/2006/relationships" xmlns:p="http://schemas.openxmlformats.org/presentationml/2006/main">
  <p:tag name="TIMING" val="|1.2|1"/>
</p:tagLst>
</file>

<file path=ppt/tags/tag18.xml><?xml version="1.0" encoding="utf-8"?>
<p:tagLst xmlns:a="http://schemas.openxmlformats.org/drawingml/2006/main" xmlns:r="http://schemas.openxmlformats.org/officeDocument/2006/relationships" xmlns:p="http://schemas.openxmlformats.org/presentationml/2006/main">
  <p:tag name="TIMING" val="|1.2|1"/>
</p:tagLst>
</file>

<file path=ppt/tags/tag19.xml><?xml version="1.0" encoding="utf-8"?>
<p:tagLst xmlns:a="http://schemas.openxmlformats.org/drawingml/2006/main" xmlns:r="http://schemas.openxmlformats.org/officeDocument/2006/relationships" xmlns:p="http://schemas.openxmlformats.org/presentationml/2006/main">
  <p:tag name="TIMING" val="|1.2|1"/>
</p:tagLst>
</file>

<file path=ppt/tags/tag2.xml><?xml version="1.0" encoding="utf-8"?>
<p:tagLst xmlns:a="http://schemas.openxmlformats.org/drawingml/2006/main" xmlns:r="http://schemas.openxmlformats.org/officeDocument/2006/relationships" xmlns:p="http://schemas.openxmlformats.org/presentationml/2006/main">
  <p:tag name="TIMING" val="|1.2|1"/>
</p:tagLst>
</file>

<file path=ppt/tags/tag20.xml><?xml version="1.0" encoding="utf-8"?>
<p:tagLst xmlns:a="http://schemas.openxmlformats.org/drawingml/2006/main" xmlns:r="http://schemas.openxmlformats.org/officeDocument/2006/relationships" xmlns:p="http://schemas.openxmlformats.org/presentationml/2006/main">
  <p:tag name="TIMING" val="|1.2|1"/>
</p:tagLst>
</file>

<file path=ppt/tags/tag21.xml><?xml version="1.0" encoding="utf-8"?>
<p:tagLst xmlns:a="http://schemas.openxmlformats.org/drawingml/2006/main" xmlns:r="http://schemas.openxmlformats.org/officeDocument/2006/relationships" xmlns:p="http://schemas.openxmlformats.org/presentationml/2006/main">
  <p:tag name="TIMING" val="|1.2|1"/>
</p:tagLst>
</file>

<file path=ppt/tags/tag22.xml><?xml version="1.0" encoding="utf-8"?>
<p:tagLst xmlns:a="http://schemas.openxmlformats.org/drawingml/2006/main" xmlns:r="http://schemas.openxmlformats.org/officeDocument/2006/relationships" xmlns:p="http://schemas.openxmlformats.org/presentationml/2006/main">
  <p:tag name="TIMING" val="|1.2|1"/>
</p:tagLst>
</file>

<file path=ppt/tags/tag23.xml><?xml version="1.0" encoding="utf-8"?>
<p:tagLst xmlns:a="http://schemas.openxmlformats.org/drawingml/2006/main" xmlns:r="http://schemas.openxmlformats.org/officeDocument/2006/relationships" xmlns:p="http://schemas.openxmlformats.org/presentationml/2006/main">
  <p:tag name="TIMING" val="|1.2|1"/>
</p:tagLst>
</file>

<file path=ppt/tags/tag24.xml><?xml version="1.0" encoding="utf-8"?>
<p:tagLst xmlns:a="http://schemas.openxmlformats.org/drawingml/2006/main" xmlns:r="http://schemas.openxmlformats.org/officeDocument/2006/relationships" xmlns:p="http://schemas.openxmlformats.org/presentationml/2006/main">
  <p:tag name="TIMING" val="|1.2|1"/>
</p:tagLst>
</file>

<file path=ppt/tags/tag25.xml><?xml version="1.0" encoding="utf-8"?>
<p:tagLst xmlns:a="http://schemas.openxmlformats.org/drawingml/2006/main" xmlns:r="http://schemas.openxmlformats.org/officeDocument/2006/relationships" xmlns:p="http://schemas.openxmlformats.org/presentationml/2006/main">
  <p:tag name="TIMING" val="|1.2|1"/>
</p:tagLst>
</file>

<file path=ppt/tags/tag26.xml><?xml version="1.0" encoding="utf-8"?>
<p:tagLst xmlns:a="http://schemas.openxmlformats.org/drawingml/2006/main" xmlns:r="http://schemas.openxmlformats.org/officeDocument/2006/relationships" xmlns:p="http://schemas.openxmlformats.org/presentationml/2006/main">
  <p:tag name="TIMING" val="|1.2|1"/>
</p:tagLst>
</file>

<file path=ppt/tags/tag27.xml><?xml version="1.0" encoding="utf-8"?>
<p:tagLst xmlns:a="http://schemas.openxmlformats.org/drawingml/2006/main" xmlns:r="http://schemas.openxmlformats.org/officeDocument/2006/relationships" xmlns:p="http://schemas.openxmlformats.org/presentationml/2006/main">
  <p:tag name="TIMING" val="|1.2|1"/>
</p:tagLst>
</file>

<file path=ppt/tags/tag28.xml><?xml version="1.0" encoding="utf-8"?>
<p:tagLst xmlns:a="http://schemas.openxmlformats.org/drawingml/2006/main" xmlns:r="http://schemas.openxmlformats.org/officeDocument/2006/relationships" xmlns:p="http://schemas.openxmlformats.org/presentationml/2006/main">
  <p:tag name="TIMING" val="|1.2|1"/>
</p:tagLst>
</file>

<file path=ppt/tags/tag3.xml><?xml version="1.0" encoding="utf-8"?>
<p:tagLst xmlns:a="http://schemas.openxmlformats.org/drawingml/2006/main" xmlns:r="http://schemas.openxmlformats.org/officeDocument/2006/relationships" xmlns:p="http://schemas.openxmlformats.org/presentationml/2006/main">
  <p:tag name="TIMING" val="|1.2|1"/>
</p:tagLst>
</file>

<file path=ppt/tags/tag4.xml><?xml version="1.0" encoding="utf-8"?>
<p:tagLst xmlns:a="http://schemas.openxmlformats.org/drawingml/2006/main" xmlns:r="http://schemas.openxmlformats.org/officeDocument/2006/relationships" xmlns:p="http://schemas.openxmlformats.org/presentationml/2006/main">
  <p:tag name="TIMING" val="|1.2|1"/>
</p:tagLst>
</file>

<file path=ppt/tags/tag5.xml><?xml version="1.0" encoding="utf-8"?>
<p:tagLst xmlns:a="http://schemas.openxmlformats.org/drawingml/2006/main" xmlns:r="http://schemas.openxmlformats.org/officeDocument/2006/relationships" xmlns:p="http://schemas.openxmlformats.org/presentationml/2006/main">
  <p:tag name="TIMING" val="|1.2|1"/>
</p:tagLst>
</file>

<file path=ppt/tags/tag6.xml><?xml version="1.0" encoding="utf-8"?>
<p:tagLst xmlns:a="http://schemas.openxmlformats.org/drawingml/2006/main" xmlns:r="http://schemas.openxmlformats.org/officeDocument/2006/relationships" xmlns:p="http://schemas.openxmlformats.org/presentationml/2006/main">
  <p:tag name="TIMING" val="|1.2|1"/>
</p:tagLst>
</file>

<file path=ppt/tags/tag7.xml><?xml version="1.0" encoding="utf-8"?>
<p:tagLst xmlns:a="http://schemas.openxmlformats.org/drawingml/2006/main" xmlns:r="http://schemas.openxmlformats.org/officeDocument/2006/relationships" xmlns:p="http://schemas.openxmlformats.org/presentationml/2006/main">
  <p:tag name="TIMING" val="|1.2|1"/>
</p:tagLst>
</file>

<file path=ppt/tags/tag8.xml><?xml version="1.0" encoding="utf-8"?>
<p:tagLst xmlns:a="http://schemas.openxmlformats.org/drawingml/2006/main" xmlns:r="http://schemas.openxmlformats.org/officeDocument/2006/relationships" xmlns:p="http://schemas.openxmlformats.org/presentationml/2006/main">
  <p:tag name="TIMING" val="|1.2|1"/>
</p:tagLst>
</file>

<file path=ppt/tags/tag9.xml><?xml version="1.0" encoding="utf-8"?>
<p:tagLst xmlns:a="http://schemas.openxmlformats.org/drawingml/2006/main" xmlns:r="http://schemas.openxmlformats.org/officeDocument/2006/relationships" xmlns:p="http://schemas.openxmlformats.org/presentationml/2006/main">
  <p:tag name="TIMING" val="|1.2|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0AEE7475BED4F478699D4472DAD2E48" ma:contentTypeVersion="10" ma:contentTypeDescription="Create a new document." ma:contentTypeScope="" ma:versionID="76917a37d87c0aa6d6871610813f2941">
  <xsd:schema xmlns:xsd="http://www.w3.org/2001/XMLSchema" xmlns:xs="http://www.w3.org/2001/XMLSchema" xmlns:p="http://schemas.microsoft.com/office/2006/metadata/properties" xmlns:ns2="1f8f253d-e716-4626-931f-4264eeb6d682" xmlns:ns3="da6d5167-2a90-4f82-8b8b-55797dd00cca" targetNamespace="http://schemas.microsoft.com/office/2006/metadata/properties" ma:root="true" ma:fieldsID="0c1d6dddfbf8b311ee3f510d7668e782" ns2:_="" ns3:_="">
    <xsd:import namespace="1f8f253d-e716-4626-931f-4264eeb6d682"/>
    <xsd:import namespace="da6d5167-2a90-4f82-8b8b-55797dd00cc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8f253d-e716-4626-931f-4264eeb6d68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a6d5167-2a90-4f82-8b8b-55797dd00cc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111CA3-0B28-4663-AA46-9A2DA3BDAB6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1f8f253d-e716-4626-931f-4264eeb6d682"/>
    <ds:schemaRef ds:uri="da6d5167-2a90-4f82-8b8b-55797dd00cca"/>
    <ds:schemaRef ds:uri="http://www.w3.org/XML/1998/namespace"/>
    <ds:schemaRef ds:uri="http://purl.org/dc/dcmitype/"/>
  </ds:schemaRefs>
</ds:datastoreItem>
</file>

<file path=customXml/itemProps2.xml><?xml version="1.0" encoding="utf-8"?>
<ds:datastoreItem xmlns:ds="http://schemas.openxmlformats.org/officeDocument/2006/customXml" ds:itemID="{6615ED0D-6F7C-4163-BA15-4B392DBC5707}">
  <ds:schemaRefs>
    <ds:schemaRef ds:uri="http://schemas.microsoft.com/sharepoint/v3/contenttype/forms"/>
  </ds:schemaRefs>
</ds:datastoreItem>
</file>

<file path=customXml/itemProps3.xml><?xml version="1.0" encoding="utf-8"?>
<ds:datastoreItem xmlns:ds="http://schemas.openxmlformats.org/officeDocument/2006/customXml" ds:itemID="{2DA7D4AD-AAFC-4C57-A13C-22DE3C7237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8f253d-e716-4626-931f-4264eeb6d682"/>
    <ds:schemaRef ds:uri="da6d5167-2a90-4f82-8b8b-55797dd00c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Adjacency</Template>
  <TotalTime>1897</TotalTime>
  <Words>2892</Words>
  <Application>Microsoft Office PowerPoint</Application>
  <PresentationFormat>On-screen Show (4:3)</PresentationFormat>
  <Paragraphs>392</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ＭＳ Ｐゴシック</vt:lpstr>
      <vt:lpstr>Aharoni</vt:lpstr>
      <vt:lpstr>Arial</vt:lpstr>
      <vt:lpstr>Calibri</vt:lpstr>
      <vt:lpstr>Gill Sans MT</vt:lpstr>
      <vt:lpstr>Mangal</vt:lpstr>
      <vt:lpstr>Times New Roman</vt:lpstr>
      <vt:lpstr>Office Theme</vt:lpstr>
      <vt:lpstr> </vt:lpstr>
      <vt:lpstr>This briefing will provide:</vt:lpstr>
      <vt:lpstr>PowerPoint Presentation</vt:lpstr>
      <vt:lpstr>Introduction to Housing Diversity Network (HDN) </vt:lpstr>
      <vt:lpstr>Benefits of Membership</vt:lpstr>
      <vt:lpstr>Benefits of Membership</vt:lpstr>
      <vt:lpstr>What people say about our services</vt:lpstr>
      <vt:lpstr>HDN Mentoring outcomes &amp; framework</vt:lpstr>
      <vt:lpstr>PowerPoint Presentation</vt:lpstr>
      <vt:lpstr>PowerPoint Presentation</vt:lpstr>
      <vt:lpstr>PowerPoint Presentation</vt:lpstr>
      <vt:lpstr>PowerPoint Presentation</vt:lpstr>
      <vt:lpstr>Phases of the mentoring relationship</vt:lpstr>
      <vt:lpstr>PowerPoint Presentation</vt:lpstr>
      <vt:lpstr>A useful structure to conduct high quality conversations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Mason</dc:creator>
  <cp:lastModifiedBy>Sioux Breeze-Derriga</cp:lastModifiedBy>
  <cp:revision>167</cp:revision>
  <cp:lastPrinted>2013-06-26T12:36:49Z</cp:lastPrinted>
  <dcterms:created xsi:type="dcterms:W3CDTF">2012-06-18T13:36:10Z</dcterms:created>
  <dcterms:modified xsi:type="dcterms:W3CDTF">2018-09-28T13:42:57Z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0x01010040AEE7475BED4F478699D4472DAD2E48</vt:lpwstr>
  </property>
</Properties>
</file>