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72" r:id="rId5"/>
    <p:sldMasterId id="2147483844" r:id="rId6"/>
  </p:sldMasterIdLst>
  <p:notesMasterIdLst>
    <p:notesMasterId r:id="rId36"/>
  </p:notesMasterIdLst>
  <p:handoutMasterIdLst>
    <p:handoutMasterId r:id="rId37"/>
  </p:handoutMasterIdLst>
  <p:sldIdLst>
    <p:sldId id="547" r:id="rId7"/>
    <p:sldId id="416" r:id="rId8"/>
    <p:sldId id="605" r:id="rId9"/>
    <p:sldId id="267" r:id="rId10"/>
    <p:sldId id="289" r:id="rId11"/>
    <p:sldId id="549" r:id="rId12"/>
    <p:sldId id="572" r:id="rId13"/>
    <p:sldId id="567" r:id="rId14"/>
    <p:sldId id="568" r:id="rId15"/>
    <p:sldId id="569" r:id="rId16"/>
    <p:sldId id="570" r:id="rId17"/>
    <p:sldId id="571" r:id="rId18"/>
    <p:sldId id="381" r:id="rId19"/>
    <p:sldId id="575" r:id="rId20"/>
    <p:sldId id="576" r:id="rId21"/>
    <p:sldId id="577" r:id="rId22"/>
    <p:sldId id="578" r:id="rId23"/>
    <p:sldId id="579" r:id="rId24"/>
    <p:sldId id="582" r:id="rId25"/>
    <p:sldId id="580" r:id="rId26"/>
    <p:sldId id="581" r:id="rId27"/>
    <p:sldId id="583" r:id="rId28"/>
    <p:sldId id="600" r:id="rId29"/>
    <p:sldId id="584" r:id="rId30"/>
    <p:sldId id="599" r:id="rId31"/>
    <p:sldId id="573" r:id="rId32"/>
    <p:sldId id="387" r:id="rId33"/>
    <p:sldId id="386" r:id="rId34"/>
    <p:sldId id="379" r:id="rId35"/>
  </p:sldIdLst>
  <p:sldSz cx="9144000" cy="6858000" type="screen4x3"/>
  <p:notesSz cx="6881813" cy="96615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rgbClr val="003366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3366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3366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3366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3366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3366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3366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3366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3366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33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8" autoAdjust="0"/>
    <p:restoredTop sz="86408" autoAdjust="0"/>
  </p:normalViewPr>
  <p:slideViewPr>
    <p:cSldViewPr>
      <p:cViewPr varScale="1">
        <p:scale>
          <a:sx n="85" d="100"/>
          <a:sy n="85" d="100"/>
        </p:scale>
        <p:origin x="102" y="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8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ysross griffiths" userId="a4a0ade2-6569-493f-8d14-07e9485735c9" providerId="ADAL" clId="{4E91560B-DB2B-4AD8-ABD1-8837BB70B992}"/>
    <pc:docChg chg="custSel modSld">
      <pc:chgData name="alysross griffiths" userId="a4a0ade2-6569-493f-8d14-07e9485735c9" providerId="ADAL" clId="{4E91560B-DB2B-4AD8-ABD1-8837BB70B992}" dt="2019-03-27T11:39:56.418" v="0" actId="478"/>
      <pc:docMkLst>
        <pc:docMk/>
      </pc:docMkLst>
      <pc:sldChg chg="delSp">
        <pc:chgData name="alysross griffiths" userId="a4a0ade2-6569-493f-8d14-07e9485735c9" providerId="ADAL" clId="{4E91560B-DB2B-4AD8-ABD1-8837BB70B992}" dt="2019-03-27T11:39:56.418" v="0" actId="478"/>
        <pc:sldMkLst>
          <pc:docMk/>
          <pc:sldMk cId="1779477292" sldId="379"/>
        </pc:sldMkLst>
        <pc:picChg chg="del">
          <ac:chgData name="alysross griffiths" userId="a4a0ade2-6569-493f-8d14-07e9485735c9" providerId="ADAL" clId="{4E91560B-DB2B-4AD8-ABD1-8837BB70B992}" dt="2019-03-27T11:39:56.418" v="0" actId="478"/>
          <ac:picMkLst>
            <pc:docMk/>
            <pc:sldMk cId="1779477292" sldId="379"/>
            <ac:picMk id="4098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2119" cy="483076"/>
          </a:xfrm>
          <a:prstGeom prst="rect">
            <a:avLst/>
          </a:prstGeom>
        </p:spPr>
        <p:txBody>
          <a:bodyPr vert="horz" lIns="91044" tIns="45522" rIns="91044" bIns="4552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4" y="0"/>
            <a:ext cx="2982119" cy="483076"/>
          </a:xfrm>
          <a:prstGeom prst="rect">
            <a:avLst/>
          </a:prstGeom>
        </p:spPr>
        <p:txBody>
          <a:bodyPr vert="horz" lIns="91044" tIns="45522" rIns="91044" bIns="45522" rtlCol="0"/>
          <a:lstStyle>
            <a:lvl1pPr algn="r">
              <a:defRPr sz="1200"/>
            </a:lvl1pPr>
          </a:lstStyle>
          <a:p>
            <a:fld id="{6C7DA1CD-99D8-43B5-9C69-F144BE0D54EB}" type="datetimeFigureOut">
              <a:rPr lang="en-GB" smtClean="0"/>
              <a:t>27/03/2019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76773"/>
            <a:ext cx="2982119" cy="483076"/>
          </a:xfrm>
          <a:prstGeom prst="rect">
            <a:avLst/>
          </a:prstGeom>
        </p:spPr>
        <p:txBody>
          <a:bodyPr vert="horz" lIns="91044" tIns="45522" rIns="91044" bIns="4552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4" y="9176773"/>
            <a:ext cx="2982119" cy="483076"/>
          </a:xfrm>
          <a:prstGeom prst="rect">
            <a:avLst/>
          </a:prstGeom>
        </p:spPr>
        <p:txBody>
          <a:bodyPr vert="horz" lIns="91044" tIns="45522" rIns="91044" bIns="45522" rtlCol="0" anchor="b"/>
          <a:lstStyle>
            <a:lvl1pPr algn="r">
              <a:defRPr sz="1200"/>
            </a:lvl1pPr>
          </a:lstStyle>
          <a:p>
            <a:fld id="{FAA744BC-693A-409C-BBE0-FAB0611918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4480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2119" cy="48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4" tIns="45522" rIns="91044" bIns="45522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4" y="0"/>
            <a:ext cx="2982119" cy="48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4" tIns="45522" rIns="91044" bIns="4552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3938" y="723900"/>
            <a:ext cx="4833937" cy="36242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589225"/>
            <a:ext cx="5505450" cy="43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4" tIns="45522" rIns="91044" bIns="455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76773"/>
            <a:ext cx="2982119" cy="48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4" tIns="45522" rIns="91044" bIns="45522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4" y="9176773"/>
            <a:ext cx="2982119" cy="48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4" tIns="45522" rIns="91044" bIns="4552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8B2FBC7-EB27-47BE-B0FA-A507D571B95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400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>
            <a:extLst>
              <a:ext uri="{FF2B5EF4-FFF2-40B4-BE49-F238E27FC236}">
                <a16:creationId xmlns:a16="http://schemas.microsoft.com/office/drawing/2014/main" id="{3AF0EFC4-2F21-4CDD-A280-D5CCDDC72D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>
            <a:extLst>
              <a:ext uri="{FF2B5EF4-FFF2-40B4-BE49-F238E27FC236}">
                <a16:creationId xmlns:a16="http://schemas.microsoft.com/office/drawing/2014/main" id="{E69F0B85-B87E-406B-83A6-758F7E7240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Mentors welcome to attend any classes, even just for part of the day or just to network over lunch!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Some mentors facilitate or speak at classes.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Not designed to be training courses but to give a “bitesize” look at various topics with signposts to more information if they want to.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Go through topics that might be covered in classes.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Go through the topics highlighted in forms as popular.</a:t>
            </a:r>
          </a:p>
        </p:txBody>
      </p:sp>
      <p:sp>
        <p:nvSpPr>
          <p:cNvPr id="81924" name="Slide Number Placeholder 3">
            <a:extLst>
              <a:ext uri="{FF2B5EF4-FFF2-40B4-BE49-F238E27FC236}">
                <a16:creationId xmlns:a16="http://schemas.microsoft.com/office/drawing/2014/main" id="{B160299D-E51D-4EE3-8955-C3B6BBC7A5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28663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2077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68450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17713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749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321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893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465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E77839C-B17D-4F66-80DE-E192A445ED20}" type="slidenum">
              <a:rPr lang="en-GB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031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B2FBC7-EB27-47BE-B0FA-A507D571B95E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1547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B2FBC7-EB27-47BE-B0FA-A507D571B95E}" type="slidenum">
              <a:rPr lang="en-GB" smtClean="0"/>
              <a:pPr>
                <a:defRPr/>
              </a:pPr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360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DE67F8-6905-40F0-8632-56BB45AE59B5}" type="slidenum">
              <a:rPr lang="en-GB" altLang="en-US" smtClean="0"/>
              <a:pPr>
                <a:spcBef>
                  <a:spcPct val="0"/>
                </a:spcBef>
              </a:pPr>
              <a:t>29</a:t>
            </a:fld>
            <a:endParaRPr lang="en-GB" altLang="en-US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buFont typeface="+mj-lt"/>
              <a:buAutoNum type="arabicPeriod"/>
            </a:pPr>
            <a:endParaRPr lang="en-US" altLang="en-US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87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Let’s get started – this is what we are covering today.</a:t>
            </a:r>
          </a:p>
          <a:p>
            <a:endParaRPr lang="en-GB" dirty="0"/>
          </a:p>
          <a:p>
            <a:pPr marL="0" lvl="0" indent="0" eaLnBrk="1" hangingPunct="1">
              <a:buFont typeface="+mj-lt"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Mentee intro’s</a:t>
            </a:r>
            <a:r>
              <a:rPr lang="en-US" altLang="en-US" sz="1200" baseline="0" dirty="0">
                <a:latin typeface="Arial" panose="020B0604020202020204" pitchFamily="34" charset="0"/>
              </a:rPr>
              <a:t> &amp; something interesting about themselves that links to a challenge or opportunity!</a:t>
            </a:r>
          </a:p>
          <a:p>
            <a:pPr marL="0" lvl="0" indent="0" eaLnBrk="1" hangingPunct="1">
              <a:buFont typeface="+mj-lt"/>
              <a:buNone/>
            </a:pPr>
            <a:endParaRPr lang="en-US" altLang="en-US" sz="1200" baseline="0" dirty="0">
              <a:latin typeface="Arial" panose="020B0604020202020204" pitchFamily="34" charset="0"/>
            </a:endParaRPr>
          </a:p>
          <a:p>
            <a:pPr marL="0" lvl="0" indent="0" eaLnBrk="1" hangingPunct="1">
              <a:buFont typeface="+mj-lt"/>
              <a:buNone/>
            </a:pPr>
            <a:r>
              <a:rPr lang="en-US" altLang="en-US" sz="1200" baseline="0" dirty="0">
                <a:latin typeface="Arial" panose="020B0604020202020204" pitchFamily="34" charset="0"/>
              </a:rPr>
              <a:t>Ground rules up there!</a:t>
            </a:r>
            <a:endParaRPr lang="en-US" altLang="en-US" sz="1200" dirty="0"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B2FBC7-EB27-47BE-B0FA-A507D571B95E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600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eaLnBrk="1" hangingPunct="1">
              <a:buFont typeface="+mj-lt"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B2FBC7-EB27-47BE-B0FA-A507D571B95E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808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742950" indent="-28575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fld id="{470E0A61-7FB9-4947-B63A-96C2E01B8006}" type="slidenum">
              <a:rPr lang="en-GB" altLang="en-US" sz="1200" smtClean="0"/>
              <a:pPr/>
              <a:t>7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65073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DE67F8-6905-40F0-8632-56BB45AE59B5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0" indent="0" eaLnBrk="1" hangingPunct="1">
              <a:buFont typeface="+mj-lt"/>
              <a:buNone/>
            </a:pPr>
            <a:endParaRPr lang="en-US" altLang="en-US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680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B2FBC7-EB27-47BE-B0FA-A507D571B95E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772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B2FBC7-EB27-47BE-B0FA-A507D571B95E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948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Used widely in public sector</a:t>
            </a:r>
            <a:r>
              <a:rPr lang="en-GB" baseline="0" dirty="0"/>
              <a:t> – very specific requests for information in 300 words per competency. This is not overly informative or helpful.</a:t>
            </a:r>
          </a:p>
          <a:p>
            <a:r>
              <a:rPr lang="en-GB" baseline="0" dirty="0"/>
              <a:t>Useful tool to help you consider your examples and aid your application or preparation for interview.</a:t>
            </a:r>
          </a:p>
          <a:p>
            <a:r>
              <a:rPr lang="en-GB" baseline="0" dirty="0"/>
              <a:t>Situation – give a background to what you are going to talk about / why. CG forgot to actually say in one interview what her current job was and what it invovled. </a:t>
            </a:r>
          </a:p>
          <a:p>
            <a:r>
              <a:rPr lang="en-GB" baseline="0" dirty="0"/>
              <a:t>Task – what was required / expected / what were you were towards?</a:t>
            </a:r>
          </a:p>
          <a:p>
            <a:r>
              <a:rPr lang="en-GB" baseline="0" dirty="0"/>
              <a:t>Action/achievement – what you did / what actions you took and why</a:t>
            </a:r>
          </a:p>
          <a:p>
            <a:r>
              <a:rPr lang="en-GB" baseline="0" dirty="0"/>
              <a:t>Result – Outcome. Be specific! Give cost savings, percentages – know your information.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4A703D-251C-4E1A-BD9B-6B4EB9EC9B1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9960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742950" indent="-28575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fld id="{470E0A61-7FB9-4947-B63A-96C2E01B8006}" type="slidenum">
              <a:rPr lang="en-GB" altLang="en-US" sz="1200" smtClean="0"/>
              <a:pPr/>
              <a:t>26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0774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50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46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421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284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287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517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032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03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99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87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857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213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78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1252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28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1912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22074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4085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0817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55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681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64542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20521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50455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9280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50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2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78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2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92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872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956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2FFFB2D-FA4B-4FD1-AB96-6E98AC6D6190}"/>
              </a:ext>
            </a:extLst>
          </p:cNvPr>
          <p:cNvSpPr>
            <a:spLocks/>
          </p:cNvSpPr>
          <p:nvPr userDrawn="1"/>
        </p:nvSpPr>
        <p:spPr bwMode="auto">
          <a:xfrm>
            <a:off x="-2" y="4725144"/>
            <a:ext cx="9144000" cy="1504780"/>
          </a:xfrm>
          <a:custGeom>
            <a:avLst/>
            <a:gdLst>
              <a:gd name="T0" fmla="*/ 0 w 9930840"/>
              <a:gd name="T1" fmla="*/ 1091954 h 1091954"/>
              <a:gd name="T2" fmla="*/ 0 w 9930840"/>
              <a:gd name="T3" fmla="*/ 114711 h 1091954"/>
              <a:gd name="T4" fmla="*/ 4538858 w 9930840"/>
              <a:gd name="T5" fmla="*/ 795615 h 1091954"/>
              <a:gd name="T6" fmla="*/ 9930840 w 9930840"/>
              <a:gd name="T7" fmla="*/ 391346 h 1091954"/>
              <a:gd name="T8" fmla="*/ 9930840 w 9930840"/>
              <a:gd name="T9" fmla="*/ 1091954 h 1091954"/>
              <a:gd name="T10" fmla="*/ 0 w 9930840"/>
              <a:gd name="T11" fmla="*/ 1091954 h 109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091954">
                <a:moveTo>
                  <a:pt x="0" y="1091954"/>
                </a:moveTo>
                <a:cubicBezTo>
                  <a:pt x="0" y="114711"/>
                  <a:pt x="0" y="114711"/>
                  <a:pt x="0" y="114711"/>
                </a:cubicBezTo>
                <a:cubicBezTo>
                  <a:pt x="843790" y="0"/>
                  <a:pt x="2883718" y="749509"/>
                  <a:pt x="4538858" y="795615"/>
                </a:cubicBezTo>
                <a:cubicBezTo>
                  <a:pt x="6193998" y="841721"/>
                  <a:pt x="9032176" y="341956"/>
                  <a:pt x="9930840" y="391346"/>
                </a:cubicBezTo>
                <a:cubicBezTo>
                  <a:pt x="9930840" y="1091954"/>
                  <a:pt x="9930840" y="1091954"/>
                  <a:pt x="9930840" y="1091954"/>
                </a:cubicBezTo>
                <a:lnTo>
                  <a:pt x="0" y="1091954"/>
                </a:lnTo>
                <a:close/>
              </a:path>
            </a:pathLst>
          </a:custGeom>
          <a:solidFill>
            <a:srgbClr val="CCD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5915D30-94E3-4266-BB08-1EC99CC120B3}"/>
              </a:ext>
            </a:extLst>
          </p:cNvPr>
          <p:cNvSpPr>
            <a:spLocks/>
          </p:cNvSpPr>
          <p:nvPr userDrawn="1"/>
        </p:nvSpPr>
        <p:spPr bwMode="auto">
          <a:xfrm>
            <a:off x="0" y="5211139"/>
            <a:ext cx="9144925" cy="1646861"/>
          </a:xfrm>
          <a:custGeom>
            <a:avLst/>
            <a:gdLst>
              <a:gd name="T0" fmla="*/ 0 w 9930840"/>
              <a:gd name="T1" fmla="*/ 1657036 h 1657036"/>
              <a:gd name="T2" fmla="*/ 0 w 9930840"/>
              <a:gd name="T3" fmla="*/ 179247 h 1657036"/>
              <a:gd name="T4" fmla="*/ 4751801 w 9930840"/>
              <a:gd name="T5" fmla="*/ 1133059 h 1657036"/>
              <a:gd name="T6" fmla="*/ 9930840 w 9930840"/>
              <a:gd name="T7" fmla="*/ 597575 h 1657036"/>
              <a:gd name="T8" fmla="*/ 9930840 w 9930840"/>
              <a:gd name="T9" fmla="*/ 1657036 h 1657036"/>
              <a:gd name="T10" fmla="*/ 0 w 9930840"/>
              <a:gd name="T11" fmla="*/ 1657036 h 1657036"/>
              <a:gd name="connsiteX0" fmla="*/ 0 w 9930840"/>
              <a:gd name="connsiteY0" fmla="*/ 1496716 h 1496716"/>
              <a:gd name="connsiteX1" fmla="*/ 0 w 9930840"/>
              <a:gd name="connsiteY1" fmla="*/ 18927 h 1496716"/>
              <a:gd name="connsiteX2" fmla="*/ 4751801 w 9930840"/>
              <a:gd name="connsiteY2" fmla="*/ 972739 h 1496716"/>
              <a:gd name="connsiteX3" fmla="*/ 9930840 w 9930840"/>
              <a:gd name="connsiteY3" fmla="*/ 437255 h 1496716"/>
              <a:gd name="connsiteX4" fmla="*/ 9930840 w 9930840"/>
              <a:gd name="connsiteY4" fmla="*/ 1496716 h 1496716"/>
              <a:gd name="connsiteX5" fmla="*/ 0 w 9930840"/>
              <a:gd name="connsiteY5" fmla="*/ 1496716 h 1496716"/>
              <a:gd name="connsiteX0" fmla="*/ 0 w 9930840"/>
              <a:gd name="connsiteY0" fmla="*/ 1377129 h 1377129"/>
              <a:gd name="connsiteX1" fmla="*/ 10454 w 9930840"/>
              <a:gd name="connsiteY1" fmla="*/ 22256 h 1377129"/>
              <a:gd name="connsiteX2" fmla="*/ 4751801 w 9930840"/>
              <a:gd name="connsiteY2" fmla="*/ 853152 h 1377129"/>
              <a:gd name="connsiteX3" fmla="*/ 9930840 w 9930840"/>
              <a:gd name="connsiteY3" fmla="*/ 317668 h 1377129"/>
              <a:gd name="connsiteX4" fmla="*/ 9930840 w 9930840"/>
              <a:gd name="connsiteY4" fmla="*/ 1377129 h 1377129"/>
              <a:gd name="connsiteX5" fmla="*/ 0 w 9930840"/>
              <a:gd name="connsiteY5" fmla="*/ 1377129 h 1377129"/>
              <a:gd name="connsiteX0" fmla="*/ 1005 w 9931845"/>
              <a:gd name="connsiteY0" fmla="*/ 1320327 h 1320327"/>
              <a:gd name="connsiteX1" fmla="*/ 1006 w 9931845"/>
              <a:gd name="connsiteY1" fmla="*/ 23297 h 1320327"/>
              <a:gd name="connsiteX2" fmla="*/ 4752806 w 9931845"/>
              <a:gd name="connsiteY2" fmla="*/ 796350 h 1320327"/>
              <a:gd name="connsiteX3" fmla="*/ 9931845 w 9931845"/>
              <a:gd name="connsiteY3" fmla="*/ 260866 h 1320327"/>
              <a:gd name="connsiteX4" fmla="*/ 9931845 w 9931845"/>
              <a:gd name="connsiteY4" fmla="*/ 1320327 h 1320327"/>
              <a:gd name="connsiteX5" fmla="*/ 1005 w 9931845"/>
              <a:gd name="connsiteY5" fmla="*/ 1320327 h 1320327"/>
              <a:gd name="connsiteX0" fmla="*/ 1005 w 9931845"/>
              <a:gd name="connsiteY0" fmla="*/ 1320537 h 1320537"/>
              <a:gd name="connsiteX1" fmla="*/ 1006 w 9931845"/>
              <a:gd name="connsiteY1" fmla="*/ 23507 h 1320537"/>
              <a:gd name="connsiteX2" fmla="*/ 4752806 w 9931845"/>
              <a:gd name="connsiteY2" fmla="*/ 796560 h 1320537"/>
              <a:gd name="connsiteX3" fmla="*/ 9921392 w 9931845"/>
              <a:gd name="connsiteY3" fmla="*/ 318918 h 1320537"/>
              <a:gd name="connsiteX4" fmla="*/ 9931845 w 9931845"/>
              <a:gd name="connsiteY4" fmla="*/ 1320537 h 1320537"/>
              <a:gd name="connsiteX5" fmla="*/ 1005 w 9931845"/>
              <a:gd name="connsiteY5" fmla="*/ 1320537 h 1320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31845" h="1320537">
                <a:moveTo>
                  <a:pt x="1005" y="1320537"/>
                </a:moveTo>
                <a:cubicBezTo>
                  <a:pt x="4490" y="868913"/>
                  <a:pt x="-2479" y="475131"/>
                  <a:pt x="1006" y="23507"/>
                </a:cubicBezTo>
                <a:cubicBezTo>
                  <a:pt x="715373" y="-155740"/>
                  <a:pt x="3099408" y="747325"/>
                  <a:pt x="4752806" y="796560"/>
                </a:cubicBezTo>
                <a:cubicBezTo>
                  <a:pt x="6406204" y="845795"/>
                  <a:pt x="9058219" y="231589"/>
                  <a:pt x="9921392" y="318918"/>
                </a:cubicBezTo>
                <a:lnTo>
                  <a:pt x="9931845" y="1320537"/>
                </a:lnTo>
                <a:lnTo>
                  <a:pt x="1005" y="1320537"/>
                </a:lnTo>
                <a:close/>
              </a:path>
            </a:pathLst>
          </a:custGeom>
          <a:solidFill>
            <a:srgbClr val="97D7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C80FAB2E-4720-4895-B788-0057B30EFA0C}"/>
              </a:ext>
            </a:extLst>
          </p:cNvPr>
          <p:cNvSpPr>
            <a:spLocks/>
          </p:cNvSpPr>
          <p:nvPr userDrawn="1"/>
        </p:nvSpPr>
        <p:spPr bwMode="auto">
          <a:xfrm>
            <a:off x="0" y="5763319"/>
            <a:ext cx="9144000" cy="1094681"/>
          </a:xfrm>
          <a:custGeom>
            <a:avLst/>
            <a:gdLst>
              <a:gd name="T0" fmla="*/ 0 w 9930840"/>
              <a:gd name="T1" fmla="*/ 1642185 h 1642185"/>
              <a:gd name="T2" fmla="*/ 0 w 9930840"/>
              <a:gd name="T3" fmla="*/ 177093 h 1642185"/>
              <a:gd name="T4" fmla="*/ 4664118 w 9930840"/>
              <a:gd name="T5" fmla="*/ 1034884 h 1642185"/>
              <a:gd name="T6" fmla="*/ 9930840 w 9930840"/>
              <a:gd name="T7" fmla="*/ 591827 h 1642185"/>
              <a:gd name="T8" fmla="*/ 9930840 w 9930840"/>
              <a:gd name="T9" fmla="*/ 1642185 h 1642185"/>
              <a:gd name="T10" fmla="*/ 0 w 9930840"/>
              <a:gd name="T11" fmla="*/ 1642185 h 1642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642185">
                <a:moveTo>
                  <a:pt x="0" y="1642185"/>
                </a:moveTo>
                <a:cubicBezTo>
                  <a:pt x="0" y="177093"/>
                  <a:pt x="0" y="177093"/>
                  <a:pt x="0" y="177093"/>
                </a:cubicBezTo>
                <a:cubicBezTo>
                  <a:pt x="726492" y="0"/>
                  <a:pt x="3008978" y="965762"/>
                  <a:pt x="4664118" y="1034884"/>
                </a:cubicBezTo>
                <a:cubicBezTo>
                  <a:pt x="6319258" y="1104006"/>
                  <a:pt x="9053053" y="490610"/>
                  <a:pt x="9930840" y="591827"/>
                </a:cubicBezTo>
                <a:cubicBezTo>
                  <a:pt x="9930840" y="1642185"/>
                  <a:pt x="9930840" y="1642185"/>
                  <a:pt x="9930840" y="1642185"/>
                </a:cubicBezTo>
                <a:lnTo>
                  <a:pt x="0" y="1642185"/>
                </a:lnTo>
                <a:close/>
              </a:path>
            </a:pathLst>
          </a:custGeom>
          <a:solidFill>
            <a:srgbClr val="00A499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1A8E74-50EF-4809-911A-63D6827147C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3"/>
            <a:ext cx="1678550" cy="7592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1F6A481-4C72-4227-9694-0723504761F5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E18DFEF-7158-41B0-842E-DB39A7A9AF68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AD2751E8-393D-49E7-A99D-F36F8756A683}"/>
              </a:ext>
            </a:extLst>
          </p:cNvPr>
          <p:cNvSpPr>
            <a:spLocks/>
          </p:cNvSpPr>
          <p:nvPr userDrawn="1"/>
        </p:nvSpPr>
        <p:spPr bwMode="auto">
          <a:xfrm>
            <a:off x="-2" y="4725144"/>
            <a:ext cx="9144000" cy="1504780"/>
          </a:xfrm>
          <a:custGeom>
            <a:avLst/>
            <a:gdLst>
              <a:gd name="T0" fmla="*/ 0 w 9930840"/>
              <a:gd name="T1" fmla="*/ 1091954 h 1091954"/>
              <a:gd name="T2" fmla="*/ 0 w 9930840"/>
              <a:gd name="T3" fmla="*/ 114711 h 1091954"/>
              <a:gd name="T4" fmla="*/ 4538858 w 9930840"/>
              <a:gd name="T5" fmla="*/ 795615 h 1091954"/>
              <a:gd name="T6" fmla="*/ 9930840 w 9930840"/>
              <a:gd name="T7" fmla="*/ 391346 h 1091954"/>
              <a:gd name="T8" fmla="*/ 9930840 w 9930840"/>
              <a:gd name="T9" fmla="*/ 1091954 h 1091954"/>
              <a:gd name="T10" fmla="*/ 0 w 9930840"/>
              <a:gd name="T11" fmla="*/ 1091954 h 109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091954">
                <a:moveTo>
                  <a:pt x="0" y="1091954"/>
                </a:moveTo>
                <a:cubicBezTo>
                  <a:pt x="0" y="114711"/>
                  <a:pt x="0" y="114711"/>
                  <a:pt x="0" y="114711"/>
                </a:cubicBezTo>
                <a:cubicBezTo>
                  <a:pt x="843790" y="0"/>
                  <a:pt x="2883718" y="749509"/>
                  <a:pt x="4538858" y="795615"/>
                </a:cubicBezTo>
                <a:cubicBezTo>
                  <a:pt x="6193998" y="841721"/>
                  <a:pt x="9032176" y="341956"/>
                  <a:pt x="9930840" y="391346"/>
                </a:cubicBezTo>
                <a:cubicBezTo>
                  <a:pt x="9930840" y="1091954"/>
                  <a:pt x="9930840" y="1091954"/>
                  <a:pt x="9930840" y="1091954"/>
                </a:cubicBezTo>
                <a:lnTo>
                  <a:pt x="0" y="1091954"/>
                </a:lnTo>
                <a:close/>
              </a:path>
            </a:pathLst>
          </a:custGeom>
          <a:solidFill>
            <a:srgbClr val="CCD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6A8A098C-CAD5-4D72-B7E8-9808F9052FB3}"/>
              </a:ext>
            </a:extLst>
          </p:cNvPr>
          <p:cNvSpPr>
            <a:spLocks/>
          </p:cNvSpPr>
          <p:nvPr userDrawn="1"/>
        </p:nvSpPr>
        <p:spPr bwMode="auto">
          <a:xfrm>
            <a:off x="0" y="5211139"/>
            <a:ext cx="9144925" cy="1646861"/>
          </a:xfrm>
          <a:custGeom>
            <a:avLst/>
            <a:gdLst>
              <a:gd name="T0" fmla="*/ 0 w 9930840"/>
              <a:gd name="T1" fmla="*/ 1657036 h 1657036"/>
              <a:gd name="T2" fmla="*/ 0 w 9930840"/>
              <a:gd name="T3" fmla="*/ 179247 h 1657036"/>
              <a:gd name="T4" fmla="*/ 4751801 w 9930840"/>
              <a:gd name="T5" fmla="*/ 1133059 h 1657036"/>
              <a:gd name="T6" fmla="*/ 9930840 w 9930840"/>
              <a:gd name="T7" fmla="*/ 597575 h 1657036"/>
              <a:gd name="T8" fmla="*/ 9930840 w 9930840"/>
              <a:gd name="T9" fmla="*/ 1657036 h 1657036"/>
              <a:gd name="T10" fmla="*/ 0 w 9930840"/>
              <a:gd name="T11" fmla="*/ 1657036 h 1657036"/>
              <a:gd name="connsiteX0" fmla="*/ 0 w 9930840"/>
              <a:gd name="connsiteY0" fmla="*/ 1496716 h 1496716"/>
              <a:gd name="connsiteX1" fmla="*/ 0 w 9930840"/>
              <a:gd name="connsiteY1" fmla="*/ 18927 h 1496716"/>
              <a:gd name="connsiteX2" fmla="*/ 4751801 w 9930840"/>
              <a:gd name="connsiteY2" fmla="*/ 972739 h 1496716"/>
              <a:gd name="connsiteX3" fmla="*/ 9930840 w 9930840"/>
              <a:gd name="connsiteY3" fmla="*/ 437255 h 1496716"/>
              <a:gd name="connsiteX4" fmla="*/ 9930840 w 9930840"/>
              <a:gd name="connsiteY4" fmla="*/ 1496716 h 1496716"/>
              <a:gd name="connsiteX5" fmla="*/ 0 w 9930840"/>
              <a:gd name="connsiteY5" fmla="*/ 1496716 h 1496716"/>
              <a:gd name="connsiteX0" fmla="*/ 0 w 9930840"/>
              <a:gd name="connsiteY0" fmla="*/ 1377129 h 1377129"/>
              <a:gd name="connsiteX1" fmla="*/ 10454 w 9930840"/>
              <a:gd name="connsiteY1" fmla="*/ 22256 h 1377129"/>
              <a:gd name="connsiteX2" fmla="*/ 4751801 w 9930840"/>
              <a:gd name="connsiteY2" fmla="*/ 853152 h 1377129"/>
              <a:gd name="connsiteX3" fmla="*/ 9930840 w 9930840"/>
              <a:gd name="connsiteY3" fmla="*/ 317668 h 1377129"/>
              <a:gd name="connsiteX4" fmla="*/ 9930840 w 9930840"/>
              <a:gd name="connsiteY4" fmla="*/ 1377129 h 1377129"/>
              <a:gd name="connsiteX5" fmla="*/ 0 w 9930840"/>
              <a:gd name="connsiteY5" fmla="*/ 1377129 h 1377129"/>
              <a:gd name="connsiteX0" fmla="*/ 1005 w 9931845"/>
              <a:gd name="connsiteY0" fmla="*/ 1320327 h 1320327"/>
              <a:gd name="connsiteX1" fmla="*/ 1006 w 9931845"/>
              <a:gd name="connsiteY1" fmla="*/ 23297 h 1320327"/>
              <a:gd name="connsiteX2" fmla="*/ 4752806 w 9931845"/>
              <a:gd name="connsiteY2" fmla="*/ 796350 h 1320327"/>
              <a:gd name="connsiteX3" fmla="*/ 9931845 w 9931845"/>
              <a:gd name="connsiteY3" fmla="*/ 260866 h 1320327"/>
              <a:gd name="connsiteX4" fmla="*/ 9931845 w 9931845"/>
              <a:gd name="connsiteY4" fmla="*/ 1320327 h 1320327"/>
              <a:gd name="connsiteX5" fmla="*/ 1005 w 9931845"/>
              <a:gd name="connsiteY5" fmla="*/ 1320327 h 1320327"/>
              <a:gd name="connsiteX0" fmla="*/ 1005 w 9931845"/>
              <a:gd name="connsiteY0" fmla="*/ 1320537 h 1320537"/>
              <a:gd name="connsiteX1" fmla="*/ 1006 w 9931845"/>
              <a:gd name="connsiteY1" fmla="*/ 23507 h 1320537"/>
              <a:gd name="connsiteX2" fmla="*/ 4752806 w 9931845"/>
              <a:gd name="connsiteY2" fmla="*/ 796560 h 1320537"/>
              <a:gd name="connsiteX3" fmla="*/ 9921392 w 9931845"/>
              <a:gd name="connsiteY3" fmla="*/ 318918 h 1320537"/>
              <a:gd name="connsiteX4" fmla="*/ 9931845 w 9931845"/>
              <a:gd name="connsiteY4" fmla="*/ 1320537 h 1320537"/>
              <a:gd name="connsiteX5" fmla="*/ 1005 w 9931845"/>
              <a:gd name="connsiteY5" fmla="*/ 1320537 h 1320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31845" h="1320537">
                <a:moveTo>
                  <a:pt x="1005" y="1320537"/>
                </a:moveTo>
                <a:cubicBezTo>
                  <a:pt x="4490" y="868913"/>
                  <a:pt x="-2479" y="475131"/>
                  <a:pt x="1006" y="23507"/>
                </a:cubicBezTo>
                <a:cubicBezTo>
                  <a:pt x="715373" y="-155740"/>
                  <a:pt x="3099408" y="747325"/>
                  <a:pt x="4752806" y="796560"/>
                </a:cubicBezTo>
                <a:cubicBezTo>
                  <a:pt x="6406204" y="845795"/>
                  <a:pt x="9058219" y="231589"/>
                  <a:pt x="9921392" y="318918"/>
                </a:cubicBezTo>
                <a:lnTo>
                  <a:pt x="9931845" y="1320537"/>
                </a:lnTo>
                <a:lnTo>
                  <a:pt x="1005" y="1320537"/>
                </a:lnTo>
                <a:close/>
              </a:path>
            </a:pathLst>
          </a:custGeom>
          <a:solidFill>
            <a:srgbClr val="97D7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89501133-6774-4A8A-BEC6-F108783AB44F}"/>
              </a:ext>
            </a:extLst>
          </p:cNvPr>
          <p:cNvSpPr>
            <a:spLocks/>
          </p:cNvSpPr>
          <p:nvPr userDrawn="1"/>
        </p:nvSpPr>
        <p:spPr bwMode="auto">
          <a:xfrm>
            <a:off x="0" y="5763319"/>
            <a:ext cx="9144000" cy="1094681"/>
          </a:xfrm>
          <a:custGeom>
            <a:avLst/>
            <a:gdLst>
              <a:gd name="T0" fmla="*/ 0 w 9930840"/>
              <a:gd name="T1" fmla="*/ 1642185 h 1642185"/>
              <a:gd name="T2" fmla="*/ 0 w 9930840"/>
              <a:gd name="T3" fmla="*/ 177093 h 1642185"/>
              <a:gd name="T4" fmla="*/ 4664118 w 9930840"/>
              <a:gd name="T5" fmla="*/ 1034884 h 1642185"/>
              <a:gd name="T6" fmla="*/ 9930840 w 9930840"/>
              <a:gd name="T7" fmla="*/ 591827 h 1642185"/>
              <a:gd name="T8" fmla="*/ 9930840 w 9930840"/>
              <a:gd name="T9" fmla="*/ 1642185 h 1642185"/>
              <a:gd name="T10" fmla="*/ 0 w 9930840"/>
              <a:gd name="T11" fmla="*/ 1642185 h 1642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642185">
                <a:moveTo>
                  <a:pt x="0" y="1642185"/>
                </a:moveTo>
                <a:cubicBezTo>
                  <a:pt x="0" y="177093"/>
                  <a:pt x="0" y="177093"/>
                  <a:pt x="0" y="177093"/>
                </a:cubicBezTo>
                <a:cubicBezTo>
                  <a:pt x="726492" y="0"/>
                  <a:pt x="3008978" y="965762"/>
                  <a:pt x="4664118" y="1034884"/>
                </a:cubicBezTo>
                <a:cubicBezTo>
                  <a:pt x="6319258" y="1104006"/>
                  <a:pt x="9053053" y="490610"/>
                  <a:pt x="9930840" y="591827"/>
                </a:cubicBezTo>
                <a:cubicBezTo>
                  <a:pt x="9930840" y="1642185"/>
                  <a:pt x="9930840" y="1642185"/>
                  <a:pt x="9930840" y="1642185"/>
                </a:cubicBezTo>
                <a:lnTo>
                  <a:pt x="0" y="1642185"/>
                </a:lnTo>
                <a:close/>
              </a:path>
            </a:pathLst>
          </a:custGeom>
          <a:solidFill>
            <a:srgbClr val="00A499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95BD276-FE33-4DE6-A8DC-BAE2082541D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3"/>
            <a:ext cx="1678550" cy="75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88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auto">
          <a:xfrm>
            <a:off x="3322638" y="3841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FE266F-F565-48E6-9E46-BA31225CA97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3"/>
            <a:ext cx="1678550" cy="759221"/>
          </a:xfrm>
          <a:prstGeom prst="rect">
            <a:avLst/>
          </a:prstGeom>
        </p:spPr>
      </p:pic>
      <p:sp>
        <p:nvSpPr>
          <p:cNvPr id="8" name="Freeform 2">
            <a:extLst>
              <a:ext uri="{FF2B5EF4-FFF2-40B4-BE49-F238E27FC236}">
                <a16:creationId xmlns:a16="http://schemas.microsoft.com/office/drawing/2014/main" id="{E61815C1-E965-4B29-BB64-421F1F9448DC}"/>
              </a:ext>
            </a:extLst>
          </p:cNvPr>
          <p:cNvSpPr>
            <a:spLocks/>
          </p:cNvSpPr>
          <p:nvPr userDrawn="1"/>
        </p:nvSpPr>
        <p:spPr bwMode="auto">
          <a:xfrm>
            <a:off x="-2" y="4725144"/>
            <a:ext cx="9144000" cy="1504780"/>
          </a:xfrm>
          <a:custGeom>
            <a:avLst/>
            <a:gdLst>
              <a:gd name="T0" fmla="*/ 0 w 9930840"/>
              <a:gd name="T1" fmla="*/ 1091954 h 1091954"/>
              <a:gd name="T2" fmla="*/ 0 w 9930840"/>
              <a:gd name="T3" fmla="*/ 114711 h 1091954"/>
              <a:gd name="T4" fmla="*/ 4538858 w 9930840"/>
              <a:gd name="T5" fmla="*/ 795615 h 1091954"/>
              <a:gd name="T6" fmla="*/ 9930840 w 9930840"/>
              <a:gd name="T7" fmla="*/ 391346 h 1091954"/>
              <a:gd name="T8" fmla="*/ 9930840 w 9930840"/>
              <a:gd name="T9" fmla="*/ 1091954 h 1091954"/>
              <a:gd name="T10" fmla="*/ 0 w 9930840"/>
              <a:gd name="T11" fmla="*/ 1091954 h 109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091954">
                <a:moveTo>
                  <a:pt x="0" y="1091954"/>
                </a:moveTo>
                <a:cubicBezTo>
                  <a:pt x="0" y="114711"/>
                  <a:pt x="0" y="114711"/>
                  <a:pt x="0" y="114711"/>
                </a:cubicBezTo>
                <a:cubicBezTo>
                  <a:pt x="843790" y="0"/>
                  <a:pt x="2883718" y="749509"/>
                  <a:pt x="4538858" y="795615"/>
                </a:cubicBezTo>
                <a:cubicBezTo>
                  <a:pt x="6193998" y="841721"/>
                  <a:pt x="9032176" y="341956"/>
                  <a:pt x="9930840" y="391346"/>
                </a:cubicBezTo>
                <a:cubicBezTo>
                  <a:pt x="9930840" y="1091954"/>
                  <a:pt x="9930840" y="1091954"/>
                  <a:pt x="9930840" y="1091954"/>
                </a:cubicBezTo>
                <a:lnTo>
                  <a:pt x="0" y="1091954"/>
                </a:lnTo>
                <a:close/>
              </a:path>
            </a:pathLst>
          </a:custGeom>
          <a:solidFill>
            <a:srgbClr val="CCD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106A23E0-B2FF-4B67-A517-641385B17502}"/>
              </a:ext>
            </a:extLst>
          </p:cNvPr>
          <p:cNvSpPr>
            <a:spLocks/>
          </p:cNvSpPr>
          <p:nvPr userDrawn="1"/>
        </p:nvSpPr>
        <p:spPr bwMode="auto">
          <a:xfrm>
            <a:off x="0" y="5211139"/>
            <a:ext cx="9144925" cy="1646861"/>
          </a:xfrm>
          <a:custGeom>
            <a:avLst/>
            <a:gdLst>
              <a:gd name="T0" fmla="*/ 0 w 9930840"/>
              <a:gd name="T1" fmla="*/ 1657036 h 1657036"/>
              <a:gd name="T2" fmla="*/ 0 w 9930840"/>
              <a:gd name="T3" fmla="*/ 179247 h 1657036"/>
              <a:gd name="T4" fmla="*/ 4751801 w 9930840"/>
              <a:gd name="T5" fmla="*/ 1133059 h 1657036"/>
              <a:gd name="T6" fmla="*/ 9930840 w 9930840"/>
              <a:gd name="T7" fmla="*/ 597575 h 1657036"/>
              <a:gd name="T8" fmla="*/ 9930840 w 9930840"/>
              <a:gd name="T9" fmla="*/ 1657036 h 1657036"/>
              <a:gd name="T10" fmla="*/ 0 w 9930840"/>
              <a:gd name="T11" fmla="*/ 1657036 h 1657036"/>
              <a:gd name="connsiteX0" fmla="*/ 0 w 9930840"/>
              <a:gd name="connsiteY0" fmla="*/ 1496716 h 1496716"/>
              <a:gd name="connsiteX1" fmla="*/ 0 w 9930840"/>
              <a:gd name="connsiteY1" fmla="*/ 18927 h 1496716"/>
              <a:gd name="connsiteX2" fmla="*/ 4751801 w 9930840"/>
              <a:gd name="connsiteY2" fmla="*/ 972739 h 1496716"/>
              <a:gd name="connsiteX3" fmla="*/ 9930840 w 9930840"/>
              <a:gd name="connsiteY3" fmla="*/ 437255 h 1496716"/>
              <a:gd name="connsiteX4" fmla="*/ 9930840 w 9930840"/>
              <a:gd name="connsiteY4" fmla="*/ 1496716 h 1496716"/>
              <a:gd name="connsiteX5" fmla="*/ 0 w 9930840"/>
              <a:gd name="connsiteY5" fmla="*/ 1496716 h 1496716"/>
              <a:gd name="connsiteX0" fmla="*/ 0 w 9930840"/>
              <a:gd name="connsiteY0" fmla="*/ 1377129 h 1377129"/>
              <a:gd name="connsiteX1" fmla="*/ 10454 w 9930840"/>
              <a:gd name="connsiteY1" fmla="*/ 22256 h 1377129"/>
              <a:gd name="connsiteX2" fmla="*/ 4751801 w 9930840"/>
              <a:gd name="connsiteY2" fmla="*/ 853152 h 1377129"/>
              <a:gd name="connsiteX3" fmla="*/ 9930840 w 9930840"/>
              <a:gd name="connsiteY3" fmla="*/ 317668 h 1377129"/>
              <a:gd name="connsiteX4" fmla="*/ 9930840 w 9930840"/>
              <a:gd name="connsiteY4" fmla="*/ 1377129 h 1377129"/>
              <a:gd name="connsiteX5" fmla="*/ 0 w 9930840"/>
              <a:gd name="connsiteY5" fmla="*/ 1377129 h 1377129"/>
              <a:gd name="connsiteX0" fmla="*/ 1005 w 9931845"/>
              <a:gd name="connsiteY0" fmla="*/ 1320327 h 1320327"/>
              <a:gd name="connsiteX1" fmla="*/ 1006 w 9931845"/>
              <a:gd name="connsiteY1" fmla="*/ 23297 h 1320327"/>
              <a:gd name="connsiteX2" fmla="*/ 4752806 w 9931845"/>
              <a:gd name="connsiteY2" fmla="*/ 796350 h 1320327"/>
              <a:gd name="connsiteX3" fmla="*/ 9931845 w 9931845"/>
              <a:gd name="connsiteY3" fmla="*/ 260866 h 1320327"/>
              <a:gd name="connsiteX4" fmla="*/ 9931845 w 9931845"/>
              <a:gd name="connsiteY4" fmla="*/ 1320327 h 1320327"/>
              <a:gd name="connsiteX5" fmla="*/ 1005 w 9931845"/>
              <a:gd name="connsiteY5" fmla="*/ 1320327 h 1320327"/>
              <a:gd name="connsiteX0" fmla="*/ 1005 w 9931845"/>
              <a:gd name="connsiteY0" fmla="*/ 1320537 h 1320537"/>
              <a:gd name="connsiteX1" fmla="*/ 1006 w 9931845"/>
              <a:gd name="connsiteY1" fmla="*/ 23507 h 1320537"/>
              <a:gd name="connsiteX2" fmla="*/ 4752806 w 9931845"/>
              <a:gd name="connsiteY2" fmla="*/ 796560 h 1320537"/>
              <a:gd name="connsiteX3" fmla="*/ 9921392 w 9931845"/>
              <a:gd name="connsiteY3" fmla="*/ 318918 h 1320537"/>
              <a:gd name="connsiteX4" fmla="*/ 9931845 w 9931845"/>
              <a:gd name="connsiteY4" fmla="*/ 1320537 h 1320537"/>
              <a:gd name="connsiteX5" fmla="*/ 1005 w 9931845"/>
              <a:gd name="connsiteY5" fmla="*/ 1320537 h 1320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31845" h="1320537">
                <a:moveTo>
                  <a:pt x="1005" y="1320537"/>
                </a:moveTo>
                <a:cubicBezTo>
                  <a:pt x="4490" y="868913"/>
                  <a:pt x="-2479" y="475131"/>
                  <a:pt x="1006" y="23507"/>
                </a:cubicBezTo>
                <a:cubicBezTo>
                  <a:pt x="715373" y="-155740"/>
                  <a:pt x="3099408" y="747325"/>
                  <a:pt x="4752806" y="796560"/>
                </a:cubicBezTo>
                <a:cubicBezTo>
                  <a:pt x="6406204" y="845795"/>
                  <a:pt x="9058219" y="231589"/>
                  <a:pt x="9921392" y="318918"/>
                </a:cubicBezTo>
                <a:lnTo>
                  <a:pt x="9931845" y="1320537"/>
                </a:lnTo>
                <a:lnTo>
                  <a:pt x="1005" y="1320537"/>
                </a:lnTo>
                <a:close/>
              </a:path>
            </a:pathLst>
          </a:custGeom>
          <a:solidFill>
            <a:srgbClr val="97D7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7F3F2CB9-B373-4FE3-8A03-1D7C48971FB0}"/>
              </a:ext>
            </a:extLst>
          </p:cNvPr>
          <p:cNvSpPr>
            <a:spLocks/>
          </p:cNvSpPr>
          <p:nvPr userDrawn="1"/>
        </p:nvSpPr>
        <p:spPr bwMode="auto">
          <a:xfrm>
            <a:off x="0" y="5763319"/>
            <a:ext cx="9144000" cy="1094681"/>
          </a:xfrm>
          <a:custGeom>
            <a:avLst/>
            <a:gdLst>
              <a:gd name="T0" fmla="*/ 0 w 9930840"/>
              <a:gd name="T1" fmla="*/ 1642185 h 1642185"/>
              <a:gd name="T2" fmla="*/ 0 w 9930840"/>
              <a:gd name="T3" fmla="*/ 177093 h 1642185"/>
              <a:gd name="T4" fmla="*/ 4664118 w 9930840"/>
              <a:gd name="T5" fmla="*/ 1034884 h 1642185"/>
              <a:gd name="T6" fmla="*/ 9930840 w 9930840"/>
              <a:gd name="T7" fmla="*/ 591827 h 1642185"/>
              <a:gd name="T8" fmla="*/ 9930840 w 9930840"/>
              <a:gd name="T9" fmla="*/ 1642185 h 1642185"/>
              <a:gd name="T10" fmla="*/ 0 w 9930840"/>
              <a:gd name="T11" fmla="*/ 1642185 h 1642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930840" h="1642185">
                <a:moveTo>
                  <a:pt x="0" y="1642185"/>
                </a:moveTo>
                <a:cubicBezTo>
                  <a:pt x="0" y="177093"/>
                  <a:pt x="0" y="177093"/>
                  <a:pt x="0" y="177093"/>
                </a:cubicBezTo>
                <a:cubicBezTo>
                  <a:pt x="726492" y="0"/>
                  <a:pt x="3008978" y="965762"/>
                  <a:pt x="4664118" y="1034884"/>
                </a:cubicBezTo>
                <a:cubicBezTo>
                  <a:pt x="6319258" y="1104006"/>
                  <a:pt x="9053053" y="490610"/>
                  <a:pt x="9930840" y="591827"/>
                </a:cubicBezTo>
                <a:cubicBezTo>
                  <a:pt x="9930840" y="1642185"/>
                  <a:pt x="9930840" y="1642185"/>
                  <a:pt x="9930840" y="1642185"/>
                </a:cubicBezTo>
                <a:lnTo>
                  <a:pt x="0" y="1642185"/>
                </a:lnTo>
                <a:close/>
              </a:path>
            </a:pathLst>
          </a:custGeom>
          <a:solidFill>
            <a:srgbClr val="00A499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21212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C868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0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amilla@housingdiversitynetwork.co.uk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2263" y="3895725"/>
            <a:ext cx="7772400" cy="1143000"/>
          </a:xfrm>
        </p:spPr>
        <p:txBody>
          <a:bodyPr/>
          <a:lstStyle/>
          <a:p>
            <a:pPr algn="l"/>
            <a:r>
              <a:rPr lang="en-US" altLang="en-US" sz="3600" dirty="0"/>
              <a:t>HDN Staff Mentoring Programme</a:t>
            </a:r>
            <a:br>
              <a:rPr lang="en-US" altLang="en-US" sz="3600" dirty="0"/>
            </a:br>
            <a:r>
              <a:rPr lang="en-US" altLang="en-US" sz="3600" dirty="0"/>
              <a:t>Y&amp;H Mentoring Class 4</a:t>
            </a:r>
            <a:br>
              <a:rPr lang="en-US" altLang="en-US" sz="3600" dirty="0"/>
            </a:br>
            <a:r>
              <a:rPr lang="en-US" altLang="en-US" sz="3600" dirty="0"/>
              <a:t>Moving Forward</a:t>
            </a:r>
            <a:br>
              <a:rPr lang="en-US" altLang="en-US" sz="4000" dirty="0"/>
            </a:br>
            <a:r>
              <a:rPr lang="en-US" altLang="en-US" sz="2000" dirty="0"/>
              <a:t>26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April 2018 </a:t>
            </a:r>
            <a:br>
              <a:rPr lang="en-US" altLang="en-US" sz="2000" dirty="0"/>
            </a:br>
            <a:br>
              <a:rPr lang="en-GB" altLang="en-US" sz="2000" dirty="0"/>
            </a:br>
            <a:br>
              <a:rPr lang="en-GB" altLang="en-US" sz="2000" dirty="0"/>
            </a:br>
            <a:br>
              <a:rPr lang="en-GB" altLang="en-US" sz="2000" dirty="0"/>
            </a:br>
            <a:r>
              <a:rPr lang="en-GB" altLang="en-US" sz="2000" b="1" dirty="0"/>
              <a:t>Housing Diversity Network</a:t>
            </a:r>
            <a:br>
              <a:rPr lang="en-GB" altLang="en-US" sz="2000" dirty="0"/>
            </a:br>
            <a:r>
              <a:rPr lang="en-GB" altLang="en-US" sz="2000" dirty="0"/>
              <a:t>@HDN_UK</a:t>
            </a:r>
            <a:endParaRPr lang="en-US" alt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65A9C6-BDE8-4385-A7F9-268C23262E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538" y="0"/>
            <a:ext cx="1564729" cy="142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6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Positive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‘How did you feel about that ?’</a:t>
            </a:r>
          </a:p>
          <a:p>
            <a:r>
              <a:rPr lang="en-GB" dirty="0"/>
              <a:t>Topic and technical depth</a:t>
            </a:r>
          </a:p>
          <a:p>
            <a:r>
              <a:rPr lang="en-GB" dirty="0"/>
              <a:t>Slide design</a:t>
            </a:r>
          </a:p>
          <a:p>
            <a:r>
              <a:rPr lang="en-GB" dirty="0"/>
              <a:t>Narrative</a:t>
            </a:r>
          </a:p>
          <a:p>
            <a:r>
              <a:rPr lang="en-GB" dirty="0"/>
              <a:t>Presentation style</a:t>
            </a:r>
          </a:p>
        </p:txBody>
      </p:sp>
    </p:spTree>
    <p:extLst>
      <p:ext uri="{BB962C8B-B14F-4D97-AF65-F5344CB8AC3E}">
        <p14:creationId xmlns:p14="http://schemas.microsoft.com/office/powerpoint/2010/main" val="3787649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feedback is difficult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‘Ask for a slap in the face’ (Paul Arden)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‘I always wanted to be somebody: now I realise I should have been more specific’        ( Lily Tomlin)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‘If you have no critics, you’re likely to have no success’ (Malcolm X)</a:t>
            </a:r>
          </a:p>
        </p:txBody>
      </p:sp>
    </p:spTree>
    <p:extLst>
      <p:ext uri="{BB962C8B-B14F-4D97-AF65-F5344CB8AC3E}">
        <p14:creationId xmlns:p14="http://schemas.microsoft.com/office/powerpoint/2010/main" val="250663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Karen McCaughey</a:t>
            </a:r>
          </a:p>
          <a:p>
            <a:r>
              <a:rPr lang="en-GB" dirty="0"/>
              <a:t>Claire Henderson</a:t>
            </a:r>
          </a:p>
          <a:p>
            <a:r>
              <a:rPr lang="en-GB" dirty="0"/>
              <a:t>Jamie Jones</a:t>
            </a:r>
          </a:p>
          <a:p>
            <a:r>
              <a:rPr lang="en-GB" dirty="0"/>
              <a:t>Gavin Houghton</a:t>
            </a:r>
          </a:p>
          <a:p>
            <a:r>
              <a:rPr lang="en-GB" dirty="0"/>
              <a:t>Karen McClarence </a:t>
            </a:r>
          </a:p>
          <a:p>
            <a:r>
              <a:rPr lang="en-GB" dirty="0"/>
              <a:t>Chloe Thompson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100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1224136"/>
          </a:xfrm>
        </p:spPr>
        <p:txBody>
          <a:bodyPr/>
          <a:lstStyle/>
          <a:p>
            <a:r>
              <a:rPr lang="en-GB" sz="6000" dirty="0"/>
              <a:t>It’s Lunch Time!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060848"/>
            <a:ext cx="5760640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669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Curriculum Vitae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Learning to market yourself</a:t>
            </a:r>
          </a:p>
          <a:p>
            <a:r>
              <a:rPr lang="en-GB" dirty="0"/>
              <a:t>Why do you need a CV ?</a:t>
            </a:r>
          </a:p>
          <a:p>
            <a:r>
              <a:rPr lang="en-GB" dirty="0"/>
              <a:t>Who needs a CV ?</a:t>
            </a:r>
          </a:p>
          <a:p>
            <a:r>
              <a:rPr lang="en-GB" dirty="0"/>
              <a:t>When do we need a CV ?</a:t>
            </a:r>
          </a:p>
        </p:txBody>
      </p:sp>
    </p:spTree>
    <p:extLst>
      <p:ext uri="{BB962C8B-B14F-4D97-AF65-F5344CB8AC3E}">
        <p14:creationId xmlns:p14="http://schemas.microsoft.com/office/powerpoint/2010/main" val="1008159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a CV work for you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Personal details</a:t>
            </a:r>
          </a:p>
          <a:p>
            <a:r>
              <a:rPr lang="en-GB" dirty="0"/>
              <a:t>Education</a:t>
            </a:r>
          </a:p>
          <a:p>
            <a:r>
              <a:rPr lang="en-GB" dirty="0"/>
              <a:t>Training received</a:t>
            </a:r>
          </a:p>
          <a:p>
            <a:r>
              <a:rPr lang="en-GB" dirty="0"/>
              <a:t>Work history</a:t>
            </a:r>
          </a:p>
          <a:p>
            <a:r>
              <a:rPr lang="en-GB" dirty="0"/>
              <a:t>Skills you possess</a:t>
            </a:r>
          </a:p>
        </p:txBody>
      </p:sp>
    </p:spTree>
    <p:extLst>
      <p:ext uri="{BB962C8B-B14F-4D97-AF65-F5344CB8AC3E}">
        <p14:creationId xmlns:p14="http://schemas.microsoft.com/office/powerpoint/2010/main" val="327987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details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Age and Marital Status</a:t>
            </a:r>
          </a:p>
          <a:p>
            <a:r>
              <a:rPr lang="en-GB" dirty="0"/>
              <a:t>Addresses of where you have worked</a:t>
            </a:r>
          </a:p>
          <a:p>
            <a:r>
              <a:rPr lang="en-GB" dirty="0"/>
              <a:t>Hobbies and interests</a:t>
            </a:r>
          </a:p>
          <a:p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938521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 of a CV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‘A CV is your sales document that highlights your skills, achievements and experience in a way that the reader is motivated to meet you’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It is a SELLING document</a:t>
            </a:r>
          </a:p>
        </p:txBody>
      </p:sp>
    </p:spTree>
    <p:extLst>
      <p:ext uri="{BB962C8B-B14F-4D97-AF65-F5344CB8AC3E}">
        <p14:creationId xmlns:p14="http://schemas.microsoft.com/office/powerpoint/2010/main" val="431336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sell yourself in 30 seconds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Profile – your banner headline</a:t>
            </a:r>
          </a:p>
          <a:p>
            <a:r>
              <a:rPr lang="en-GB" dirty="0"/>
              <a:t>Gives a brief overview of who you are</a:t>
            </a:r>
          </a:p>
          <a:p>
            <a:r>
              <a:rPr lang="en-GB" dirty="0"/>
              <a:t>Highlights your main skills and experience</a:t>
            </a:r>
          </a:p>
          <a:p>
            <a:r>
              <a:rPr lang="en-GB" dirty="0"/>
              <a:t>Communicates personal attributes</a:t>
            </a:r>
          </a:p>
          <a:p>
            <a:r>
              <a:rPr lang="en-GB" dirty="0"/>
              <a:t>Motivates the reader to know more</a:t>
            </a:r>
          </a:p>
          <a:p>
            <a:r>
              <a:rPr lang="en-GB" dirty="0"/>
              <a:t>Should consist of 30-50 words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3517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Profile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‘An accomplished and qualified business and management trainer, who quickly develops rapport with people. Dynamic and humorous approach helps create a stimulating learning environment. Maintains complete professionalism in all business matters’</a:t>
            </a:r>
          </a:p>
        </p:txBody>
      </p:sp>
    </p:spTree>
    <p:extLst>
      <p:ext uri="{BB962C8B-B14F-4D97-AF65-F5344CB8AC3E}">
        <p14:creationId xmlns:p14="http://schemas.microsoft.com/office/powerpoint/2010/main" val="132323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7366F31A-72E7-4E82-8126-781B166FCF30}"/>
              </a:ext>
            </a:extLst>
          </p:cNvPr>
          <p:cNvSpPr txBox="1">
            <a:spLocks noChangeArrowheads="1"/>
          </p:cNvSpPr>
          <p:nvPr/>
        </p:nvSpPr>
        <p:spPr>
          <a:xfrm>
            <a:off x="1258888" y="260350"/>
            <a:ext cx="6265862" cy="785813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US" sz="4400" kern="0" dirty="0">
                <a:solidFill>
                  <a:srgbClr val="336600"/>
                </a:solidFill>
                <a:latin typeface="Gill Sans MT"/>
              </a:rPr>
              <a:t>Key dates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D99D688-229E-4833-AFBF-DC8F2225B8C9}"/>
              </a:ext>
            </a:extLst>
          </p:cNvPr>
          <p:cNvGraphicFramePr>
            <a:graphicFrameLocks noGrp="1"/>
          </p:cNvGraphicFramePr>
          <p:nvPr/>
        </p:nvGraphicFramePr>
        <p:xfrm>
          <a:off x="1042988" y="962025"/>
          <a:ext cx="6697662" cy="5203825"/>
        </p:xfrm>
        <a:graphic>
          <a:graphicData uri="http://schemas.openxmlformats.org/drawingml/2006/table">
            <a:tbl>
              <a:tblPr/>
              <a:tblGrid>
                <a:gridCol w="2813505">
                  <a:extLst>
                    <a:ext uri="{9D8B030D-6E8A-4147-A177-3AD203B41FA5}">
                      <a16:colId xmlns:a16="http://schemas.microsoft.com/office/drawing/2014/main" val="2661559660"/>
                    </a:ext>
                  </a:extLst>
                </a:gridCol>
                <a:gridCol w="3884157">
                  <a:extLst>
                    <a:ext uri="{9D8B030D-6E8A-4147-A177-3AD203B41FA5}">
                      <a16:colId xmlns:a16="http://schemas.microsoft.com/office/drawing/2014/main" val="3614868826"/>
                    </a:ext>
                  </a:extLst>
                </a:gridCol>
              </a:tblGrid>
              <a:tr h="1478492">
                <a:tc>
                  <a:txBody>
                    <a:bodyPr/>
                    <a:lstStyle>
                      <a:lvl1pPr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Class 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“Getting to know you”</a:t>
                      </a:r>
                    </a:p>
                  </a:txBody>
                  <a:tcPr marL="91459" marR="91459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Times New Roman" panose="02020603050405020304" pitchFamily="18" charset="0"/>
                        </a:rPr>
                        <a:t>Thursday 9th Nov </a:t>
                      </a: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Times New Roman" panose="02020603050405020304" pitchFamily="18" charset="0"/>
                        </a:rPr>
                        <a:t>(9.30 -4pm)</a:t>
                      </a:r>
                      <a:endParaRPr kumimoji="0" lang="en-GB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Times New Roman" panose="02020603050405020304" pitchFamily="18" charset="0"/>
                        </a:rPr>
                        <a:t>Thirteen Housing Group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Times New Roman" panose="02020603050405020304" pitchFamily="18" charset="0"/>
                        </a:rPr>
                        <a:t>Middlesbrough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24" marR="11432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822524"/>
                  </a:ext>
                </a:extLst>
              </a:tr>
              <a:tr h="1252673">
                <a:tc>
                  <a:txBody>
                    <a:bodyPr/>
                    <a:lstStyle>
                      <a:lvl1pPr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Class Two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“Understand your environment”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</a:p>
                  </a:txBody>
                  <a:tcPr marL="91459" marR="91459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Thursday 8</a:t>
                      </a:r>
                      <a:r>
                        <a:rPr kumimoji="0" lang="en-GB" alt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GB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Feb  2018 </a:t>
                      </a: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(9.30 -4pm)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Broadacres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Northallerton </a:t>
                      </a:r>
                      <a:endParaRPr kumimoji="0" lang="en-GB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24" marR="11432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011968"/>
                  </a:ext>
                </a:extLst>
              </a:tr>
              <a:tr h="1395546">
                <a:tc>
                  <a:txBody>
                    <a:bodyPr/>
                    <a:lstStyle>
                      <a:lvl1pPr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Class Three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“Challenges &amp; opportunities”</a:t>
                      </a:r>
                    </a:p>
                  </a:txBody>
                  <a:tcPr marL="91459" marR="91459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GB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Thursday 15th March 2018</a:t>
                      </a: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cs typeface="Times New Roman" panose="02020603050405020304" pitchFamily="18" charset="0"/>
                        </a:rPr>
                        <a:t>(9.30 -4pm)</a:t>
                      </a:r>
                      <a:endParaRPr kumimoji="0" lang="en-GB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Broadacres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Northallerton</a:t>
                      </a:r>
                    </a:p>
                  </a:txBody>
                  <a:tcPr marL="114324" marR="11432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084641"/>
                  </a:ext>
                </a:extLst>
              </a:tr>
              <a:tr h="1077114">
                <a:tc>
                  <a:txBody>
                    <a:bodyPr/>
                    <a:lstStyle>
                      <a:lvl1pPr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Class Four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“Moving forward”</a:t>
                      </a:r>
                    </a:p>
                  </a:txBody>
                  <a:tcPr marL="91459" marR="91459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66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Thursday 26</a:t>
                      </a:r>
                      <a:r>
                        <a:rPr kumimoji="0" lang="en-GB" alt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GB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April 2018 </a:t>
                      </a: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(9.30 -4pm)</a:t>
                      </a:r>
                      <a:endParaRPr kumimoji="0" lang="en-GB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Leeds Federated Housing Association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Leeds</a:t>
                      </a:r>
                    </a:p>
                  </a:txBody>
                  <a:tcPr marL="114324" marR="114324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79724"/>
                  </a:ext>
                </a:extLst>
              </a:tr>
            </a:tbl>
          </a:graphicData>
        </a:graphic>
      </p:graphicFrame>
      <p:sp>
        <p:nvSpPr>
          <p:cNvPr id="80916" name="TextBox 4">
            <a:extLst>
              <a:ext uri="{FF2B5EF4-FFF2-40B4-BE49-F238E27FC236}">
                <a16:creationId xmlns:a16="http://schemas.microsoft.com/office/drawing/2014/main" id="{A7B5AF2B-043D-43EF-B481-6E0A49388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" y="6423025"/>
            <a:ext cx="7265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rgbClr val="336600"/>
                </a:solidFill>
              </a:rPr>
              <a:t>National Conference: 20</a:t>
            </a:r>
            <a:r>
              <a:rPr lang="en-GB" altLang="en-US" sz="2400" b="1" baseline="30000" dirty="0">
                <a:solidFill>
                  <a:srgbClr val="336600"/>
                </a:solidFill>
              </a:rPr>
              <a:t>th</a:t>
            </a:r>
            <a:r>
              <a:rPr lang="en-GB" altLang="en-US" sz="2400" b="1" dirty="0">
                <a:solidFill>
                  <a:srgbClr val="336600"/>
                </a:solidFill>
              </a:rPr>
              <a:t> June 2018, Birmingham</a:t>
            </a:r>
          </a:p>
        </p:txBody>
      </p:sp>
    </p:spTree>
    <p:extLst>
      <p:ext uri="{BB962C8B-B14F-4D97-AF65-F5344CB8AC3E}">
        <p14:creationId xmlns:p14="http://schemas.microsoft.com/office/powerpoint/2010/main" val="2146677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Profile Exercise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en-GB" dirty="0"/>
              <a:t>On your own highlight all the words that best describe you</a:t>
            </a:r>
          </a:p>
          <a:p>
            <a:r>
              <a:rPr lang="en-GB" dirty="0"/>
              <a:t>In pairs help each other to narrow down to the 10 words that best describe you </a:t>
            </a:r>
          </a:p>
          <a:p>
            <a:r>
              <a:rPr lang="en-GB" dirty="0"/>
              <a:t>On your own have a go at writing your profile using these 10 words within 30-50 words</a:t>
            </a:r>
          </a:p>
          <a:p>
            <a:r>
              <a:rPr lang="en-GB" dirty="0"/>
              <a:t>In pairs see if you can improve the profile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029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Presenting your career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you have done</a:t>
            </a:r>
          </a:p>
          <a:p>
            <a:r>
              <a:rPr lang="en-GB" dirty="0"/>
              <a:t>For how long</a:t>
            </a:r>
          </a:p>
          <a:p>
            <a:r>
              <a:rPr lang="en-GB" dirty="0"/>
              <a:t>What you achieved</a:t>
            </a:r>
          </a:p>
          <a:p>
            <a:r>
              <a:rPr lang="en-GB" dirty="0"/>
              <a:t>What skills you developed</a:t>
            </a:r>
          </a:p>
        </p:txBody>
      </p:sp>
    </p:spTree>
    <p:extLst>
      <p:ext uri="{BB962C8B-B14F-4D97-AF65-F5344CB8AC3E}">
        <p14:creationId xmlns:p14="http://schemas.microsoft.com/office/powerpoint/2010/main" val="3199270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Mistakes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Include irrelevant information</a:t>
            </a:r>
          </a:p>
          <a:p>
            <a:r>
              <a:rPr lang="en-GB" dirty="0"/>
              <a:t>Write a lengthy job description</a:t>
            </a:r>
          </a:p>
          <a:p>
            <a:r>
              <a:rPr lang="en-GB" dirty="0"/>
              <a:t>Use jargon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= Rejection </a:t>
            </a:r>
          </a:p>
        </p:txBody>
      </p:sp>
    </p:spTree>
    <p:extLst>
      <p:ext uri="{BB962C8B-B14F-4D97-AF65-F5344CB8AC3E}">
        <p14:creationId xmlns:p14="http://schemas.microsoft.com/office/powerpoint/2010/main" val="444634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mhender\AppData\Local\Microsoft\Windows\Temporary Internet Files\Content.IE5\V9837WWX\MP90043899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2889"/>
            <a:ext cx="8028384" cy="602511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/>
              <a:t>STAR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56176" y="1628800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Situation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44208" y="407707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Task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3528" y="5589240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2132856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Result</a:t>
            </a:r>
          </a:p>
        </p:txBody>
      </p:sp>
    </p:spTree>
    <p:extLst>
      <p:ext uri="{BB962C8B-B14F-4D97-AF65-F5344CB8AC3E}">
        <p14:creationId xmlns:p14="http://schemas.microsoft.com/office/powerpoint/2010/main" val="320276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Achievements exercise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pairs help each other complete the exercise looking at your current job and your achievements in it. Try to find quantifiable achievements e.g. reduced rent arrears by 10 % over a six month period </a:t>
            </a:r>
          </a:p>
        </p:txBody>
      </p:sp>
    </p:spTree>
    <p:extLst>
      <p:ext uri="{BB962C8B-B14F-4D97-AF65-F5344CB8AC3E}">
        <p14:creationId xmlns:p14="http://schemas.microsoft.com/office/powerpoint/2010/main" val="4066987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/>
          <a:lstStyle/>
          <a:p>
            <a:r>
              <a:rPr lang="en-GB" b="1" dirty="0"/>
              <a:t>Megan Henderson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1728192"/>
          </a:xfrm>
        </p:spPr>
        <p:txBody>
          <a:bodyPr/>
          <a:lstStyle/>
          <a:p>
            <a:r>
              <a:rPr lang="en-GB" dirty="0"/>
              <a:t>HR Manager</a:t>
            </a:r>
          </a:p>
          <a:p>
            <a:r>
              <a:rPr lang="en-GB" dirty="0"/>
              <a:t>Leeds Federated Housing Association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925960" y="3646765"/>
            <a:ext cx="52383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Questions and Answers </a:t>
            </a:r>
          </a:p>
        </p:txBody>
      </p:sp>
    </p:spTree>
    <p:extLst>
      <p:ext uri="{BB962C8B-B14F-4D97-AF65-F5344CB8AC3E}">
        <p14:creationId xmlns:p14="http://schemas.microsoft.com/office/powerpoint/2010/main" val="11002833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solidFill>
                  <a:srgbClr val="669900"/>
                </a:solidFill>
              </a:rPr>
              <a:t> BREAK !</a:t>
            </a:r>
          </a:p>
        </p:txBody>
      </p:sp>
      <p:pic>
        <p:nvPicPr>
          <p:cNvPr id="3072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44675"/>
            <a:ext cx="7335837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37047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336600"/>
                </a:solidFill>
              </a:rPr>
              <a:t>Conference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Who’s coming?</a:t>
            </a:r>
          </a:p>
          <a:p>
            <a:pPr marL="0" indent="0">
              <a:buNone/>
            </a:pPr>
            <a:r>
              <a:rPr lang="en-GB" dirty="0"/>
              <a:t>Who’s presenting?</a:t>
            </a:r>
          </a:p>
          <a:p>
            <a:pPr marL="0" indent="0">
              <a:buNone/>
            </a:pPr>
            <a:r>
              <a:rPr lang="en-GB" dirty="0"/>
              <a:t>How else can you contribute as a group together?</a:t>
            </a:r>
          </a:p>
          <a:p>
            <a:pPr marL="0" indent="0">
              <a:buNone/>
            </a:pPr>
            <a:r>
              <a:rPr lang="en-GB" dirty="0"/>
              <a:t>Any questions?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013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336600"/>
                </a:solidFill>
              </a:rPr>
              <a:t>Review of the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5334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On post its write 3 things:</a:t>
            </a:r>
          </a:p>
          <a:p>
            <a:r>
              <a:rPr lang="en-GB" dirty="0"/>
              <a:t>What went well today</a:t>
            </a:r>
          </a:p>
          <a:p>
            <a:r>
              <a:rPr lang="en-GB" dirty="0"/>
              <a:t>What one opportunity will you take to increase your personal impact/PR?</a:t>
            </a:r>
          </a:p>
          <a:p>
            <a:r>
              <a:rPr lang="en-GB" dirty="0"/>
              <a:t>What will you do next to continue to reach your objectives/goals?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0804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6" descr="Approved Provider Stat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63" y="5876925"/>
            <a:ext cx="6858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323850" y="2516703"/>
            <a:ext cx="8469313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en-US" sz="3600" dirty="0"/>
              <a:t>Thank you</a:t>
            </a:r>
            <a:endParaRPr lang="en-GB" altLang="en-US" dirty="0"/>
          </a:p>
          <a:p>
            <a:pPr>
              <a:spcBef>
                <a:spcPts val="1200"/>
              </a:spcBef>
              <a:buNone/>
            </a:pPr>
            <a:r>
              <a:rPr lang="en-GB" sz="2800" dirty="0"/>
              <a:t>E: </a:t>
            </a:r>
            <a:r>
              <a:rPr lang="en-GB" sz="2800" dirty="0">
                <a:hlinkClick r:id="rId4"/>
              </a:rPr>
              <a:t>camilla@housingdiversitynetwork.co.uk</a:t>
            </a:r>
            <a:r>
              <a:rPr lang="en-GB" sz="2800" dirty="0"/>
              <a:t>  </a:t>
            </a:r>
          </a:p>
          <a:p>
            <a:pPr>
              <a:lnSpc>
                <a:spcPct val="80000"/>
              </a:lnSpc>
              <a:buNone/>
            </a:pPr>
            <a:r>
              <a:rPr lang="en-GB" sz="2800" dirty="0"/>
              <a:t>T: 07791488196</a:t>
            </a:r>
          </a:p>
          <a:p>
            <a:pPr>
              <a:lnSpc>
                <a:spcPct val="80000"/>
              </a:lnSpc>
              <a:buNone/>
            </a:pPr>
            <a:r>
              <a:rPr lang="en-GB" sz="2800" dirty="0"/>
              <a:t>W: housingdiversitynetwork.co.uk </a:t>
            </a: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323850" y="5085184"/>
            <a:ext cx="8328025" cy="1423987"/>
          </a:xfrm>
          <a:prstGeom prst="rect">
            <a:avLst/>
          </a:prstGeom>
        </p:spPr>
        <p:txBody>
          <a:bodyPr anchor="ctr"/>
          <a:lstStyle/>
          <a:p>
            <a:pPr marL="342900" indent="-3429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GB" sz="2400" kern="0" dirty="0">
                <a:latin typeface="+mn-lt"/>
              </a:rPr>
              <a:t>Camilla Veale</a:t>
            </a:r>
          </a:p>
          <a:p>
            <a:pPr marL="342900" indent="-3429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GB" sz="2400" kern="0" dirty="0">
                <a:latin typeface="+mn-lt"/>
              </a:rPr>
              <a:t>Mentoring</a:t>
            </a:r>
            <a:r>
              <a:rPr lang="en-GB" sz="2400" b="1" kern="0" dirty="0">
                <a:latin typeface="+mn-lt"/>
              </a:rPr>
              <a:t> </a:t>
            </a:r>
            <a:r>
              <a:rPr lang="en-GB" sz="2400" kern="0" dirty="0">
                <a:latin typeface="+mn-lt"/>
              </a:rPr>
              <a:t>Co-ordinator </a:t>
            </a:r>
          </a:p>
          <a:p>
            <a:pPr marL="342900" indent="-34290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GB" sz="2400" kern="0" dirty="0">
                <a:latin typeface="+mn-lt"/>
              </a:rPr>
              <a:t>@HDN_UK</a:t>
            </a:r>
          </a:p>
        </p:txBody>
      </p:sp>
    </p:spTree>
    <p:extLst>
      <p:ext uri="{BB962C8B-B14F-4D97-AF65-F5344CB8AC3E}">
        <p14:creationId xmlns:p14="http://schemas.microsoft.com/office/powerpoint/2010/main" val="177947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>
                <a:solidFill>
                  <a:schemeClr val="accent6">
                    <a:lumMod val="75000"/>
                  </a:schemeClr>
                </a:solidFill>
              </a:rPr>
              <a:t>Remember…</a:t>
            </a:r>
          </a:p>
        </p:txBody>
      </p:sp>
      <p:sp>
        <p:nvSpPr>
          <p:cNvPr id="5124" name="Content Placeholder 3"/>
          <p:cNvSpPr>
            <a:spLocks noGrp="1"/>
          </p:cNvSpPr>
          <p:nvPr>
            <p:ph idx="1"/>
          </p:nvPr>
        </p:nvSpPr>
        <p:spPr>
          <a:xfrm>
            <a:off x="457200" y="671513"/>
            <a:ext cx="8229600" cy="45259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GB" altLang="en-US" dirty="0"/>
          </a:p>
          <a:p>
            <a:pPr marL="0" indent="0">
              <a:buFontTx/>
              <a:buNone/>
              <a:defRPr/>
            </a:pPr>
            <a:endParaRPr lang="en-GB" altLang="en-US" dirty="0"/>
          </a:p>
          <a:p>
            <a:pPr>
              <a:defRPr/>
            </a:pPr>
            <a:r>
              <a:rPr lang="en-GB" altLang="en-US" dirty="0"/>
              <a:t>What we’ve previously covered ?</a:t>
            </a:r>
          </a:p>
          <a:p>
            <a:pPr>
              <a:defRPr/>
            </a:pPr>
            <a:r>
              <a:rPr lang="en-GB" altLang="en-US" dirty="0"/>
              <a:t>What you have you applied from last workshop ?</a:t>
            </a:r>
          </a:p>
          <a:p>
            <a:pPr>
              <a:defRPr/>
            </a:pPr>
            <a:r>
              <a:rPr lang="en-GB" altLang="en-US" dirty="0"/>
              <a:t>Mentor session </a:t>
            </a:r>
          </a:p>
          <a:p>
            <a:pPr>
              <a:defRPr/>
            </a:pPr>
            <a:r>
              <a:rPr lang="en-GB" altLang="en-US" dirty="0"/>
              <a:t>The Celebration/Conference Reply </a:t>
            </a:r>
          </a:p>
        </p:txBody>
      </p:sp>
    </p:spTree>
    <p:extLst>
      <p:ext uri="{BB962C8B-B14F-4D97-AF65-F5344CB8AC3E}">
        <p14:creationId xmlns:p14="http://schemas.microsoft.com/office/powerpoint/2010/main" val="3393228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srgbClr val="336600"/>
                </a:solidFill>
              </a:rPr>
              <a:t>Mentoring Class Four </a:t>
            </a:r>
            <a:br>
              <a:rPr lang="en-GB" sz="4000" dirty="0">
                <a:solidFill>
                  <a:srgbClr val="336600"/>
                </a:solidFill>
              </a:rPr>
            </a:br>
            <a:r>
              <a:rPr lang="en-GB" sz="4000" dirty="0">
                <a:solidFill>
                  <a:srgbClr val="336600"/>
                </a:solidFill>
              </a:rPr>
              <a:t>Moving Forward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23528" y="1619250"/>
            <a:ext cx="8496944" cy="505011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400" b="1" dirty="0">
                <a:cs typeface="Arial" panose="020B0604020202020204" pitchFamily="34" charset="0"/>
              </a:rPr>
              <a:t>Morning </a:t>
            </a:r>
            <a:r>
              <a:rPr lang="en-GB" sz="2400" dirty="0">
                <a:cs typeface="Arial" panose="020B0604020202020204" pitchFamily="34" charset="0"/>
              </a:rPr>
              <a:t>9.45 – 12.30pm</a:t>
            </a:r>
          </a:p>
          <a:p>
            <a:pPr eaLnBrk="1" hangingPunct="1">
              <a:buFontTx/>
              <a:buNone/>
            </a:pPr>
            <a:r>
              <a:rPr lang="en-GB" sz="2400" dirty="0">
                <a:cs typeface="Arial" panose="020B0604020202020204" pitchFamily="34" charset="0"/>
              </a:rPr>
              <a:t>Introduction – Stephen Blundell, LFHA</a:t>
            </a:r>
          </a:p>
          <a:p>
            <a:pPr eaLnBrk="1" hangingPunct="1">
              <a:buFontTx/>
              <a:buNone/>
            </a:pPr>
            <a:r>
              <a:rPr lang="en-GB" sz="2400" dirty="0">
                <a:cs typeface="Arial" panose="020B0604020202020204" pitchFamily="34" charset="0"/>
              </a:rPr>
              <a:t>Presentations</a:t>
            </a:r>
          </a:p>
          <a:p>
            <a:pPr eaLnBrk="1" hangingPunct="1">
              <a:buFontTx/>
              <a:buNone/>
            </a:pPr>
            <a:r>
              <a:rPr lang="en-GB" sz="2400" dirty="0">
                <a:cs typeface="Arial" panose="020B0604020202020204" pitchFamily="34" charset="0"/>
              </a:rPr>
              <a:t>Leeds Community Homes – Jonathan Lindh</a:t>
            </a:r>
          </a:p>
          <a:p>
            <a:pPr eaLnBrk="1" hangingPunct="1">
              <a:buFontTx/>
              <a:buNone/>
            </a:pPr>
            <a:r>
              <a:rPr lang="en-GB" sz="2000" dirty="0">
                <a:solidFill>
                  <a:srgbClr val="336600"/>
                </a:solidFill>
                <a:cs typeface="Arial" panose="020B0604020202020204" pitchFamily="34" charset="0"/>
              </a:rPr>
              <a:t>LUNCH 12.30 – 1.15pm – Networking </a:t>
            </a:r>
          </a:p>
          <a:p>
            <a:pPr eaLnBrk="1" hangingPunct="1">
              <a:buFontTx/>
              <a:buNone/>
            </a:pPr>
            <a:r>
              <a:rPr lang="en-GB" sz="2400" b="1" dirty="0">
                <a:cs typeface="Arial" panose="020B0604020202020204" pitchFamily="34" charset="0"/>
              </a:rPr>
              <a:t>Afternoon </a:t>
            </a:r>
            <a:r>
              <a:rPr lang="en-GB" sz="2400" dirty="0">
                <a:cs typeface="Arial" panose="020B0604020202020204" pitchFamily="34" charset="0"/>
              </a:rPr>
              <a:t>1.15 – 4.00pm</a:t>
            </a:r>
          </a:p>
          <a:p>
            <a:pPr eaLnBrk="1" hangingPunct="1">
              <a:buFontTx/>
              <a:buNone/>
            </a:pPr>
            <a:r>
              <a:rPr lang="en-GB" sz="2400" dirty="0">
                <a:cs typeface="Arial" panose="020B0604020202020204" pitchFamily="34" charset="0"/>
              </a:rPr>
              <a:t>CVs and Interviews – making a positive impact </a:t>
            </a:r>
          </a:p>
          <a:p>
            <a:pPr eaLnBrk="1" hangingPunct="1">
              <a:buFontTx/>
              <a:buNone/>
            </a:pPr>
            <a:r>
              <a:rPr lang="en-GB" sz="2400" dirty="0">
                <a:cs typeface="Arial" panose="020B0604020202020204" pitchFamily="34" charset="0"/>
              </a:rPr>
              <a:t>Questions and Answers– Megan Henderson LFHA</a:t>
            </a:r>
          </a:p>
          <a:p>
            <a:pPr eaLnBrk="1" hangingPunct="1">
              <a:buFontTx/>
              <a:buNone/>
            </a:pPr>
            <a:r>
              <a:rPr lang="en-GB" sz="2400" dirty="0">
                <a:cs typeface="Arial" panose="020B0604020202020204" pitchFamily="34" charset="0"/>
              </a:rPr>
              <a:t>Moving Forward </a:t>
            </a:r>
          </a:p>
          <a:p>
            <a:pPr eaLnBrk="1" hangingPunct="1">
              <a:buFontTx/>
              <a:buNone/>
            </a:pPr>
            <a:r>
              <a:rPr lang="en-GB" sz="2400" dirty="0">
                <a:cs typeface="Arial" panose="020B0604020202020204" pitchFamily="34" charset="0"/>
              </a:rPr>
              <a:t>Celebration/Conference - Presentation </a:t>
            </a:r>
          </a:p>
          <a:p>
            <a:pPr eaLnBrk="1" hangingPunct="1">
              <a:buFontTx/>
              <a:buNone/>
            </a:pPr>
            <a:endParaRPr lang="en-GB" sz="2000" dirty="0"/>
          </a:p>
          <a:p>
            <a:pPr marL="0" indent="0">
              <a:buNone/>
            </a:pPr>
            <a:endParaRPr lang="en-GB" sz="20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336600"/>
                </a:solidFill>
                <a:latin typeface="Gill Sans MT" panose="020B0502020104020203" pitchFamily="34" charset="0"/>
              </a:rPr>
              <a:t>Welcome to Class Four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16832"/>
            <a:ext cx="4762872" cy="421109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3600" dirty="0"/>
              <a:t>Confidential</a:t>
            </a:r>
          </a:p>
          <a:p>
            <a:pPr>
              <a:lnSpc>
                <a:spcPct val="80000"/>
              </a:lnSpc>
            </a:pPr>
            <a:r>
              <a:rPr lang="en-GB" sz="3600" dirty="0">
                <a:latin typeface="+mj-lt"/>
              </a:rPr>
              <a:t>Listen</a:t>
            </a:r>
          </a:p>
          <a:p>
            <a:pPr>
              <a:lnSpc>
                <a:spcPct val="80000"/>
              </a:lnSpc>
            </a:pPr>
            <a:r>
              <a:rPr lang="en-GB" sz="3600" dirty="0">
                <a:latin typeface="+mj-lt"/>
              </a:rPr>
              <a:t>Positivity</a:t>
            </a:r>
          </a:p>
          <a:p>
            <a:pPr>
              <a:lnSpc>
                <a:spcPct val="80000"/>
              </a:lnSpc>
            </a:pPr>
            <a:r>
              <a:rPr lang="en-GB" sz="3600" dirty="0">
                <a:latin typeface="+mj-lt"/>
              </a:rPr>
              <a:t>Respect each other</a:t>
            </a:r>
          </a:p>
          <a:p>
            <a:pPr>
              <a:lnSpc>
                <a:spcPct val="80000"/>
              </a:lnSpc>
            </a:pPr>
            <a:r>
              <a:rPr lang="en-GB" sz="3600" dirty="0">
                <a:latin typeface="+mj-lt"/>
              </a:rPr>
              <a:t>Be open, share &amp; participate</a:t>
            </a:r>
          </a:p>
          <a:p>
            <a:pPr>
              <a:lnSpc>
                <a:spcPct val="80000"/>
              </a:lnSpc>
            </a:pPr>
            <a:r>
              <a:rPr lang="en-GB" sz="3600" dirty="0">
                <a:latin typeface="+mj-lt"/>
              </a:rPr>
              <a:t>Network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3600" dirty="0">
              <a:latin typeface="+mj-lt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3600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46" r="15290"/>
          <a:stretch/>
        </p:blipFill>
        <p:spPr>
          <a:xfrm>
            <a:off x="4906888" y="1909390"/>
            <a:ext cx="3779912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439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Stephen Blundell</a:t>
            </a:r>
            <a:br>
              <a:rPr lang="en-GB" dirty="0"/>
            </a:br>
            <a:r>
              <a:rPr lang="en-GB" sz="3200" dirty="0"/>
              <a:t>Director of Operations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Leeds Federated Housing Association</a:t>
            </a:r>
          </a:p>
        </p:txBody>
      </p:sp>
    </p:spTree>
    <p:extLst>
      <p:ext uri="{BB962C8B-B14F-4D97-AF65-F5344CB8AC3E}">
        <p14:creationId xmlns:p14="http://schemas.microsoft.com/office/powerpoint/2010/main" val="2582298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solidFill>
                  <a:srgbClr val="669900"/>
                </a:solidFill>
              </a:rPr>
              <a:t> BREAK !</a:t>
            </a:r>
          </a:p>
        </p:txBody>
      </p:sp>
      <p:pic>
        <p:nvPicPr>
          <p:cNvPr id="3072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44675"/>
            <a:ext cx="7335837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26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People’s top 10 fears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800" dirty="0"/>
              <a:t>Fear of flying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Fear of public speaking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Fear of heights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Fear of the dark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Fear of intimacy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Fear of death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Fear of failure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Fear of rejection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Fear of spiders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Fear of commitment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756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Positive Feedback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GB" dirty="0"/>
              <a:t>Learn the objectives of the presenter</a:t>
            </a:r>
          </a:p>
          <a:p>
            <a:r>
              <a:rPr lang="en-GB" dirty="0"/>
              <a:t>Consider the skill level of the presenter</a:t>
            </a:r>
          </a:p>
          <a:p>
            <a:r>
              <a:rPr lang="en-GB" dirty="0"/>
              <a:t>Be truthful</a:t>
            </a:r>
          </a:p>
          <a:p>
            <a:r>
              <a:rPr lang="en-GB" dirty="0"/>
              <a:t>Express your opinion</a:t>
            </a:r>
          </a:p>
          <a:p>
            <a:r>
              <a:rPr lang="en-GB" dirty="0"/>
              <a:t>Avoid absolute statements</a:t>
            </a:r>
          </a:p>
          <a:p>
            <a:r>
              <a:rPr lang="en-GB" dirty="0"/>
              <a:t>Be specific – use examples</a:t>
            </a:r>
          </a:p>
          <a:p>
            <a:r>
              <a:rPr lang="en-GB" dirty="0"/>
              <a:t>Don’t evaluate the person</a:t>
            </a:r>
          </a:p>
          <a:p>
            <a:r>
              <a:rPr lang="en-GB" dirty="0"/>
              <a:t>Was the objective achieved ?</a:t>
            </a:r>
          </a:p>
        </p:txBody>
      </p:sp>
    </p:spTree>
    <p:extLst>
      <p:ext uri="{BB962C8B-B14F-4D97-AF65-F5344CB8AC3E}">
        <p14:creationId xmlns:p14="http://schemas.microsoft.com/office/powerpoint/2010/main" val="3125549910"/>
      </p:ext>
    </p:extLst>
  </p:cSld>
  <p:clrMapOvr>
    <a:masterClrMapping/>
  </p:clrMapOvr>
</p:sld>
</file>

<file path=ppt/theme/theme1.xml><?xml version="1.0" encoding="utf-8"?>
<a:theme xmlns:a="http://schemas.openxmlformats.org/drawingml/2006/main" name="HDN Presentat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DNPresentation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DNPresentationTemplat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5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rebuchet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5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rebuchet MS" charset="0"/>
          </a:defRPr>
        </a:defPPr>
      </a:lstStyle>
    </a:lnDef>
  </a:objectDefaults>
  <a:extraClrSchemeLst>
    <a:extraClrScheme>
      <a:clrScheme name="HDNPresentation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DNPresentation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DNPresentation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DNPresentation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DNPresentation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DNPresentation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DNPresentation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DNPresentation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DNPresentation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DNPresentation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DNPresentation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DNPresentation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EE7475BED4F478699D4472DAD2E48" ma:contentTypeVersion="10" ma:contentTypeDescription="Create a new document." ma:contentTypeScope="" ma:versionID="ac5e1bebaaf459b7e1fb03f70a9ea167">
  <xsd:schema xmlns:xsd="http://www.w3.org/2001/XMLSchema" xmlns:xs="http://www.w3.org/2001/XMLSchema" xmlns:p="http://schemas.microsoft.com/office/2006/metadata/properties" xmlns:ns2="1f8f253d-e716-4626-931f-4264eeb6d682" xmlns:ns3="da6d5167-2a90-4f82-8b8b-55797dd00cca" targetNamespace="http://schemas.microsoft.com/office/2006/metadata/properties" ma:root="true" ma:fieldsID="be03aca3b22c22fd5f3f72e3d52884df" ns2:_="" ns3:_="">
    <xsd:import namespace="1f8f253d-e716-4626-931f-4264eeb6d682"/>
    <xsd:import namespace="da6d5167-2a90-4f82-8b8b-55797dd00c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8f253d-e716-4626-931f-4264eeb6d68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d5167-2a90-4f82-8b8b-55797dd00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1BF50F-2A76-4018-86D1-32E6A4D6DA1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f8f253d-e716-4626-931f-4264eeb6d682"/>
    <ds:schemaRef ds:uri="da6d5167-2a90-4f82-8b8b-55797dd00cc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0A62DD-F45A-4EFA-BF1C-302439DA2E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373A26-94AE-4426-963D-6AF1B3BDD4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8f253d-e716-4626-931f-4264eeb6d682"/>
    <ds:schemaRef ds:uri="da6d5167-2a90-4f82-8b8b-55797dd00c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HDN Presentation</Template>
  <TotalTime>3328</TotalTime>
  <Words>1009</Words>
  <Application>Microsoft Office PowerPoint</Application>
  <PresentationFormat>On-screen Show (4:3)</PresentationFormat>
  <Paragraphs>199</Paragraphs>
  <Slides>29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Gill Sans MT</vt:lpstr>
      <vt:lpstr>Trebuchet MS</vt:lpstr>
      <vt:lpstr>Wingdings</vt:lpstr>
      <vt:lpstr>HDN Presentation</vt:lpstr>
      <vt:lpstr>Office Theme</vt:lpstr>
      <vt:lpstr>HDNPresentationTemplate</vt:lpstr>
      <vt:lpstr>HDN Staff Mentoring Programme Y&amp;H Mentoring Class 4 Moving Forward 26th April 2018     Housing Diversity Network @HDN_UK</vt:lpstr>
      <vt:lpstr>PowerPoint Presentation</vt:lpstr>
      <vt:lpstr>Remember…</vt:lpstr>
      <vt:lpstr>Mentoring Class Four  Moving Forward</vt:lpstr>
      <vt:lpstr>Welcome to Class Four</vt:lpstr>
      <vt:lpstr>Stephen Blundell Director of Operations</vt:lpstr>
      <vt:lpstr> BREAK !</vt:lpstr>
      <vt:lpstr>People’s top 10 fears</vt:lpstr>
      <vt:lpstr>Positive Feedback </vt:lpstr>
      <vt:lpstr>Positive Feedback</vt:lpstr>
      <vt:lpstr>Getting feedback is difficult </vt:lpstr>
      <vt:lpstr>Presentations </vt:lpstr>
      <vt:lpstr>PowerPoint Presentation</vt:lpstr>
      <vt:lpstr>Curriculum Vitae</vt:lpstr>
      <vt:lpstr>Making a CV work for you </vt:lpstr>
      <vt:lpstr>Other details </vt:lpstr>
      <vt:lpstr>Definition of a CV</vt:lpstr>
      <vt:lpstr>How to sell yourself in 30 seconds </vt:lpstr>
      <vt:lpstr>Profile example</vt:lpstr>
      <vt:lpstr>Profile Exercise</vt:lpstr>
      <vt:lpstr>Presenting your career history</vt:lpstr>
      <vt:lpstr>Common Mistakes </vt:lpstr>
      <vt:lpstr>STAR</vt:lpstr>
      <vt:lpstr>Achievements exercise </vt:lpstr>
      <vt:lpstr>Megan Henderson </vt:lpstr>
      <vt:lpstr> BREAK !</vt:lpstr>
      <vt:lpstr>Conference planning</vt:lpstr>
      <vt:lpstr>Review of the day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Urwin</dc:creator>
  <cp:lastModifiedBy>alysross griffiths</cp:lastModifiedBy>
  <cp:revision>185</cp:revision>
  <cp:lastPrinted>2018-04-25T21:05:40Z</cp:lastPrinted>
  <dcterms:created xsi:type="dcterms:W3CDTF">2011-10-17T14:55:44Z</dcterms:created>
  <dcterms:modified xsi:type="dcterms:W3CDTF">2019-03-27T11:40:01Z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0x01010040AEE7475BED4F478699D4472DAD2E48</vt:lpwstr>
  </property>
</Properties>
</file>