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7616A-696D-47D2-9D1C-EAFD75909411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38960-A46A-41FD-96F4-26669C83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464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Nikki Hosting Class 4 – to cover welcome, housekeeping and objectives for day</a:t>
            </a:r>
          </a:p>
          <a:p>
            <a:endParaRPr lang="en-US" dirty="0"/>
          </a:p>
          <a:p>
            <a:r>
              <a:rPr lang="en-US" dirty="0"/>
              <a:t>CHECK IN ON CONFERENCE TRAVEL PLANS AND ARRANGEMNTS – WHO GOING?</a:t>
            </a:r>
          </a:p>
          <a:p>
            <a:endParaRPr lang="en-US" dirty="0"/>
          </a:p>
          <a:p>
            <a:r>
              <a:rPr lang="en-US" dirty="0"/>
              <a:t>CHECK IN ON CONFERENCE PRESENTATION ORGRANISATION?</a:t>
            </a:r>
          </a:p>
          <a:p>
            <a:endParaRPr lang="en-US" dirty="0"/>
          </a:p>
          <a:p>
            <a:r>
              <a:rPr lang="en-US" dirty="0"/>
              <a:t>FIRE ALARM</a:t>
            </a:r>
          </a:p>
          <a:p>
            <a:r>
              <a:rPr lang="en-US" dirty="0"/>
              <a:t>TOILETS</a:t>
            </a:r>
          </a:p>
          <a:p>
            <a:r>
              <a:rPr lang="en-US" dirty="0"/>
              <a:t>MOBILES OFF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8ABE5D-E9EF-4925-8524-B89037D5BD2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5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Nikki  10.00-10.50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8ABE5D-E9EF-4925-8524-B89037D5BD2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677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Nikki  10.00-10.50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8ABE5D-E9EF-4925-8524-B89037D5BD2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930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Nikki  10.00-10.50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8ABE5D-E9EF-4925-8524-B89037D5BD2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5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0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73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85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21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92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87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52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25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21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54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28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C60A8-B857-4902-B232-A0DE75AD17BE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697C1-2AB8-454E-A195-3B329BBC0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65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>
            <a:extLst>
              <a:ext uri="{FF2B5EF4-FFF2-40B4-BE49-F238E27FC236}">
                <a16:creationId xmlns:a16="http://schemas.microsoft.com/office/drawing/2014/main" id="{0ED7D287-2703-4850-9886-96DB60D80028}"/>
              </a:ext>
            </a:extLst>
          </p:cNvPr>
          <p:cNvSpPr>
            <a:spLocks/>
          </p:cNvSpPr>
          <p:nvPr/>
        </p:nvSpPr>
        <p:spPr bwMode="auto">
          <a:xfrm>
            <a:off x="-2" y="4725144"/>
            <a:ext cx="9144000" cy="1504780"/>
          </a:xfrm>
          <a:custGeom>
            <a:avLst/>
            <a:gdLst>
              <a:gd name="T0" fmla="*/ 0 w 9930840"/>
              <a:gd name="T1" fmla="*/ 1091954 h 1091954"/>
              <a:gd name="T2" fmla="*/ 0 w 9930840"/>
              <a:gd name="T3" fmla="*/ 114711 h 1091954"/>
              <a:gd name="T4" fmla="*/ 4538858 w 9930840"/>
              <a:gd name="T5" fmla="*/ 795615 h 1091954"/>
              <a:gd name="T6" fmla="*/ 9930840 w 9930840"/>
              <a:gd name="T7" fmla="*/ 391346 h 1091954"/>
              <a:gd name="T8" fmla="*/ 9930840 w 9930840"/>
              <a:gd name="T9" fmla="*/ 1091954 h 1091954"/>
              <a:gd name="T10" fmla="*/ 0 w 9930840"/>
              <a:gd name="T11" fmla="*/ 1091954 h 109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091954">
                <a:moveTo>
                  <a:pt x="0" y="1091954"/>
                </a:moveTo>
                <a:cubicBezTo>
                  <a:pt x="0" y="114711"/>
                  <a:pt x="0" y="114711"/>
                  <a:pt x="0" y="114711"/>
                </a:cubicBezTo>
                <a:cubicBezTo>
                  <a:pt x="843790" y="0"/>
                  <a:pt x="2883718" y="749509"/>
                  <a:pt x="4538858" y="795615"/>
                </a:cubicBezTo>
                <a:cubicBezTo>
                  <a:pt x="6193998" y="841721"/>
                  <a:pt x="9032176" y="341956"/>
                  <a:pt x="9930840" y="391346"/>
                </a:cubicBezTo>
                <a:cubicBezTo>
                  <a:pt x="9930840" y="1091954"/>
                  <a:pt x="9930840" y="1091954"/>
                  <a:pt x="9930840" y="1091954"/>
                </a:cubicBezTo>
                <a:lnTo>
                  <a:pt x="0" y="1091954"/>
                </a:lnTo>
                <a:close/>
              </a:path>
            </a:pathLst>
          </a:custGeom>
          <a:solidFill>
            <a:srgbClr val="CCD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C500FB8D-4B62-4DBD-97B8-8620ADE53B0F}"/>
              </a:ext>
            </a:extLst>
          </p:cNvPr>
          <p:cNvSpPr>
            <a:spLocks/>
          </p:cNvSpPr>
          <p:nvPr/>
        </p:nvSpPr>
        <p:spPr bwMode="auto">
          <a:xfrm>
            <a:off x="-926" y="5211138"/>
            <a:ext cx="9144925" cy="1646861"/>
          </a:xfrm>
          <a:custGeom>
            <a:avLst/>
            <a:gdLst>
              <a:gd name="T0" fmla="*/ 0 w 9930840"/>
              <a:gd name="T1" fmla="*/ 1657036 h 1657036"/>
              <a:gd name="T2" fmla="*/ 0 w 9930840"/>
              <a:gd name="T3" fmla="*/ 179247 h 1657036"/>
              <a:gd name="T4" fmla="*/ 4751801 w 9930840"/>
              <a:gd name="T5" fmla="*/ 1133059 h 1657036"/>
              <a:gd name="T6" fmla="*/ 9930840 w 9930840"/>
              <a:gd name="T7" fmla="*/ 597575 h 1657036"/>
              <a:gd name="T8" fmla="*/ 9930840 w 9930840"/>
              <a:gd name="T9" fmla="*/ 1657036 h 1657036"/>
              <a:gd name="T10" fmla="*/ 0 w 9930840"/>
              <a:gd name="T11" fmla="*/ 1657036 h 1657036"/>
              <a:gd name="connsiteX0" fmla="*/ 0 w 9930840"/>
              <a:gd name="connsiteY0" fmla="*/ 1496716 h 1496716"/>
              <a:gd name="connsiteX1" fmla="*/ 0 w 9930840"/>
              <a:gd name="connsiteY1" fmla="*/ 18927 h 1496716"/>
              <a:gd name="connsiteX2" fmla="*/ 4751801 w 9930840"/>
              <a:gd name="connsiteY2" fmla="*/ 972739 h 1496716"/>
              <a:gd name="connsiteX3" fmla="*/ 9930840 w 9930840"/>
              <a:gd name="connsiteY3" fmla="*/ 437255 h 1496716"/>
              <a:gd name="connsiteX4" fmla="*/ 9930840 w 9930840"/>
              <a:gd name="connsiteY4" fmla="*/ 1496716 h 1496716"/>
              <a:gd name="connsiteX5" fmla="*/ 0 w 9930840"/>
              <a:gd name="connsiteY5" fmla="*/ 1496716 h 1496716"/>
              <a:gd name="connsiteX0" fmla="*/ 0 w 9930840"/>
              <a:gd name="connsiteY0" fmla="*/ 1377129 h 1377129"/>
              <a:gd name="connsiteX1" fmla="*/ 10454 w 9930840"/>
              <a:gd name="connsiteY1" fmla="*/ 22256 h 1377129"/>
              <a:gd name="connsiteX2" fmla="*/ 4751801 w 9930840"/>
              <a:gd name="connsiteY2" fmla="*/ 853152 h 1377129"/>
              <a:gd name="connsiteX3" fmla="*/ 9930840 w 9930840"/>
              <a:gd name="connsiteY3" fmla="*/ 317668 h 1377129"/>
              <a:gd name="connsiteX4" fmla="*/ 9930840 w 9930840"/>
              <a:gd name="connsiteY4" fmla="*/ 1377129 h 1377129"/>
              <a:gd name="connsiteX5" fmla="*/ 0 w 9930840"/>
              <a:gd name="connsiteY5" fmla="*/ 1377129 h 1377129"/>
              <a:gd name="connsiteX0" fmla="*/ 1005 w 9931845"/>
              <a:gd name="connsiteY0" fmla="*/ 1320327 h 1320327"/>
              <a:gd name="connsiteX1" fmla="*/ 1006 w 9931845"/>
              <a:gd name="connsiteY1" fmla="*/ 23297 h 1320327"/>
              <a:gd name="connsiteX2" fmla="*/ 4752806 w 9931845"/>
              <a:gd name="connsiteY2" fmla="*/ 796350 h 1320327"/>
              <a:gd name="connsiteX3" fmla="*/ 9931845 w 9931845"/>
              <a:gd name="connsiteY3" fmla="*/ 260866 h 1320327"/>
              <a:gd name="connsiteX4" fmla="*/ 9931845 w 9931845"/>
              <a:gd name="connsiteY4" fmla="*/ 1320327 h 1320327"/>
              <a:gd name="connsiteX5" fmla="*/ 1005 w 9931845"/>
              <a:gd name="connsiteY5" fmla="*/ 1320327 h 1320327"/>
              <a:gd name="connsiteX0" fmla="*/ 1005 w 9931845"/>
              <a:gd name="connsiteY0" fmla="*/ 1320537 h 1320537"/>
              <a:gd name="connsiteX1" fmla="*/ 1006 w 9931845"/>
              <a:gd name="connsiteY1" fmla="*/ 23507 h 1320537"/>
              <a:gd name="connsiteX2" fmla="*/ 4752806 w 9931845"/>
              <a:gd name="connsiteY2" fmla="*/ 796560 h 1320537"/>
              <a:gd name="connsiteX3" fmla="*/ 9921392 w 9931845"/>
              <a:gd name="connsiteY3" fmla="*/ 318918 h 1320537"/>
              <a:gd name="connsiteX4" fmla="*/ 9931845 w 9931845"/>
              <a:gd name="connsiteY4" fmla="*/ 1320537 h 1320537"/>
              <a:gd name="connsiteX5" fmla="*/ 1005 w 9931845"/>
              <a:gd name="connsiteY5" fmla="*/ 1320537 h 1320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31845" h="1320537">
                <a:moveTo>
                  <a:pt x="1005" y="1320537"/>
                </a:moveTo>
                <a:cubicBezTo>
                  <a:pt x="4490" y="868913"/>
                  <a:pt x="-2479" y="475131"/>
                  <a:pt x="1006" y="23507"/>
                </a:cubicBezTo>
                <a:cubicBezTo>
                  <a:pt x="715373" y="-155740"/>
                  <a:pt x="3099408" y="747325"/>
                  <a:pt x="4752806" y="796560"/>
                </a:cubicBezTo>
                <a:cubicBezTo>
                  <a:pt x="6406204" y="845795"/>
                  <a:pt x="9058219" y="231589"/>
                  <a:pt x="9921392" y="318918"/>
                </a:cubicBezTo>
                <a:lnTo>
                  <a:pt x="9931845" y="1320537"/>
                </a:lnTo>
                <a:lnTo>
                  <a:pt x="1005" y="1320537"/>
                </a:lnTo>
                <a:close/>
              </a:path>
            </a:pathLst>
          </a:custGeom>
          <a:solidFill>
            <a:srgbClr val="97D7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274344"/>
            <a:ext cx="6119564" cy="1595659"/>
          </a:xfrm>
        </p:spPr>
        <p:txBody>
          <a:bodyPr>
            <a:normAutofit/>
          </a:bodyPr>
          <a:lstStyle/>
          <a:p>
            <a:br>
              <a:rPr lang="en-US" sz="4200" dirty="0">
                <a:latin typeface="Gill Sans MT" panose="020B0502020104020203" pitchFamily="34" charset="0"/>
              </a:rPr>
            </a:br>
            <a:endParaRPr lang="en-GB" sz="4200" dirty="0">
              <a:latin typeface="Gill Sans MT" panose="020B0502020104020203" pitchFamily="34" charset="0"/>
            </a:endParaRPr>
          </a:p>
        </p:txBody>
      </p:sp>
      <p:pic>
        <p:nvPicPr>
          <p:cNvPr id="9" name="Picture 5" descr="C:\Users\julie\AppData\Local\Microsoft\Windows\INetCacheContent.Word\Winner logo[4143322].jpg">
            <a:extLst>
              <a:ext uri="{FF2B5EF4-FFF2-40B4-BE49-F238E27FC236}">
                <a16:creationId xmlns:a16="http://schemas.microsoft.com/office/drawing/2014/main" id="{A93446E6-F5CD-4613-A31E-131BF1E4D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461" y="829313"/>
            <a:ext cx="4967705" cy="733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85DB50-5556-4B6E-A373-C4CAFACE0E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85" y="672174"/>
            <a:ext cx="2339243" cy="1058058"/>
          </a:xfrm>
          <a:prstGeom prst="rect">
            <a:avLst/>
          </a:prstGeom>
        </p:spPr>
      </p:pic>
      <p:sp>
        <p:nvSpPr>
          <p:cNvPr id="10" name="Freeform 4">
            <a:extLst>
              <a:ext uri="{FF2B5EF4-FFF2-40B4-BE49-F238E27FC236}">
                <a16:creationId xmlns:a16="http://schemas.microsoft.com/office/drawing/2014/main" id="{4BDA077B-E48B-4E7E-AC6B-87E5939B0097}"/>
              </a:ext>
            </a:extLst>
          </p:cNvPr>
          <p:cNvSpPr>
            <a:spLocks/>
          </p:cNvSpPr>
          <p:nvPr/>
        </p:nvSpPr>
        <p:spPr bwMode="auto">
          <a:xfrm>
            <a:off x="0" y="5763319"/>
            <a:ext cx="9144000" cy="1094681"/>
          </a:xfrm>
          <a:custGeom>
            <a:avLst/>
            <a:gdLst>
              <a:gd name="T0" fmla="*/ 0 w 9930840"/>
              <a:gd name="T1" fmla="*/ 1642185 h 1642185"/>
              <a:gd name="T2" fmla="*/ 0 w 9930840"/>
              <a:gd name="T3" fmla="*/ 177093 h 1642185"/>
              <a:gd name="T4" fmla="*/ 4664118 w 9930840"/>
              <a:gd name="T5" fmla="*/ 1034884 h 1642185"/>
              <a:gd name="T6" fmla="*/ 9930840 w 9930840"/>
              <a:gd name="T7" fmla="*/ 591827 h 1642185"/>
              <a:gd name="T8" fmla="*/ 9930840 w 9930840"/>
              <a:gd name="T9" fmla="*/ 1642185 h 1642185"/>
              <a:gd name="T10" fmla="*/ 0 w 9930840"/>
              <a:gd name="T11" fmla="*/ 1642185 h 1642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642185">
                <a:moveTo>
                  <a:pt x="0" y="1642185"/>
                </a:moveTo>
                <a:cubicBezTo>
                  <a:pt x="0" y="177093"/>
                  <a:pt x="0" y="177093"/>
                  <a:pt x="0" y="177093"/>
                </a:cubicBezTo>
                <a:cubicBezTo>
                  <a:pt x="726492" y="0"/>
                  <a:pt x="3008978" y="965762"/>
                  <a:pt x="4664118" y="1034884"/>
                </a:cubicBezTo>
                <a:cubicBezTo>
                  <a:pt x="6319258" y="1104006"/>
                  <a:pt x="9053053" y="490610"/>
                  <a:pt x="9930840" y="591827"/>
                </a:cubicBezTo>
                <a:cubicBezTo>
                  <a:pt x="9930840" y="1642185"/>
                  <a:pt x="9930840" y="1642185"/>
                  <a:pt x="9930840" y="1642185"/>
                </a:cubicBezTo>
                <a:lnTo>
                  <a:pt x="0" y="1642185"/>
                </a:lnTo>
                <a:close/>
              </a:path>
            </a:pathLst>
          </a:custGeom>
          <a:solidFill>
            <a:srgbClr val="00A499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015578" y="2585972"/>
            <a:ext cx="51119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002060"/>
                </a:solidFill>
                <a:latin typeface="Gill Sans MT" panose="020B0502020104020203" pitchFamily="34" charset="0"/>
              </a:rPr>
              <a:t>HDN Staff Mentoring Programme 2019/20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206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000">
        <p14:reveal/>
      </p:transition>
    </mc:Choice>
    <mc:Fallback xmlns="">
      <p:transition spd="slow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>
            <a:extLst>
              <a:ext uri="{FF2B5EF4-FFF2-40B4-BE49-F238E27FC236}">
                <a16:creationId xmlns:a16="http://schemas.microsoft.com/office/drawing/2014/main" id="{0ED7D287-2703-4850-9886-96DB60D80028}"/>
              </a:ext>
            </a:extLst>
          </p:cNvPr>
          <p:cNvSpPr>
            <a:spLocks/>
          </p:cNvSpPr>
          <p:nvPr/>
        </p:nvSpPr>
        <p:spPr bwMode="auto">
          <a:xfrm>
            <a:off x="-2" y="4653136"/>
            <a:ext cx="9144000" cy="1576788"/>
          </a:xfrm>
          <a:custGeom>
            <a:avLst/>
            <a:gdLst>
              <a:gd name="T0" fmla="*/ 0 w 9930840"/>
              <a:gd name="T1" fmla="*/ 1091954 h 1091954"/>
              <a:gd name="T2" fmla="*/ 0 w 9930840"/>
              <a:gd name="T3" fmla="*/ 114711 h 1091954"/>
              <a:gd name="T4" fmla="*/ 4538858 w 9930840"/>
              <a:gd name="T5" fmla="*/ 795615 h 1091954"/>
              <a:gd name="T6" fmla="*/ 9930840 w 9930840"/>
              <a:gd name="T7" fmla="*/ 391346 h 1091954"/>
              <a:gd name="T8" fmla="*/ 9930840 w 9930840"/>
              <a:gd name="T9" fmla="*/ 1091954 h 1091954"/>
              <a:gd name="T10" fmla="*/ 0 w 9930840"/>
              <a:gd name="T11" fmla="*/ 1091954 h 109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091954">
                <a:moveTo>
                  <a:pt x="0" y="1091954"/>
                </a:moveTo>
                <a:cubicBezTo>
                  <a:pt x="0" y="114711"/>
                  <a:pt x="0" y="114711"/>
                  <a:pt x="0" y="114711"/>
                </a:cubicBezTo>
                <a:cubicBezTo>
                  <a:pt x="843790" y="0"/>
                  <a:pt x="2883718" y="749509"/>
                  <a:pt x="4538858" y="795615"/>
                </a:cubicBezTo>
                <a:cubicBezTo>
                  <a:pt x="6193998" y="841721"/>
                  <a:pt x="9032176" y="341956"/>
                  <a:pt x="9930840" y="391346"/>
                </a:cubicBezTo>
                <a:cubicBezTo>
                  <a:pt x="9930840" y="1091954"/>
                  <a:pt x="9930840" y="1091954"/>
                  <a:pt x="9930840" y="1091954"/>
                </a:cubicBezTo>
                <a:lnTo>
                  <a:pt x="0" y="1091954"/>
                </a:lnTo>
                <a:close/>
              </a:path>
            </a:pathLst>
          </a:custGeom>
          <a:solidFill>
            <a:srgbClr val="CCD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C500FB8D-4B62-4DBD-97B8-8620ADE53B0F}"/>
              </a:ext>
            </a:extLst>
          </p:cNvPr>
          <p:cNvSpPr>
            <a:spLocks/>
          </p:cNvSpPr>
          <p:nvPr/>
        </p:nvSpPr>
        <p:spPr bwMode="auto">
          <a:xfrm>
            <a:off x="-926" y="5157192"/>
            <a:ext cx="9144925" cy="1700808"/>
          </a:xfrm>
          <a:custGeom>
            <a:avLst/>
            <a:gdLst>
              <a:gd name="T0" fmla="*/ 0 w 9930840"/>
              <a:gd name="T1" fmla="*/ 1657036 h 1657036"/>
              <a:gd name="T2" fmla="*/ 0 w 9930840"/>
              <a:gd name="T3" fmla="*/ 179247 h 1657036"/>
              <a:gd name="T4" fmla="*/ 4751801 w 9930840"/>
              <a:gd name="T5" fmla="*/ 1133059 h 1657036"/>
              <a:gd name="T6" fmla="*/ 9930840 w 9930840"/>
              <a:gd name="T7" fmla="*/ 597575 h 1657036"/>
              <a:gd name="T8" fmla="*/ 9930840 w 9930840"/>
              <a:gd name="T9" fmla="*/ 1657036 h 1657036"/>
              <a:gd name="T10" fmla="*/ 0 w 9930840"/>
              <a:gd name="T11" fmla="*/ 1657036 h 1657036"/>
              <a:gd name="connsiteX0" fmla="*/ 0 w 9930840"/>
              <a:gd name="connsiteY0" fmla="*/ 1496716 h 1496716"/>
              <a:gd name="connsiteX1" fmla="*/ 0 w 9930840"/>
              <a:gd name="connsiteY1" fmla="*/ 18927 h 1496716"/>
              <a:gd name="connsiteX2" fmla="*/ 4751801 w 9930840"/>
              <a:gd name="connsiteY2" fmla="*/ 972739 h 1496716"/>
              <a:gd name="connsiteX3" fmla="*/ 9930840 w 9930840"/>
              <a:gd name="connsiteY3" fmla="*/ 437255 h 1496716"/>
              <a:gd name="connsiteX4" fmla="*/ 9930840 w 9930840"/>
              <a:gd name="connsiteY4" fmla="*/ 1496716 h 1496716"/>
              <a:gd name="connsiteX5" fmla="*/ 0 w 9930840"/>
              <a:gd name="connsiteY5" fmla="*/ 1496716 h 1496716"/>
              <a:gd name="connsiteX0" fmla="*/ 0 w 9930840"/>
              <a:gd name="connsiteY0" fmla="*/ 1377129 h 1377129"/>
              <a:gd name="connsiteX1" fmla="*/ 10454 w 9930840"/>
              <a:gd name="connsiteY1" fmla="*/ 22256 h 1377129"/>
              <a:gd name="connsiteX2" fmla="*/ 4751801 w 9930840"/>
              <a:gd name="connsiteY2" fmla="*/ 853152 h 1377129"/>
              <a:gd name="connsiteX3" fmla="*/ 9930840 w 9930840"/>
              <a:gd name="connsiteY3" fmla="*/ 317668 h 1377129"/>
              <a:gd name="connsiteX4" fmla="*/ 9930840 w 9930840"/>
              <a:gd name="connsiteY4" fmla="*/ 1377129 h 1377129"/>
              <a:gd name="connsiteX5" fmla="*/ 0 w 9930840"/>
              <a:gd name="connsiteY5" fmla="*/ 1377129 h 1377129"/>
              <a:gd name="connsiteX0" fmla="*/ 1005 w 9931845"/>
              <a:gd name="connsiteY0" fmla="*/ 1320327 h 1320327"/>
              <a:gd name="connsiteX1" fmla="*/ 1006 w 9931845"/>
              <a:gd name="connsiteY1" fmla="*/ 23297 h 1320327"/>
              <a:gd name="connsiteX2" fmla="*/ 4752806 w 9931845"/>
              <a:gd name="connsiteY2" fmla="*/ 796350 h 1320327"/>
              <a:gd name="connsiteX3" fmla="*/ 9931845 w 9931845"/>
              <a:gd name="connsiteY3" fmla="*/ 260866 h 1320327"/>
              <a:gd name="connsiteX4" fmla="*/ 9931845 w 9931845"/>
              <a:gd name="connsiteY4" fmla="*/ 1320327 h 1320327"/>
              <a:gd name="connsiteX5" fmla="*/ 1005 w 9931845"/>
              <a:gd name="connsiteY5" fmla="*/ 1320327 h 1320327"/>
              <a:gd name="connsiteX0" fmla="*/ 1005 w 9931845"/>
              <a:gd name="connsiteY0" fmla="*/ 1320537 h 1320537"/>
              <a:gd name="connsiteX1" fmla="*/ 1006 w 9931845"/>
              <a:gd name="connsiteY1" fmla="*/ 23507 h 1320537"/>
              <a:gd name="connsiteX2" fmla="*/ 4752806 w 9931845"/>
              <a:gd name="connsiteY2" fmla="*/ 796560 h 1320537"/>
              <a:gd name="connsiteX3" fmla="*/ 9921392 w 9931845"/>
              <a:gd name="connsiteY3" fmla="*/ 318918 h 1320537"/>
              <a:gd name="connsiteX4" fmla="*/ 9931845 w 9931845"/>
              <a:gd name="connsiteY4" fmla="*/ 1320537 h 1320537"/>
              <a:gd name="connsiteX5" fmla="*/ 1005 w 9931845"/>
              <a:gd name="connsiteY5" fmla="*/ 1320537 h 1320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31845" h="1320537">
                <a:moveTo>
                  <a:pt x="1005" y="1320537"/>
                </a:moveTo>
                <a:cubicBezTo>
                  <a:pt x="4490" y="868913"/>
                  <a:pt x="-2479" y="475131"/>
                  <a:pt x="1006" y="23507"/>
                </a:cubicBezTo>
                <a:cubicBezTo>
                  <a:pt x="715373" y="-155740"/>
                  <a:pt x="3099408" y="747325"/>
                  <a:pt x="4752806" y="796560"/>
                </a:cubicBezTo>
                <a:cubicBezTo>
                  <a:pt x="6406204" y="845795"/>
                  <a:pt x="9058219" y="231589"/>
                  <a:pt x="9921392" y="318918"/>
                </a:cubicBezTo>
                <a:lnTo>
                  <a:pt x="9931845" y="1320537"/>
                </a:lnTo>
                <a:lnTo>
                  <a:pt x="1005" y="1320537"/>
                </a:lnTo>
                <a:close/>
              </a:path>
            </a:pathLst>
          </a:custGeom>
          <a:solidFill>
            <a:srgbClr val="97D7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4BDA077B-E48B-4E7E-AC6B-87E5939B0097}"/>
              </a:ext>
            </a:extLst>
          </p:cNvPr>
          <p:cNvSpPr>
            <a:spLocks/>
          </p:cNvSpPr>
          <p:nvPr/>
        </p:nvSpPr>
        <p:spPr bwMode="auto">
          <a:xfrm>
            <a:off x="-926" y="5661248"/>
            <a:ext cx="9144000" cy="1196752"/>
          </a:xfrm>
          <a:custGeom>
            <a:avLst/>
            <a:gdLst>
              <a:gd name="T0" fmla="*/ 0 w 9930840"/>
              <a:gd name="T1" fmla="*/ 1642185 h 1642185"/>
              <a:gd name="T2" fmla="*/ 0 w 9930840"/>
              <a:gd name="T3" fmla="*/ 177093 h 1642185"/>
              <a:gd name="T4" fmla="*/ 4664118 w 9930840"/>
              <a:gd name="T5" fmla="*/ 1034884 h 1642185"/>
              <a:gd name="T6" fmla="*/ 9930840 w 9930840"/>
              <a:gd name="T7" fmla="*/ 591827 h 1642185"/>
              <a:gd name="T8" fmla="*/ 9930840 w 9930840"/>
              <a:gd name="T9" fmla="*/ 1642185 h 1642185"/>
              <a:gd name="T10" fmla="*/ 0 w 9930840"/>
              <a:gd name="T11" fmla="*/ 1642185 h 1642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642185">
                <a:moveTo>
                  <a:pt x="0" y="1642185"/>
                </a:moveTo>
                <a:cubicBezTo>
                  <a:pt x="0" y="177093"/>
                  <a:pt x="0" y="177093"/>
                  <a:pt x="0" y="177093"/>
                </a:cubicBezTo>
                <a:cubicBezTo>
                  <a:pt x="726492" y="0"/>
                  <a:pt x="3008978" y="965762"/>
                  <a:pt x="4664118" y="1034884"/>
                </a:cubicBezTo>
                <a:cubicBezTo>
                  <a:pt x="6319258" y="1104006"/>
                  <a:pt x="9053053" y="490610"/>
                  <a:pt x="9930840" y="591827"/>
                </a:cubicBezTo>
                <a:cubicBezTo>
                  <a:pt x="9930840" y="1642185"/>
                  <a:pt x="9930840" y="1642185"/>
                  <a:pt x="9930840" y="1642185"/>
                </a:cubicBezTo>
                <a:lnTo>
                  <a:pt x="0" y="1642185"/>
                </a:lnTo>
                <a:close/>
              </a:path>
            </a:pathLst>
          </a:custGeom>
          <a:solidFill>
            <a:srgbClr val="00A499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3602" y="284402"/>
            <a:ext cx="3450128" cy="25579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>
                <a:solidFill>
                  <a:srgbClr val="002060"/>
                </a:solidFill>
                <a:latin typeface="Gill Sans MT" panose="020B0502020104020203" pitchFamily="34" charset="0"/>
              </a:rPr>
              <a:t>HDN are:</a:t>
            </a:r>
          </a:p>
          <a:p>
            <a:r>
              <a:rPr lang="en-GB" sz="1800" dirty="0">
                <a:solidFill>
                  <a:srgbClr val="002060"/>
                </a:solidFill>
                <a:latin typeface="Gill Sans MT" panose="020B0502020104020203" pitchFamily="34" charset="0"/>
              </a:rPr>
              <a:t>A National, not for profit organisation</a:t>
            </a:r>
          </a:p>
          <a:p>
            <a:r>
              <a:rPr lang="en-GB" sz="1800" dirty="0">
                <a:solidFill>
                  <a:srgbClr val="002060"/>
                </a:solidFill>
                <a:latin typeface="Gill Sans MT" panose="020B0502020104020203" pitchFamily="34" charset="0"/>
              </a:rPr>
              <a:t>Providing advice, expertise and training – centred around EDI (equality, diversity and inclusion)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940232" y="284401"/>
            <a:ext cx="4898968" cy="2557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000" dirty="0">
                <a:solidFill>
                  <a:srgbClr val="002060"/>
                </a:solidFill>
                <a:latin typeface="Gill Sans MT" panose="020B0502020104020203" pitchFamily="34" charset="0"/>
              </a:rPr>
              <a:t>The HDN Mentoring Programme:</a:t>
            </a:r>
          </a:p>
          <a:p>
            <a:r>
              <a:rPr lang="en-GB" sz="1800" dirty="0">
                <a:solidFill>
                  <a:srgbClr val="002060"/>
                </a:solidFill>
                <a:latin typeface="Gill Sans MT" panose="020B0502020104020203" pitchFamily="34" charset="0"/>
              </a:rPr>
              <a:t>Is cross organisational – mentees are matched with mentors from other housing associations</a:t>
            </a:r>
          </a:p>
          <a:p>
            <a:r>
              <a:rPr lang="en-GB" sz="1800" dirty="0">
                <a:solidFill>
                  <a:srgbClr val="002060"/>
                </a:solidFill>
                <a:latin typeface="Gill Sans MT" panose="020B0502020104020203" pitchFamily="34" charset="0"/>
              </a:rPr>
              <a:t>It includes a mixture of 121 mentor support and personal development workshops</a:t>
            </a:r>
          </a:p>
          <a:p>
            <a:r>
              <a:rPr lang="en-GB" sz="1800" dirty="0">
                <a:solidFill>
                  <a:srgbClr val="002060"/>
                </a:solidFill>
                <a:latin typeface="Gill Sans MT" panose="020B0502020104020203" pitchFamily="34" charset="0"/>
              </a:rPr>
              <a:t>Runs for 9 months, from Oct – June</a:t>
            </a:r>
          </a:p>
          <a:p>
            <a:r>
              <a:rPr lang="en-GB" sz="1800" dirty="0">
                <a:solidFill>
                  <a:srgbClr val="002060"/>
                </a:solidFill>
                <a:latin typeface="Gill Sans MT" panose="020B0502020104020203" pitchFamily="34" charset="0"/>
              </a:rPr>
              <a:t>Is a CPD accredited programme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28897" y="2899110"/>
            <a:ext cx="7919257" cy="1282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000" dirty="0">
                <a:solidFill>
                  <a:srgbClr val="002060"/>
                </a:solidFill>
                <a:latin typeface="Gill Sans MT" panose="020B0502020104020203" pitchFamily="34" charset="0"/>
              </a:rPr>
              <a:t>Why choose mentoring:</a:t>
            </a:r>
          </a:p>
          <a:p>
            <a:r>
              <a:rPr lang="en-GB" sz="1800" dirty="0">
                <a:solidFill>
                  <a:srgbClr val="002060"/>
                </a:solidFill>
                <a:latin typeface="Gill Sans MT" panose="020B0502020104020203" pitchFamily="34" charset="0"/>
              </a:rPr>
              <a:t>If you’re looking to focus on your personal development, grow your skills, impact and influence.</a:t>
            </a:r>
          </a:p>
          <a:p>
            <a:r>
              <a:rPr lang="en-GB" sz="1800" dirty="0">
                <a:solidFill>
                  <a:srgbClr val="002060"/>
                </a:solidFill>
                <a:latin typeface="Gill Sans MT" panose="020B0502020104020203" pitchFamily="34" charset="0"/>
              </a:rPr>
              <a:t>If you’re taking on a new role, more or wider responsibility.</a:t>
            </a:r>
          </a:p>
          <a:p>
            <a:r>
              <a:rPr lang="en-GB" sz="1800" dirty="0">
                <a:solidFill>
                  <a:srgbClr val="002060"/>
                </a:solidFill>
                <a:latin typeface="Gill Sans MT" panose="020B0502020104020203" pitchFamily="34" charset="0"/>
              </a:rPr>
              <a:t>If you’re wanting to increase your knowledge or confidence in a specific area.</a:t>
            </a:r>
          </a:p>
          <a:p>
            <a:r>
              <a:rPr lang="en-GB" sz="1800" dirty="0">
                <a:solidFill>
                  <a:srgbClr val="002060"/>
                </a:solidFill>
                <a:latin typeface="Gill Sans MT" panose="020B0502020104020203" pitchFamily="34" charset="0"/>
              </a:rPr>
              <a:t>If you’d like some help and guidance around your career, progression and aspirations.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654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000">
        <p14:reveal/>
      </p:transition>
    </mc:Choice>
    <mc:Fallback xmlns="">
      <p:transition spd="slow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>
            <a:off x="4117571" y="1603777"/>
            <a:ext cx="5542" cy="128330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2">
            <a:extLst>
              <a:ext uri="{FF2B5EF4-FFF2-40B4-BE49-F238E27FC236}">
                <a16:creationId xmlns:a16="http://schemas.microsoft.com/office/drawing/2014/main" id="{0ED7D287-2703-4850-9886-96DB60D80028}"/>
              </a:ext>
            </a:extLst>
          </p:cNvPr>
          <p:cNvSpPr>
            <a:spLocks/>
          </p:cNvSpPr>
          <p:nvPr/>
        </p:nvSpPr>
        <p:spPr bwMode="auto">
          <a:xfrm>
            <a:off x="-2" y="4653136"/>
            <a:ext cx="9144000" cy="1576788"/>
          </a:xfrm>
          <a:custGeom>
            <a:avLst/>
            <a:gdLst>
              <a:gd name="T0" fmla="*/ 0 w 9930840"/>
              <a:gd name="T1" fmla="*/ 1091954 h 1091954"/>
              <a:gd name="T2" fmla="*/ 0 w 9930840"/>
              <a:gd name="T3" fmla="*/ 114711 h 1091954"/>
              <a:gd name="T4" fmla="*/ 4538858 w 9930840"/>
              <a:gd name="T5" fmla="*/ 795615 h 1091954"/>
              <a:gd name="T6" fmla="*/ 9930840 w 9930840"/>
              <a:gd name="T7" fmla="*/ 391346 h 1091954"/>
              <a:gd name="T8" fmla="*/ 9930840 w 9930840"/>
              <a:gd name="T9" fmla="*/ 1091954 h 1091954"/>
              <a:gd name="T10" fmla="*/ 0 w 9930840"/>
              <a:gd name="T11" fmla="*/ 1091954 h 109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091954">
                <a:moveTo>
                  <a:pt x="0" y="1091954"/>
                </a:moveTo>
                <a:cubicBezTo>
                  <a:pt x="0" y="114711"/>
                  <a:pt x="0" y="114711"/>
                  <a:pt x="0" y="114711"/>
                </a:cubicBezTo>
                <a:cubicBezTo>
                  <a:pt x="843790" y="0"/>
                  <a:pt x="2883718" y="749509"/>
                  <a:pt x="4538858" y="795615"/>
                </a:cubicBezTo>
                <a:cubicBezTo>
                  <a:pt x="6193998" y="841721"/>
                  <a:pt x="9032176" y="341956"/>
                  <a:pt x="9930840" y="391346"/>
                </a:cubicBezTo>
                <a:cubicBezTo>
                  <a:pt x="9930840" y="1091954"/>
                  <a:pt x="9930840" y="1091954"/>
                  <a:pt x="9930840" y="1091954"/>
                </a:cubicBezTo>
                <a:lnTo>
                  <a:pt x="0" y="1091954"/>
                </a:lnTo>
                <a:close/>
              </a:path>
            </a:pathLst>
          </a:custGeom>
          <a:solidFill>
            <a:srgbClr val="CCD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C500FB8D-4B62-4DBD-97B8-8620ADE53B0F}"/>
              </a:ext>
            </a:extLst>
          </p:cNvPr>
          <p:cNvSpPr>
            <a:spLocks/>
          </p:cNvSpPr>
          <p:nvPr/>
        </p:nvSpPr>
        <p:spPr bwMode="auto">
          <a:xfrm>
            <a:off x="-926" y="5157192"/>
            <a:ext cx="9144925" cy="1700808"/>
          </a:xfrm>
          <a:custGeom>
            <a:avLst/>
            <a:gdLst>
              <a:gd name="T0" fmla="*/ 0 w 9930840"/>
              <a:gd name="T1" fmla="*/ 1657036 h 1657036"/>
              <a:gd name="T2" fmla="*/ 0 w 9930840"/>
              <a:gd name="T3" fmla="*/ 179247 h 1657036"/>
              <a:gd name="T4" fmla="*/ 4751801 w 9930840"/>
              <a:gd name="T5" fmla="*/ 1133059 h 1657036"/>
              <a:gd name="T6" fmla="*/ 9930840 w 9930840"/>
              <a:gd name="T7" fmla="*/ 597575 h 1657036"/>
              <a:gd name="T8" fmla="*/ 9930840 w 9930840"/>
              <a:gd name="T9" fmla="*/ 1657036 h 1657036"/>
              <a:gd name="T10" fmla="*/ 0 w 9930840"/>
              <a:gd name="T11" fmla="*/ 1657036 h 1657036"/>
              <a:gd name="connsiteX0" fmla="*/ 0 w 9930840"/>
              <a:gd name="connsiteY0" fmla="*/ 1496716 h 1496716"/>
              <a:gd name="connsiteX1" fmla="*/ 0 w 9930840"/>
              <a:gd name="connsiteY1" fmla="*/ 18927 h 1496716"/>
              <a:gd name="connsiteX2" fmla="*/ 4751801 w 9930840"/>
              <a:gd name="connsiteY2" fmla="*/ 972739 h 1496716"/>
              <a:gd name="connsiteX3" fmla="*/ 9930840 w 9930840"/>
              <a:gd name="connsiteY3" fmla="*/ 437255 h 1496716"/>
              <a:gd name="connsiteX4" fmla="*/ 9930840 w 9930840"/>
              <a:gd name="connsiteY4" fmla="*/ 1496716 h 1496716"/>
              <a:gd name="connsiteX5" fmla="*/ 0 w 9930840"/>
              <a:gd name="connsiteY5" fmla="*/ 1496716 h 1496716"/>
              <a:gd name="connsiteX0" fmla="*/ 0 w 9930840"/>
              <a:gd name="connsiteY0" fmla="*/ 1377129 h 1377129"/>
              <a:gd name="connsiteX1" fmla="*/ 10454 w 9930840"/>
              <a:gd name="connsiteY1" fmla="*/ 22256 h 1377129"/>
              <a:gd name="connsiteX2" fmla="*/ 4751801 w 9930840"/>
              <a:gd name="connsiteY2" fmla="*/ 853152 h 1377129"/>
              <a:gd name="connsiteX3" fmla="*/ 9930840 w 9930840"/>
              <a:gd name="connsiteY3" fmla="*/ 317668 h 1377129"/>
              <a:gd name="connsiteX4" fmla="*/ 9930840 w 9930840"/>
              <a:gd name="connsiteY4" fmla="*/ 1377129 h 1377129"/>
              <a:gd name="connsiteX5" fmla="*/ 0 w 9930840"/>
              <a:gd name="connsiteY5" fmla="*/ 1377129 h 1377129"/>
              <a:gd name="connsiteX0" fmla="*/ 1005 w 9931845"/>
              <a:gd name="connsiteY0" fmla="*/ 1320327 h 1320327"/>
              <a:gd name="connsiteX1" fmla="*/ 1006 w 9931845"/>
              <a:gd name="connsiteY1" fmla="*/ 23297 h 1320327"/>
              <a:gd name="connsiteX2" fmla="*/ 4752806 w 9931845"/>
              <a:gd name="connsiteY2" fmla="*/ 796350 h 1320327"/>
              <a:gd name="connsiteX3" fmla="*/ 9931845 w 9931845"/>
              <a:gd name="connsiteY3" fmla="*/ 260866 h 1320327"/>
              <a:gd name="connsiteX4" fmla="*/ 9931845 w 9931845"/>
              <a:gd name="connsiteY4" fmla="*/ 1320327 h 1320327"/>
              <a:gd name="connsiteX5" fmla="*/ 1005 w 9931845"/>
              <a:gd name="connsiteY5" fmla="*/ 1320327 h 1320327"/>
              <a:gd name="connsiteX0" fmla="*/ 1005 w 9931845"/>
              <a:gd name="connsiteY0" fmla="*/ 1320537 h 1320537"/>
              <a:gd name="connsiteX1" fmla="*/ 1006 w 9931845"/>
              <a:gd name="connsiteY1" fmla="*/ 23507 h 1320537"/>
              <a:gd name="connsiteX2" fmla="*/ 4752806 w 9931845"/>
              <a:gd name="connsiteY2" fmla="*/ 796560 h 1320537"/>
              <a:gd name="connsiteX3" fmla="*/ 9921392 w 9931845"/>
              <a:gd name="connsiteY3" fmla="*/ 318918 h 1320537"/>
              <a:gd name="connsiteX4" fmla="*/ 9931845 w 9931845"/>
              <a:gd name="connsiteY4" fmla="*/ 1320537 h 1320537"/>
              <a:gd name="connsiteX5" fmla="*/ 1005 w 9931845"/>
              <a:gd name="connsiteY5" fmla="*/ 1320537 h 1320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31845" h="1320537">
                <a:moveTo>
                  <a:pt x="1005" y="1320537"/>
                </a:moveTo>
                <a:cubicBezTo>
                  <a:pt x="4490" y="868913"/>
                  <a:pt x="-2479" y="475131"/>
                  <a:pt x="1006" y="23507"/>
                </a:cubicBezTo>
                <a:cubicBezTo>
                  <a:pt x="715373" y="-155740"/>
                  <a:pt x="3099408" y="747325"/>
                  <a:pt x="4752806" y="796560"/>
                </a:cubicBezTo>
                <a:cubicBezTo>
                  <a:pt x="6406204" y="845795"/>
                  <a:pt x="9058219" y="231589"/>
                  <a:pt x="9921392" y="318918"/>
                </a:cubicBezTo>
                <a:lnTo>
                  <a:pt x="9931845" y="1320537"/>
                </a:lnTo>
                <a:lnTo>
                  <a:pt x="1005" y="1320537"/>
                </a:lnTo>
                <a:close/>
              </a:path>
            </a:pathLst>
          </a:custGeom>
          <a:solidFill>
            <a:srgbClr val="97D7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4BDA077B-E48B-4E7E-AC6B-87E5939B0097}"/>
              </a:ext>
            </a:extLst>
          </p:cNvPr>
          <p:cNvSpPr>
            <a:spLocks/>
          </p:cNvSpPr>
          <p:nvPr/>
        </p:nvSpPr>
        <p:spPr bwMode="auto">
          <a:xfrm>
            <a:off x="-926" y="5661248"/>
            <a:ext cx="9144000" cy="1196752"/>
          </a:xfrm>
          <a:custGeom>
            <a:avLst/>
            <a:gdLst>
              <a:gd name="T0" fmla="*/ 0 w 9930840"/>
              <a:gd name="T1" fmla="*/ 1642185 h 1642185"/>
              <a:gd name="T2" fmla="*/ 0 w 9930840"/>
              <a:gd name="T3" fmla="*/ 177093 h 1642185"/>
              <a:gd name="T4" fmla="*/ 4664118 w 9930840"/>
              <a:gd name="T5" fmla="*/ 1034884 h 1642185"/>
              <a:gd name="T6" fmla="*/ 9930840 w 9930840"/>
              <a:gd name="T7" fmla="*/ 591827 h 1642185"/>
              <a:gd name="T8" fmla="*/ 9930840 w 9930840"/>
              <a:gd name="T9" fmla="*/ 1642185 h 1642185"/>
              <a:gd name="T10" fmla="*/ 0 w 9930840"/>
              <a:gd name="T11" fmla="*/ 1642185 h 1642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642185">
                <a:moveTo>
                  <a:pt x="0" y="1642185"/>
                </a:moveTo>
                <a:cubicBezTo>
                  <a:pt x="0" y="177093"/>
                  <a:pt x="0" y="177093"/>
                  <a:pt x="0" y="177093"/>
                </a:cubicBezTo>
                <a:cubicBezTo>
                  <a:pt x="726492" y="0"/>
                  <a:pt x="3008978" y="965762"/>
                  <a:pt x="4664118" y="1034884"/>
                </a:cubicBezTo>
                <a:cubicBezTo>
                  <a:pt x="6319258" y="1104006"/>
                  <a:pt x="9053053" y="490610"/>
                  <a:pt x="9930840" y="591827"/>
                </a:cubicBezTo>
                <a:cubicBezTo>
                  <a:pt x="9930840" y="1642185"/>
                  <a:pt x="9930840" y="1642185"/>
                  <a:pt x="9930840" y="1642185"/>
                </a:cubicBezTo>
                <a:lnTo>
                  <a:pt x="0" y="1642185"/>
                </a:lnTo>
                <a:close/>
              </a:path>
            </a:pathLst>
          </a:custGeom>
          <a:solidFill>
            <a:srgbClr val="00A499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72984" y="466558"/>
            <a:ext cx="7886700" cy="1325563"/>
          </a:xfrm>
        </p:spPr>
        <p:txBody>
          <a:bodyPr/>
          <a:lstStyle/>
          <a:p>
            <a:r>
              <a:rPr lang="en-GB" dirty="0">
                <a:solidFill>
                  <a:srgbClr val="002060"/>
                </a:solidFill>
                <a:latin typeface="Gill Sans MT" panose="020B0502020104020203" pitchFamily="34" charset="0"/>
              </a:rPr>
              <a:t>Programme structure</a:t>
            </a:r>
          </a:p>
        </p:txBody>
      </p:sp>
      <p:sp>
        <p:nvSpPr>
          <p:cNvPr id="11" name="Pentagon 10"/>
          <p:cNvSpPr/>
          <p:nvPr/>
        </p:nvSpPr>
        <p:spPr>
          <a:xfrm>
            <a:off x="332509" y="2404734"/>
            <a:ext cx="2249978" cy="493222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12" name="Pentagon 11"/>
          <p:cNvSpPr/>
          <p:nvPr/>
        </p:nvSpPr>
        <p:spPr>
          <a:xfrm>
            <a:off x="2272147" y="3064211"/>
            <a:ext cx="1701338" cy="509847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entagon 12"/>
          <p:cNvSpPr/>
          <p:nvPr/>
        </p:nvSpPr>
        <p:spPr>
          <a:xfrm>
            <a:off x="3568931" y="3760339"/>
            <a:ext cx="4294908" cy="482138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entagon 13"/>
          <p:cNvSpPr/>
          <p:nvPr/>
        </p:nvSpPr>
        <p:spPr>
          <a:xfrm>
            <a:off x="3568930" y="4372711"/>
            <a:ext cx="4333703" cy="482138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Isosceles Triangle 14"/>
          <p:cNvSpPr/>
          <p:nvPr/>
        </p:nvSpPr>
        <p:spPr>
          <a:xfrm>
            <a:off x="7902633" y="3843577"/>
            <a:ext cx="1108710" cy="1058268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93221" y="2420512"/>
            <a:ext cx="1801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Application window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3</a:t>
            </a:r>
            <a:r>
              <a:rPr lang="en-GB" sz="1200" baseline="30000" dirty="0">
                <a:solidFill>
                  <a:schemeClr val="bg1"/>
                </a:solidFill>
                <a:latin typeface="Gill Sans MT" panose="020B0502020104020203" pitchFamily="34" charset="0"/>
              </a:rPr>
              <a:t>rd</a:t>
            </a:r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 -28</a:t>
            </a:r>
            <a:r>
              <a:rPr lang="en-GB" sz="1200" baseline="30000" dirty="0">
                <a:solidFill>
                  <a:schemeClr val="bg1"/>
                </a:solidFill>
                <a:latin typeface="Gill Sans MT" panose="020B0502020104020203" pitchFamily="34" charset="0"/>
              </a:rPr>
              <a:t>th</a:t>
            </a:r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 June*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27812" y="3084237"/>
            <a:ext cx="1618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Selection &amp; mentor matching July – Sept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06981" y="3783372"/>
            <a:ext cx="3618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Introduction and briefing event, workshops X 4 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Oct - May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18561" y="4370151"/>
            <a:ext cx="3746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5 X 121 mentor support sessions 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Oct – June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80562" y="4102824"/>
            <a:ext cx="963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HDN Annual Conference 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Gill Sans MT" panose="020B0502020104020203" pitchFamily="34" charset="0"/>
              </a:rPr>
              <a:t>June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32509" y="1598998"/>
            <a:ext cx="8528858" cy="33251"/>
          </a:xfrm>
          <a:prstGeom prst="straightConnector1">
            <a:avLst/>
          </a:prstGeom>
          <a:ln w="3492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9629" y="1681131"/>
            <a:ext cx="687185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Gill Sans MT" panose="020B0502020104020203" pitchFamily="34" charset="0"/>
              </a:rPr>
              <a:t>June 2019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06363" y="1681131"/>
            <a:ext cx="687185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Gill Sans MT" panose="020B0502020104020203" pitchFamily="34" charset="0"/>
              </a:rPr>
              <a:t>Oct 2019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57755" y="1727457"/>
            <a:ext cx="687185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Gill Sans MT" panose="020B0502020104020203" pitchFamily="34" charset="0"/>
              </a:rPr>
              <a:t>June 2020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C85DB50-5556-4B6E-A373-C4CAFACE0E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124" y="228532"/>
            <a:ext cx="2339243" cy="10580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450" y="6453295"/>
            <a:ext cx="8019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Gill Sans MT" panose="020B0502020104020203" pitchFamily="34" charset="0"/>
              </a:rPr>
              <a:t>* Look out for our communications about how to apply from 3</a:t>
            </a:r>
            <a:r>
              <a:rPr lang="en-GB" sz="1400" baseline="30000" dirty="0">
                <a:solidFill>
                  <a:schemeClr val="bg1"/>
                </a:solidFill>
                <a:latin typeface="Gill Sans MT" panose="020B0502020104020203" pitchFamily="34" charset="0"/>
              </a:rPr>
              <a:t>rd</a:t>
            </a:r>
            <a:r>
              <a:rPr lang="en-GB" sz="1400" dirty="0">
                <a:solidFill>
                  <a:schemeClr val="bg1"/>
                </a:solidFill>
                <a:latin typeface="Gill Sans MT" panose="020B0502020104020203" pitchFamily="34" charset="0"/>
              </a:rPr>
              <a:t> June on Nemo and Workplace.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829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000">
        <p14:reveal/>
      </p:transition>
    </mc:Choice>
    <mc:Fallback xmlns="">
      <p:transition spd="slow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>
            <a:extLst>
              <a:ext uri="{FF2B5EF4-FFF2-40B4-BE49-F238E27FC236}">
                <a16:creationId xmlns:a16="http://schemas.microsoft.com/office/drawing/2014/main" id="{0ED7D287-2703-4850-9886-96DB60D80028}"/>
              </a:ext>
            </a:extLst>
          </p:cNvPr>
          <p:cNvSpPr>
            <a:spLocks/>
          </p:cNvSpPr>
          <p:nvPr/>
        </p:nvSpPr>
        <p:spPr bwMode="auto">
          <a:xfrm>
            <a:off x="-2" y="4653136"/>
            <a:ext cx="9144000" cy="1576788"/>
          </a:xfrm>
          <a:custGeom>
            <a:avLst/>
            <a:gdLst>
              <a:gd name="T0" fmla="*/ 0 w 9930840"/>
              <a:gd name="T1" fmla="*/ 1091954 h 1091954"/>
              <a:gd name="T2" fmla="*/ 0 w 9930840"/>
              <a:gd name="T3" fmla="*/ 114711 h 1091954"/>
              <a:gd name="T4" fmla="*/ 4538858 w 9930840"/>
              <a:gd name="T5" fmla="*/ 795615 h 1091954"/>
              <a:gd name="T6" fmla="*/ 9930840 w 9930840"/>
              <a:gd name="T7" fmla="*/ 391346 h 1091954"/>
              <a:gd name="T8" fmla="*/ 9930840 w 9930840"/>
              <a:gd name="T9" fmla="*/ 1091954 h 1091954"/>
              <a:gd name="T10" fmla="*/ 0 w 9930840"/>
              <a:gd name="T11" fmla="*/ 1091954 h 109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091954">
                <a:moveTo>
                  <a:pt x="0" y="1091954"/>
                </a:moveTo>
                <a:cubicBezTo>
                  <a:pt x="0" y="114711"/>
                  <a:pt x="0" y="114711"/>
                  <a:pt x="0" y="114711"/>
                </a:cubicBezTo>
                <a:cubicBezTo>
                  <a:pt x="843790" y="0"/>
                  <a:pt x="2883718" y="749509"/>
                  <a:pt x="4538858" y="795615"/>
                </a:cubicBezTo>
                <a:cubicBezTo>
                  <a:pt x="6193998" y="841721"/>
                  <a:pt x="9032176" y="341956"/>
                  <a:pt x="9930840" y="391346"/>
                </a:cubicBezTo>
                <a:cubicBezTo>
                  <a:pt x="9930840" y="1091954"/>
                  <a:pt x="9930840" y="1091954"/>
                  <a:pt x="9930840" y="1091954"/>
                </a:cubicBezTo>
                <a:lnTo>
                  <a:pt x="0" y="1091954"/>
                </a:lnTo>
                <a:close/>
              </a:path>
            </a:pathLst>
          </a:custGeom>
          <a:solidFill>
            <a:srgbClr val="CCD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C500FB8D-4B62-4DBD-97B8-8620ADE53B0F}"/>
              </a:ext>
            </a:extLst>
          </p:cNvPr>
          <p:cNvSpPr>
            <a:spLocks/>
          </p:cNvSpPr>
          <p:nvPr/>
        </p:nvSpPr>
        <p:spPr bwMode="auto">
          <a:xfrm>
            <a:off x="-926" y="5157192"/>
            <a:ext cx="9144925" cy="1700808"/>
          </a:xfrm>
          <a:custGeom>
            <a:avLst/>
            <a:gdLst>
              <a:gd name="T0" fmla="*/ 0 w 9930840"/>
              <a:gd name="T1" fmla="*/ 1657036 h 1657036"/>
              <a:gd name="T2" fmla="*/ 0 w 9930840"/>
              <a:gd name="T3" fmla="*/ 179247 h 1657036"/>
              <a:gd name="T4" fmla="*/ 4751801 w 9930840"/>
              <a:gd name="T5" fmla="*/ 1133059 h 1657036"/>
              <a:gd name="T6" fmla="*/ 9930840 w 9930840"/>
              <a:gd name="T7" fmla="*/ 597575 h 1657036"/>
              <a:gd name="T8" fmla="*/ 9930840 w 9930840"/>
              <a:gd name="T9" fmla="*/ 1657036 h 1657036"/>
              <a:gd name="T10" fmla="*/ 0 w 9930840"/>
              <a:gd name="T11" fmla="*/ 1657036 h 1657036"/>
              <a:gd name="connsiteX0" fmla="*/ 0 w 9930840"/>
              <a:gd name="connsiteY0" fmla="*/ 1496716 h 1496716"/>
              <a:gd name="connsiteX1" fmla="*/ 0 w 9930840"/>
              <a:gd name="connsiteY1" fmla="*/ 18927 h 1496716"/>
              <a:gd name="connsiteX2" fmla="*/ 4751801 w 9930840"/>
              <a:gd name="connsiteY2" fmla="*/ 972739 h 1496716"/>
              <a:gd name="connsiteX3" fmla="*/ 9930840 w 9930840"/>
              <a:gd name="connsiteY3" fmla="*/ 437255 h 1496716"/>
              <a:gd name="connsiteX4" fmla="*/ 9930840 w 9930840"/>
              <a:gd name="connsiteY4" fmla="*/ 1496716 h 1496716"/>
              <a:gd name="connsiteX5" fmla="*/ 0 w 9930840"/>
              <a:gd name="connsiteY5" fmla="*/ 1496716 h 1496716"/>
              <a:gd name="connsiteX0" fmla="*/ 0 w 9930840"/>
              <a:gd name="connsiteY0" fmla="*/ 1377129 h 1377129"/>
              <a:gd name="connsiteX1" fmla="*/ 10454 w 9930840"/>
              <a:gd name="connsiteY1" fmla="*/ 22256 h 1377129"/>
              <a:gd name="connsiteX2" fmla="*/ 4751801 w 9930840"/>
              <a:gd name="connsiteY2" fmla="*/ 853152 h 1377129"/>
              <a:gd name="connsiteX3" fmla="*/ 9930840 w 9930840"/>
              <a:gd name="connsiteY3" fmla="*/ 317668 h 1377129"/>
              <a:gd name="connsiteX4" fmla="*/ 9930840 w 9930840"/>
              <a:gd name="connsiteY4" fmla="*/ 1377129 h 1377129"/>
              <a:gd name="connsiteX5" fmla="*/ 0 w 9930840"/>
              <a:gd name="connsiteY5" fmla="*/ 1377129 h 1377129"/>
              <a:gd name="connsiteX0" fmla="*/ 1005 w 9931845"/>
              <a:gd name="connsiteY0" fmla="*/ 1320327 h 1320327"/>
              <a:gd name="connsiteX1" fmla="*/ 1006 w 9931845"/>
              <a:gd name="connsiteY1" fmla="*/ 23297 h 1320327"/>
              <a:gd name="connsiteX2" fmla="*/ 4752806 w 9931845"/>
              <a:gd name="connsiteY2" fmla="*/ 796350 h 1320327"/>
              <a:gd name="connsiteX3" fmla="*/ 9931845 w 9931845"/>
              <a:gd name="connsiteY3" fmla="*/ 260866 h 1320327"/>
              <a:gd name="connsiteX4" fmla="*/ 9931845 w 9931845"/>
              <a:gd name="connsiteY4" fmla="*/ 1320327 h 1320327"/>
              <a:gd name="connsiteX5" fmla="*/ 1005 w 9931845"/>
              <a:gd name="connsiteY5" fmla="*/ 1320327 h 1320327"/>
              <a:gd name="connsiteX0" fmla="*/ 1005 w 9931845"/>
              <a:gd name="connsiteY0" fmla="*/ 1320537 h 1320537"/>
              <a:gd name="connsiteX1" fmla="*/ 1006 w 9931845"/>
              <a:gd name="connsiteY1" fmla="*/ 23507 h 1320537"/>
              <a:gd name="connsiteX2" fmla="*/ 4752806 w 9931845"/>
              <a:gd name="connsiteY2" fmla="*/ 796560 h 1320537"/>
              <a:gd name="connsiteX3" fmla="*/ 9921392 w 9931845"/>
              <a:gd name="connsiteY3" fmla="*/ 318918 h 1320537"/>
              <a:gd name="connsiteX4" fmla="*/ 9931845 w 9931845"/>
              <a:gd name="connsiteY4" fmla="*/ 1320537 h 1320537"/>
              <a:gd name="connsiteX5" fmla="*/ 1005 w 9931845"/>
              <a:gd name="connsiteY5" fmla="*/ 1320537 h 1320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31845" h="1320537">
                <a:moveTo>
                  <a:pt x="1005" y="1320537"/>
                </a:moveTo>
                <a:cubicBezTo>
                  <a:pt x="4490" y="868913"/>
                  <a:pt x="-2479" y="475131"/>
                  <a:pt x="1006" y="23507"/>
                </a:cubicBezTo>
                <a:cubicBezTo>
                  <a:pt x="715373" y="-155740"/>
                  <a:pt x="3099408" y="747325"/>
                  <a:pt x="4752806" y="796560"/>
                </a:cubicBezTo>
                <a:cubicBezTo>
                  <a:pt x="6406204" y="845795"/>
                  <a:pt x="9058219" y="231589"/>
                  <a:pt x="9921392" y="318918"/>
                </a:cubicBezTo>
                <a:lnTo>
                  <a:pt x="9931845" y="1320537"/>
                </a:lnTo>
                <a:lnTo>
                  <a:pt x="1005" y="1320537"/>
                </a:lnTo>
                <a:close/>
              </a:path>
            </a:pathLst>
          </a:custGeom>
          <a:solidFill>
            <a:srgbClr val="97D7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4BDA077B-E48B-4E7E-AC6B-87E5939B0097}"/>
              </a:ext>
            </a:extLst>
          </p:cNvPr>
          <p:cNvSpPr>
            <a:spLocks/>
          </p:cNvSpPr>
          <p:nvPr/>
        </p:nvSpPr>
        <p:spPr bwMode="auto">
          <a:xfrm>
            <a:off x="-926" y="5661248"/>
            <a:ext cx="9144000" cy="1196752"/>
          </a:xfrm>
          <a:custGeom>
            <a:avLst/>
            <a:gdLst>
              <a:gd name="T0" fmla="*/ 0 w 9930840"/>
              <a:gd name="T1" fmla="*/ 1642185 h 1642185"/>
              <a:gd name="T2" fmla="*/ 0 w 9930840"/>
              <a:gd name="T3" fmla="*/ 177093 h 1642185"/>
              <a:gd name="T4" fmla="*/ 4664118 w 9930840"/>
              <a:gd name="T5" fmla="*/ 1034884 h 1642185"/>
              <a:gd name="T6" fmla="*/ 9930840 w 9930840"/>
              <a:gd name="T7" fmla="*/ 591827 h 1642185"/>
              <a:gd name="T8" fmla="*/ 9930840 w 9930840"/>
              <a:gd name="T9" fmla="*/ 1642185 h 1642185"/>
              <a:gd name="T10" fmla="*/ 0 w 9930840"/>
              <a:gd name="T11" fmla="*/ 1642185 h 1642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642185">
                <a:moveTo>
                  <a:pt x="0" y="1642185"/>
                </a:moveTo>
                <a:cubicBezTo>
                  <a:pt x="0" y="177093"/>
                  <a:pt x="0" y="177093"/>
                  <a:pt x="0" y="177093"/>
                </a:cubicBezTo>
                <a:cubicBezTo>
                  <a:pt x="726492" y="0"/>
                  <a:pt x="3008978" y="965762"/>
                  <a:pt x="4664118" y="1034884"/>
                </a:cubicBezTo>
                <a:cubicBezTo>
                  <a:pt x="6319258" y="1104006"/>
                  <a:pt x="9053053" y="490610"/>
                  <a:pt x="9930840" y="591827"/>
                </a:cubicBezTo>
                <a:cubicBezTo>
                  <a:pt x="9930840" y="1642185"/>
                  <a:pt x="9930840" y="1642185"/>
                  <a:pt x="9930840" y="1642185"/>
                </a:cubicBezTo>
                <a:lnTo>
                  <a:pt x="0" y="1642185"/>
                </a:lnTo>
                <a:close/>
              </a:path>
            </a:pathLst>
          </a:custGeom>
          <a:solidFill>
            <a:srgbClr val="00A499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56360" y="365127"/>
            <a:ext cx="7886700" cy="84853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  <a:latin typeface="Gill Sans MT" panose="020B0502020104020203" pitchFamily="34" charset="0"/>
              </a:rPr>
              <a:t>How do I apply:</a:t>
            </a:r>
            <a:br>
              <a:rPr lang="en-GB" dirty="0">
                <a:solidFill>
                  <a:srgbClr val="002060"/>
                </a:solidFill>
                <a:latin typeface="Gill Sans MT" panose="020B0502020104020203" pitchFamily="34" charset="0"/>
              </a:rPr>
            </a:br>
            <a:endParaRPr lang="en-GB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52055" y="805854"/>
            <a:ext cx="7886700" cy="4351338"/>
          </a:xfrm>
        </p:spPr>
        <p:txBody>
          <a:bodyPr>
            <a:normAutofit fontScale="92500" lnSpcReduction="20000"/>
          </a:bodyPr>
          <a:lstStyle/>
          <a:p>
            <a:endParaRPr lang="en-GB" sz="16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Chat through with your line manager – you’ll need their support</a:t>
            </a:r>
          </a:p>
          <a:p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Think about why you want to apply and what specifically you want to get out of the programme – engagement and self motivation is key</a:t>
            </a:r>
          </a:p>
          <a:p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Talk to current and previous mentees and mentors and hear their experience*</a:t>
            </a:r>
          </a:p>
          <a:p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Complete and return the application form and return by 28</a:t>
            </a:r>
            <a:r>
              <a:rPr lang="en-GB" sz="1600" baseline="30000" dirty="0">
                <a:solidFill>
                  <a:srgbClr val="002060"/>
                </a:solidFill>
                <a:latin typeface="Gill Sans MT" panose="020B0502020104020203" pitchFamily="34" charset="0"/>
              </a:rPr>
              <a:t>th</a:t>
            </a:r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 June</a:t>
            </a:r>
          </a:p>
          <a:p>
            <a:endParaRPr lang="en-GB" sz="16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What else……</a:t>
            </a:r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..</a:t>
            </a:r>
          </a:p>
          <a:p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The programme is aimed at employees, if you have direct reports, this programme isn’t for you.</a:t>
            </a:r>
          </a:p>
          <a:p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 You’ll need to have been with Sovereign for at least 12 months by 28</a:t>
            </a:r>
            <a:r>
              <a:rPr lang="en-GB" sz="1600" baseline="30000" dirty="0">
                <a:solidFill>
                  <a:srgbClr val="002060"/>
                </a:solidFill>
                <a:latin typeface="Gill Sans MT" panose="020B0502020104020203" pitchFamily="34" charset="0"/>
              </a:rPr>
              <a:t>th</a:t>
            </a:r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 June 2019.</a:t>
            </a:r>
          </a:p>
          <a:p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You’ll need to commit to attend the workshops and the 121 sessions with your mentor</a:t>
            </a:r>
          </a:p>
          <a:p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There will be travel involved, getting to workshops and the 121 sessions</a:t>
            </a:r>
          </a:p>
          <a:p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Most of the workshops are off-site, or hosted across the housing associations involved in the South West.</a:t>
            </a:r>
          </a:p>
          <a:p>
            <a:r>
              <a:rPr lang="en-GB" sz="1600" dirty="0">
                <a:solidFill>
                  <a:srgbClr val="002060"/>
                </a:solidFill>
                <a:latin typeface="Gill Sans MT" panose="020B0502020104020203" pitchFamily="34" charset="0"/>
              </a:rPr>
              <a:t>We’ll review all applications received and offer feedback once successful applicants have been selected. </a:t>
            </a:r>
          </a:p>
          <a:p>
            <a:endParaRPr lang="en-GB" sz="16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endParaRPr lang="en-GB" sz="1600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85DB50-5556-4B6E-A373-C4CAFACE0E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33" y="260364"/>
            <a:ext cx="2339243" cy="10580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565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000">
        <p14:reveal/>
      </p:transition>
    </mc:Choice>
    <mc:Fallback xmlns="">
      <p:transition spd="slow" advTm="5000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419</Words>
  <Application>Microsoft Office PowerPoint</Application>
  <PresentationFormat>On-screen Show (4:3)</PresentationFormat>
  <Paragraphs>59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Gill Sans MT</vt:lpstr>
      <vt:lpstr>Office Theme</vt:lpstr>
      <vt:lpstr> </vt:lpstr>
      <vt:lpstr>PowerPoint Presentation</vt:lpstr>
      <vt:lpstr>Programme structure</vt:lpstr>
      <vt:lpstr>How do I apply: </vt:lpstr>
    </vt:vector>
  </TitlesOfParts>
  <Company>Sovereign Housing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Kirk</dc:creator>
  <cp:lastModifiedBy>Carla Olfin</cp:lastModifiedBy>
  <cp:revision>11</cp:revision>
  <dcterms:created xsi:type="dcterms:W3CDTF">2019-05-23T09:58:07Z</dcterms:created>
  <dcterms:modified xsi:type="dcterms:W3CDTF">2019-06-03T10:06:02Z</dcterms:modified>
</cp:coreProperties>
</file>