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8"/>
  </p:notesMasterIdLst>
  <p:handoutMasterIdLst>
    <p:handoutMasterId r:id="rId39"/>
  </p:handoutMasterIdLst>
  <p:sldIdLst>
    <p:sldId id="288" r:id="rId4"/>
    <p:sldId id="291" r:id="rId5"/>
    <p:sldId id="292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57" r:id="rId15"/>
    <p:sldId id="315" r:id="rId16"/>
    <p:sldId id="348" r:id="rId17"/>
    <p:sldId id="349" r:id="rId18"/>
    <p:sldId id="350" r:id="rId19"/>
    <p:sldId id="352" r:id="rId20"/>
    <p:sldId id="351" r:id="rId21"/>
    <p:sldId id="324" r:id="rId22"/>
    <p:sldId id="329" r:id="rId23"/>
    <p:sldId id="337" r:id="rId24"/>
    <p:sldId id="331" r:id="rId25"/>
    <p:sldId id="335" r:id="rId26"/>
    <p:sldId id="336" r:id="rId27"/>
    <p:sldId id="338" r:id="rId28"/>
    <p:sldId id="353" r:id="rId29"/>
    <p:sldId id="347" r:id="rId30"/>
    <p:sldId id="358" r:id="rId31"/>
    <p:sldId id="326" r:id="rId32"/>
    <p:sldId id="293" r:id="rId33"/>
    <p:sldId id="354" r:id="rId34"/>
    <p:sldId id="297" r:id="rId35"/>
    <p:sldId id="355" r:id="rId36"/>
    <p:sldId id="261" r:id="rId37"/>
  </p:sldIdLst>
  <p:sldSz cx="9144000" cy="6858000" type="screen4x3"/>
  <p:notesSz cx="6881813" cy="10002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66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 autoAdjust="0"/>
    <p:restoredTop sz="92670" autoAdjust="0"/>
  </p:normalViewPr>
  <p:slideViewPr>
    <p:cSldViewPr>
      <p:cViewPr varScale="1">
        <p:scale>
          <a:sx n="106" d="100"/>
          <a:sy n="106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ED09F57-0880-432A-8801-C8BB73F707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2126E28-48DA-44DE-BEDD-BAB1772DAB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5923ABF-D0B5-469C-84A1-7773D48527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6605E86-EA28-4903-9CF8-A51DD3FF84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CC9A3-2EA6-422D-AAE0-6E00439C62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D61DEC-CC1D-46B6-96A6-C7CA5B54FC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2B9458A-F1DC-40A8-8759-A678A83A62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1643291-3535-4D93-AB6F-91673220631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89C449D-A85C-4279-A388-62F0C49D2B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1388"/>
            <a:ext cx="550545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678206A-08C2-4C78-A3E9-E63879F96D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1FFBADA-16FC-457C-98DA-B6B62C4F6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487401-85DF-46E3-8F1F-844A4CA6928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F35F928-47AA-40A5-9855-C278278FC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8D6C6B6E-5694-4806-88B4-1F95E1ECCBD3}" type="slidenum"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6F70665-C89E-4F31-AF05-B5CB9C836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5422E46-ACCE-4701-90BF-39456D80E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1E72F83-C3FE-4DC8-ACA4-85D5CFDDE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61CF9CC-591F-46D0-837C-F8BBE780A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17543E1-4D38-491A-9295-AAE5F72D5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3989A460-2BAE-4268-969F-C0216AA33C00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3F1FFBE-B252-47F7-8C35-4FEC27D42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9722596-855A-4AA2-9578-3829BA2BF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Use of STARs</a:t>
            </a:r>
          </a:p>
          <a:p>
            <a:r>
              <a:rPr lang="en-GB" altLang="en-US">
                <a:latin typeface="Arial" panose="020B0604020202020204" pitchFamily="34" charset="0"/>
              </a:rPr>
              <a:t>Performance and Development reviews</a:t>
            </a:r>
          </a:p>
          <a:p>
            <a:r>
              <a:rPr lang="en-GB" altLang="en-US">
                <a:latin typeface="Arial" panose="020B0604020202020204" pitchFamily="34" charset="0"/>
              </a:rPr>
              <a:t>Job Applications internal / CV writing</a:t>
            </a:r>
          </a:p>
          <a:p>
            <a:r>
              <a:rPr lang="en-GB" altLang="en-US">
                <a:latin typeface="Arial" panose="020B0604020202020204" pitchFamily="34" charset="0"/>
              </a:rPr>
              <a:t>Interviews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Start with an ‘interview’ STAR as it is probably the way we get the STAR on to paper before summarise it to be suitable for a CV STAR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80099AF-2353-4B46-9CDA-7F7B1A4FB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EF7553B1-6BFD-455C-BA0E-505A6CBE588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E2EB6C3-1617-4F88-BF54-049F4BB7F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2FF5B80-5122-4EB5-A87F-07FEA375B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9C0E080-BCFB-4A80-AB6D-D018609ED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3CFBC312-FD44-4866-9D53-838E47D4D0F9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7C8C6A0-58CE-4D40-9055-BEE90D4D5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E0F42-4169-4E89-9CFF-7662DCC2E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Other areas:</a:t>
            </a:r>
          </a:p>
          <a:p>
            <a:pPr>
              <a:defRPr/>
            </a:pPr>
            <a:endParaRPr lang="en-GB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How have you performed against targets set?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Any key projects you have delivered against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Any changes in working practices as a result of an idea you have implemented?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Promotions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Recognition Awards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Complimentary e-mails from customers, suppliers, your boss etc.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B19DA43-837A-4957-8A17-5F516DD07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56798CEC-AB5D-4D51-9571-357C4C1E7967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91EF6E0-C6A1-4B72-B78A-1636EBE67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DB5FC6F-D234-44BC-B4D6-F63BD94C0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2034D78-872C-44D7-8732-A0A09DF00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A9FCE568-7F24-4831-A2CD-81E2B41AC2F4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0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84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3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2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72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00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44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24C3F7-B6DD-44E8-A614-85325496E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BA8D78E-FADB-4649-94BF-E36A01375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Freeform 2">
            <a:extLst>
              <a:ext uri="{FF2B5EF4-FFF2-40B4-BE49-F238E27FC236}">
                <a16:creationId xmlns:a16="http://schemas.microsoft.com/office/drawing/2014/main" id="{BE9888EC-2EC6-4B81-88C7-09451E9A6227}"/>
              </a:ext>
            </a:extLst>
          </p:cNvPr>
          <p:cNvSpPr>
            <a:spLocks/>
          </p:cNvSpPr>
          <p:nvPr userDrawn="1"/>
        </p:nvSpPr>
        <p:spPr bwMode="auto">
          <a:xfrm>
            <a:off x="0" y="4724400"/>
            <a:ext cx="9144000" cy="1504950"/>
          </a:xfrm>
          <a:custGeom>
            <a:avLst/>
            <a:gdLst>
              <a:gd name="T0" fmla="*/ 0 w 9930840"/>
              <a:gd name="T1" fmla="*/ 1504780 h 1091954"/>
              <a:gd name="T2" fmla="*/ 0 w 9930840"/>
              <a:gd name="T3" fmla="*/ 158079 h 1091954"/>
              <a:gd name="T4" fmla="*/ 4179235 w 9930840"/>
              <a:gd name="T5" fmla="*/ 1096407 h 1091954"/>
              <a:gd name="T6" fmla="*/ 9144000 w 9930840"/>
              <a:gd name="T7" fmla="*/ 539299 h 1091954"/>
              <a:gd name="T8" fmla="*/ 9144000 w 9930840"/>
              <a:gd name="T9" fmla="*/ 1504780 h 1091954"/>
              <a:gd name="T10" fmla="*/ 0 w 9930840"/>
              <a:gd name="T11" fmla="*/ 1504780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3">
            <a:extLst>
              <a:ext uri="{FF2B5EF4-FFF2-40B4-BE49-F238E27FC236}">
                <a16:creationId xmlns:a16="http://schemas.microsoft.com/office/drawing/2014/main" id="{1E166BC0-FC8C-4E97-8B48-701CD4FC93AA}"/>
              </a:ext>
            </a:extLst>
          </p:cNvPr>
          <p:cNvSpPr>
            <a:spLocks/>
          </p:cNvSpPr>
          <p:nvPr userDrawn="1"/>
        </p:nvSpPr>
        <p:spPr bwMode="auto">
          <a:xfrm>
            <a:off x="0" y="5211763"/>
            <a:ext cx="9145588" cy="1646237"/>
          </a:xfrm>
          <a:custGeom>
            <a:avLst/>
            <a:gdLst>
              <a:gd name="T0" fmla="*/ 925 w 9931845"/>
              <a:gd name="T1" fmla="*/ 1646861 h 1320537"/>
              <a:gd name="T2" fmla="*/ 926 w 9931845"/>
              <a:gd name="T3" fmla="*/ 29316 h 1320537"/>
              <a:gd name="T4" fmla="*/ 4376232 w 9931845"/>
              <a:gd name="T5" fmla="*/ 993402 h 1320537"/>
              <a:gd name="T6" fmla="*/ 9135300 w 9931845"/>
              <a:gd name="T7" fmla="*/ 397727 h 1320537"/>
              <a:gd name="T8" fmla="*/ 9144925 w 9931845"/>
              <a:gd name="T9" fmla="*/ 1646861 h 1320537"/>
              <a:gd name="T10" fmla="*/ 925 w 9931845"/>
              <a:gd name="T11" fmla="*/ 1646861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4">
            <a:extLst>
              <a:ext uri="{FF2B5EF4-FFF2-40B4-BE49-F238E27FC236}">
                <a16:creationId xmlns:a16="http://schemas.microsoft.com/office/drawing/2014/main" id="{5DF2A074-AB46-4D3C-A9AB-8990564A281E}"/>
              </a:ext>
            </a:extLst>
          </p:cNvPr>
          <p:cNvSpPr>
            <a:spLocks/>
          </p:cNvSpPr>
          <p:nvPr userDrawn="1"/>
        </p:nvSpPr>
        <p:spPr bwMode="auto">
          <a:xfrm>
            <a:off x="0" y="5762625"/>
            <a:ext cx="9144000" cy="1095375"/>
          </a:xfrm>
          <a:custGeom>
            <a:avLst/>
            <a:gdLst>
              <a:gd name="T0" fmla="*/ 0 w 9930840"/>
              <a:gd name="T1" fmla="*/ 1094681 h 1642185"/>
              <a:gd name="T2" fmla="*/ 0 w 9930840"/>
              <a:gd name="T3" fmla="*/ 118050 h 1642185"/>
              <a:gd name="T4" fmla="*/ 4294571 w 9930840"/>
              <a:gd name="T5" fmla="*/ 689854 h 1642185"/>
              <a:gd name="T6" fmla="*/ 9144000 w 9930840"/>
              <a:gd name="T7" fmla="*/ 394512 h 1642185"/>
              <a:gd name="T8" fmla="*/ 9144000 w 9930840"/>
              <a:gd name="T9" fmla="*/ 1094681 h 1642185"/>
              <a:gd name="T10" fmla="*/ 0 w 9930840"/>
              <a:gd name="T11" fmla="*/ 1094681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25E3A078-67F8-4BA4-9706-93018C6F31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90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A1B870DE-9CC0-4708-AE0D-F9348941A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3789363"/>
            <a:ext cx="6408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b="1"/>
              <a:t>Moving Forward/ Celebrating Success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/>
              <a:t>  May 2019</a:t>
            </a:r>
            <a:endParaRPr lang="en-GB" altLang="en-US" sz="2400" b="1" i="1"/>
          </a:p>
        </p:txBody>
      </p:sp>
      <p:sp>
        <p:nvSpPr>
          <p:cNvPr id="4099" name="Rectangle 9">
            <a:extLst>
              <a:ext uri="{FF2B5EF4-FFF2-40B4-BE49-F238E27FC236}">
                <a16:creationId xmlns:a16="http://schemas.microsoft.com/office/drawing/2014/main" id="{70B345AA-C364-405A-B38B-28F8F381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1663"/>
            <a:ext cx="83518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96255672-7314-4374-A1A7-AEA7476E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32000"/>
            <a:ext cx="57594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London </a:t>
            </a:r>
            <a:r>
              <a:rPr lang="en-GB" altLang="en-US" sz="4800" b="1"/>
              <a:t>Mentoring</a:t>
            </a:r>
            <a:r>
              <a:rPr lang="en-GB" altLang="en-US" sz="4400" b="1"/>
              <a:t> Class Four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428BDEF-71D7-4EDC-96FE-F00BA74A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23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643C9C63-2AEF-4CBB-8E61-80F46881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588"/>
            <a:ext cx="1625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96743C50-7029-42F1-94C2-24230CCF0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8669" r="3221" b="8337"/>
          <a:stretch>
            <a:fillRect/>
          </a:stretch>
        </p:blipFill>
        <p:spPr bwMode="auto">
          <a:xfrm>
            <a:off x="6122988" y="2676525"/>
            <a:ext cx="29559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2CEDD52F-1F49-425C-B1CB-59149A7AF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Reality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D2BC3-692B-48BF-8A24-8AE1FAA6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28700"/>
            <a:ext cx="8662987" cy="519271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GB" sz="2400" dirty="0"/>
              <a:t>Think back to when you first met and take turns to share your first impressions, include: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Three or four words describing your first impression 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How they made you feel.</a:t>
            </a:r>
          </a:p>
          <a:p>
            <a:pPr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400" dirty="0"/>
              <a:t>Once feedback received, share what you wrote down on your pre-work. </a:t>
            </a:r>
          </a:p>
          <a:p>
            <a:pPr marL="0" indent="0">
              <a:buFontTx/>
              <a:buNone/>
              <a:defRPr/>
            </a:pPr>
            <a:r>
              <a:rPr lang="en-GB" sz="2400" dirty="0"/>
              <a:t>Discuss the differences / similarities you are seeing and hearing.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71A8456-716D-44BB-A0B4-4EEFC5810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29E6-0422-4FDA-9601-7DA4A3A0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By the end of the session we’ll have: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Built an understanding and awareness of the way we come across</a:t>
            </a:r>
          </a:p>
          <a:p>
            <a:pPr>
              <a:defRPr/>
            </a:pPr>
            <a:r>
              <a:rPr lang="en-GB" dirty="0"/>
              <a:t>Increased our awareness of the impact this has</a:t>
            </a:r>
          </a:p>
          <a:p>
            <a:pPr>
              <a:defRPr/>
            </a:pPr>
            <a:r>
              <a:rPr lang="en-GB" dirty="0"/>
              <a:t>Ideas to practise and apply our knowledge to a variety of situations.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9749F87-04FB-4F0C-A2ED-3F8AE6BE1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Coffee Break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71C50D7-910E-430A-A6E6-430404464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4" name="AutoShape 5" descr="Image result for tea and coffee images">
            <a:extLst>
              <a:ext uri="{FF2B5EF4-FFF2-40B4-BE49-F238E27FC236}">
                <a16:creationId xmlns:a16="http://schemas.microsoft.com/office/drawing/2014/main" id="{C4DFDD4A-A6F2-42BF-8F66-82C068B42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AutoShape 7" descr="Image result for tea and coffee images">
            <a:extLst>
              <a:ext uri="{FF2B5EF4-FFF2-40B4-BE49-F238E27FC236}">
                <a16:creationId xmlns:a16="http://schemas.microsoft.com/office/drawing/2014/main" id="{D5E6D14B-7CF5-4C39-BD06-10CAB9589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AutoShape 9" descr="Image result for tea and coffee images">
            <a:extLst>
              <a:ext uri="{FF2B5EF4-FFF2-40B4-BE49-F238E27FC236}">
                <a16:creationId xmlns:a16="http://schemas.microsoft.com/office/drawing/2014/main" id="{5C947274-2D92-415C-9CD8-CD7462469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5367" name="Picture 11" descr="See the source image">
            <a:extLst>
              <a:ext uri="{FF2B5EF4-FFF2-40B4-BE49-F238E27FC236}">
                <a16:creationId xmlns:a16="http://schemas.microsoft.com/office/drawing/2014/main" id="{043F1A19-0F22-4350-B4CD-5057BD0F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58900"/>
            <a:ext cx="8064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C3A6FB23-6FA2-4C62-9876-1E572D48C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en-US" altLang="en-US"/>
              <a:t>Presenting myself – who am I and what do I bring 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CEB24059-A7F5-44A0-A787-77A81725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636838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CVs (before lunch)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STARs (after lunch)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99AF83A-E05E-470D-8F3D-5FB641B64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CVs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2BAF72D-77B6-4FEE-AB65-39A173E6C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What is a CV?</a:t>
            </a:r>
          </a:p>
          <a:p>
            <a:r>
              <a:rPr lang="en-GB" altLang="en-US"/>
              <a:t>What’s the purpose of a CV?</a:t>
            </a:r>
          </a:p>
          <a:p>
            <a:r>
              <a:rPr lang="en-GB" altLang="en-US"/>
              <a:t>What are the key ingredients of a good CV?</a:t>
            </a:r>
          </a:p>
          <a:p>
            <a:r>
              <a:rPr lang="en-GB" altLang="en-US"/>
              <a:t>What will make your CV stand out (or get rejected?)</a:t>
            </a:r>
          </a:p>
          <a:p>
            <a:r>
              <a:rPr lang="en-GB" altLang="en-US"/>
              <a:t>Why do some organisations or jobs ask for a CV and others an application form? What’s the difference?</a:t>
            </a:r>
          </a:p>
          <a:p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id="{A42EE0CB-C214-4BED-A688-67DA05A4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3063"/>
            <a:ext cx="65532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Building your CV?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7A22DC95-8EA3-4707-B03B-8AB33B19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19275"/>
            <a:ext cx="83518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lang="en-GB" sz="2400" dirty="0"/>
              <a:t>A concise overview of your transferable skills and achievements that encourages interest to meet you and find out more…</a:t>
            </a:r>
          </a:p>
          <a:p>
            <a:pPr lvl="1">
              <a:spcAft>
                <a:spcPts val="600"/>
              </a:spcAft>
              <a:defRPr/>
            </a:pPr>
            <a:endParaRPr lang="en-GB" sz="2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Profile</a:t>
            </a:r>
            <a:r>
              <a:rPr lang="en-GB" sz="2400" dirty="0"/>
              <a:t>: Who I am; what I bring; what I am looking for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Key skills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Achievements</a:t>
            </a:r>
            <a:r>
              <a:rPr lang="en-GB" sz="2400" dirty="0"/>
              <a:t> you are proud of </a:t>
            </a:r>
          </a:p>
          <a:p>
            <a:pPr lvl="1">
              <a:spcAft>
                <a:spcPts val="600"/>
              </a:spcAft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8B678E5-248E-456B-8C99-3C0A380C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457200"/>
            <a:ext cx="8229600" cy="1143000"/>
          </a:xfrm>
        </p:spPr>
        <p:txBody>
          <a:bodyPr/>
          <a:lstStyle/>
          <a:p>
            <a:r>
              <a:rPr lang="en-GB" altLang="en-US"/>
              <a:t>CV Peer Review – ‘critical friend’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C12B-BAF9-4FF5-8A87-518DE38EC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/>
              <a:t>Working in pairs, look at each others CV focussing on the profile and first impressions</a:t>
            </a:r>
          </a:p>
          <a:p>
            <a:pPr>
              <a:defRPr/>
            </a:pPr>
            <a:r>
              <a:rPr lang="en-GB" sz="2800" dirty="0"/>
              <a:t>What overall impression does the CV convey of the mentee </a:t>
            </a:r>
          </a:p>
          <a:p>
            <a:pPr>
              <a:defRPr/>
            </a:pPr>
            <a:r>
              <a:rPr lang="en-GB" sz="2800" dirty="0"/>
              <a:t>Profile – how would the mentee like to be seen (think back to earlier session)? Does the profile convey this</a:t>
            </a:r>
          </a:p>
          <a:p>
            <a:pPr>
              <a:defRPr/>
            </a:pPr>
            <a:r>
              <a:rPr lang="en-GB" sz="2800" dirty="0"/>
              <a:t>What makes the CV successful?</a:t>
            </a:r>
          </a:p>
          <a:p>
            <a:pPr>
              <a:defRPr/>
            </a:pPr>
            <a:r>
              <a:rPr lang="en-GB" sz="2800" dirty="0"/>
              <a:t>Actions to develop CV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4FA4B63-6398-4EAB-8299-905E9ED45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8125"/>
            <a:ext cx="8229600" cy="1143000"/>
          </a:xfrm>
        </p:spPr>
        <p:txBody>
          <a:bodyPr/>
          <a:lstStyle/>
          <a:p>
            <a:r>
              <a:rPr lang="en-GB" altLang="en-US"/>
              <a:t>Reminder about feedback…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F6578912-4FA8-4FA4-A1E1-F02167935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31913"/>
            <a:ext cx="34861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>
            <a:extLst>
              <a:ext uri="{FF2B5EF4-FFF2-40B4-BE49-F238E27FC236}">
                <a16:creationId xmlns:a16="http://schemas.microsoft.com/office/drawing/2014/main" id="{52D38247-024F-42CB-95A1-7E465428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94288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Feedback should be given and received</a:t>
            </a:r>
            <a:b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WITH respect and WITHOUT judgement.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2029529-7A57-4445-9721-956708C28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Review and next steps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575DAE6-31F5-4B12-8ADB-FA3EFF455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worked well, made a difference?</a:t>
            </a:r>
          </a:p>
          <a:p>
            <a:r>
              <a:rPr lang="en-US" altLang="en-US"/>
              <a:t>Example profile?</a:t>
            </a:r>
            <a:endParaRPr lang="en-GB" altLang="en-US"/>
          </a:p>
          <a:p>
            <a:r>
              <a:rPr lang="en-US" altLang="en-US"/>
              <a:t>Summary dos and don’ts – CVs and personal statements/application forms</a:t>
            </a:r>
            <a:endParaRPr lang="en-GB" altLang="en-US"/>
          </a:p>
          <a:p>
            <a:r>
              <a:rPr lang="en-US" altLang="en-US"/>
              <a:t>Learning and actions – post its/ PDL</a:t>
            </a:r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C5943E6-C3B0-471F-8CCF-084234609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374063" cy="58213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6000"/>
              <a:t>Lunch</a:t>
            </a:r>
          </a:p>
        </p:txBody>
      </p:sp>
      <p:pic>
        <p:nvPicPr>
          <p:cNvPr id="23555" name="Picture 5" descr="See the source image">
            <a:extLst>
              <a:ext uri="{FF2B5EF4-FFF2-40B4-BE49-F238E27FC236}">
                <a16:creationId xmlns:a16="http://schemas.microsoft.com/office/drawing/2014/main" id="{2FDA364C-D1B8-4F5D-9464-9F82065E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341438"/>
            <a:ext cx="57340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6D82D9-8ED9-4B5B-8681-D8D045D8B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8229600" cy="922338"/>
          </a:xfrm>
        </p:spPr>
        <p:txBody>
          <a:bodyPr/>
          <a:lstStyle/>
          <a:p>
            <a:pPr eaLnBrk="1" hangingPunct="1"/>
            <a:r>
              <a:rPr lang="en-US" altLang="en-US" sz="3200" b="1"/>
              <a:t>Welcome to Class Four – Moving forward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E3155EC-D973-4595-BD5D-270D023F0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032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Introductions and house keeping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How we will work today – roles and ground rules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>
                <a:solidFill>
                  <a:srgbClr val="002060"/>
                </a:solidFill>
              </a:rPr>
              <a:t>Today is about bringing all the programme threads together to build confidence in presenting your skills and achievements, and to share and celebrate your success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DA6B2760-E1E0-43C1-8E65-4F2B21BB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89363"/>
            <a:ext cx="64801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en-US" altLang="en-US" sz="2800" b="1"/>
          </a:p>
        </p:txBody>
      </p:sp>
      <p:sp>
        <p:nvSpPr>
          <p:cNvPr id="24579" name="Rectangle 9">
            <a:extLst>
              <a:ext uri="{FF2B5EF4-FFF2-40B4-BE49-F238E27FC236}">
                <a16:creationId xmlns:a16="http://schemas.microsoft.com/office/drawing/2014/main" id="{C999E38F-B859-43A5-BFE6-3491A435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8353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6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/>
              <a:t>Presenting Your Achievements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C96A832-DDBD-4807-B0A2-90BDD27EF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8229600" cy="1143000"/>
          </a:xfrm>
        </p:spPr>
        <p:txBody>
          <a:bodyPr/>
          <a:lstStyle/>
          <a:p>
            <a:r>
              <a:rPr lang="en-GB" altLang="en-US" b="1"/>
              <a:t>Presenting my skills and achievements</a:t>
            </a:r>
            <a:endParaRPr lang="en-GB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4125058-108C-4B22-A104-C3DEE1248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r>
              <a:rPr lang="en-GB" altLang="en-US"/>
              <a:t>Recap of STARs  Situation – Task – Action - Results</a:t>
            </a:r>
          </a:p>
          <a:p>
            <a:r>
              <a:rPr lang="en-GB" altLang="en-US"/>
              <a:t>Link to CVs, application forms, interviews, appraisals</a:t>
            </a:r>
          </a:p>
          <a:p>
            <a:r>
              <a:rPr lang="en-GB" altLang="en-US"/>
              <a:t>Giving Feedback</a:t>
            </a:r>
          </a:p>
          <a:p>
            <a:r>
              <a:rPr lang="en-GB" altLang="en-US"/>
              <a:t>Skills practice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364AA81-9F66-4664-9CEA-17B468488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STARs</a:t>
            </a:r>
          </a:p>
        </p:txBody>
      </p:sp>
      <p:sp>
        <p:nvSpPr>
          <p:cNvPr id="27651" name="Content Placeholder 1">
            <a:extLst>
              <a:ext uri="{FF2B5EF4-FFF2-40B4-BE49-F238E27FC236}">
                <a16:creationId xmlns:a16="http://schemas.microsoft.com/office/drawing/2014/main" id="{4E627210-1A2F-4202-8B37-65A6CE7B7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3629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000" b="1"/>
              <a:t>S = Situation</a:t>
            </a:r>
            <a:r>
              <a:rPr lang="en-US" altLang="en-US" sz="2000"/>
              <a:t>	(The ‘Why’)	Gives the context and provides meaning</a:t>
            </a:r>
          </a:p>
          <a:p>
            <a:pPr marL="0" indent="0" eaLnBrk="1" hangingPunct="1">
              <a:buFontTx/>
              <a:buNone/>
            </a:pPr>
            <a:endParaRPr lang="en-US" altLang="en-US" sz="2000"/>
          </a:p>
          <a:p>
            <a:pPr marL="0" indent="0" eaLnBrk="1" hangingPunct="1">
              <a:buFontTx/>
              <a:buNone/>
            </a:pPr>
            <a:r>
              <a:rPr lang="en-US" altLang="en-US" sz="2000" b="1"/>
              <a:t>T = Task</a:t>
            </a:r>
            <a:r>
              <a:rPr lang="en-US" altLang="en-US" sz="2000"/>
              <a:t>	(The ‘What’)	Explains specifically what is the task in hand</a:t>
            </a:r>
          </a:p>
          <a:p>
            <a:pPr marL="0" indent="0" eaLnBrk="1" hangingPunct="1">
              <a:buFontTx/>
              <a:buNone/>
            </a:pPr>
            <a:endParaRPr lang="en-US" altLang="en-US" sz="2000"/>
          </a:p>
          <a:p>
            <a:pPr marL="0" indent="0" eaLnBrk="1" hangingPunct="1">
              <a:buFontTx/>
              <a:buNone/>
            </a:pPr>
            <a:r>
              <a:rPr lang="en-US" altLang="en-US" sz="2000" b="1"/>
              <a:t>A = Action	</a:t>
            </a:r>
            <a:r>
              <a:rPr lang="en-US" altLang="en-US" sz="2000"/>
              <a:t>(The ‘How’)	What did you do?</a:t>
            </a:r>
            <a:endParaRPr lang="en-US" altLang="en-US" sz="2000" b="1"/>
          </a:p>
          <a:p>
            <a:pPr marL="0" indent="0" eaLnBrk="1" hangingPunct="1">
              <a:buFontTx/>
              <a:buNone/>
            </a:pPr>
            <a:endParaRPr lang="en-US" altLang="en-US" sz="2000" b="1"/>
          </a:p>
          <a:p>
            <a:pPr marL="0" indent="0" eaLnBrk="1" hangingPunct="1">
              <a:buFontTx/>
              <a:buNone/>
            </a:pPr>
            <a:r>
              <a:rPr lang="en-US" altLang="en-US" sz="2000" b="1"/>
              <a:t>R = Result	</a:t>
            </a:r>
            <a:r>
              <a:rPr lang="en-US" altLang="en-US" sz="2000"/>
              <a:t>(The ‘So What’)	What is the objective evidence of success?</a:t>
            </a:r>
            <a:endParaRPr lang="en-US" altLang="en-US" sz="2000" b="1"/>
          </a:p>
          <a:p>
            <a:pPr marL="0" indent="0" eaLnBrk="1" hangingPunct="1">
              <a:buFontTx/>
              <a:buNone/>
            </a:pPr>
            <a:endParaRPr lang="en-US" altLang="en-US" sz="2000"/>
          </a:p>
          <a:p>
            <a:pPr marL="0" indent="0" eaLnBrk="1" hangingPunct="1"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A60C921-4087-468E-A5EF-9B50D3BC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STAR</a:t>
            </a:r>
            <a:endParaRPr lang="en-GB" altLang="en-US" sz="2800" b="1"/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9CCFD377-B85D-41E4-9196-FB3FA08BD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/>
              <a:t>Situation</a:t>
            </a:r>
            <a:r>
              <a:rPr lang="en-US" altLang="en-US" sz="1800"/>
              <a:t>: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/>
              <a:t>Workflow productivity targets were falling, all departments were asked to consider ways to make improvements to efficiency.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 b="1"/>
              <a:t>Task</a:t>
            </a:r>
            <a:r>
              <a:rPr lang="en-US" altLang="en-US" sz="1800"/>
              <a:t>:  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/>
              <a:t>I coached a field based team member in developing his planning and time management skills.  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 b="1"/>
              <a:t>Action</a:t>
            </a:r>
            <a:r>
              <a:rPr lang="en-US" altLang="en-US" sz="1800"/>
              <a:t>:</a:t>
            </a:r>
          </a:p>
          <a:p>
            <a:pPr marL="0" indent="0" eaLnBrk="1" hangingPunct="1">
              <a:buFontTx/>
              <a:buNone/>
            </a:pPr>
            <a:r>
              <a:rPr lang="en-GB" altLang="en-US" sz="1800"/>
              <a:t>Through working together to examine workflow activity, I identified gaps in communication and information channels.  I proposed using a colour code system to categorise work and to integrate this with the department communal diary appointment booking system.  </a:t>
            </a:r>
            <a:endParaRPr lang="en-US" altLang="en-US" sz="1800"/>
          </a:p>
          <a:p>
            <a:pPr marL="0" indent="0" eaLnBrk="1" hangingPunct="1">
              <a:buFontTx/>
              <a:buNone/>
            </a:pPr>
            <a:r>
              <a:rPr lang="en-US" altLang="en-US" sz="1800" b="1"/>
              <a:t>Result: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/>
              <a:t>Gap analysis monitoring of the diary system and reduced phone call activity between HO’s and the field, demonstrated effective team communication was being achieved. The interdependencies between office and field-worker were better understood by the team.   Resident’s expectations were being met within the SLA.  The Workflow Key Performance Indicator (KPI) indicated an improvement over a 6 month period of x%</a:t>
            </a:r>
          </a:p>
          <a:p>
            <a:pPr marL="0" indent="0" eaLnBrk="1" hangingPunct="1">
              <a:buFontTx/>
              <a:buNone/>
            </a:pPr>
            <a:endParaRPr lang="en-US" altLang="en-US" sz="2000"/>
          </a:p>
          <a:p>
            <a:pPr marL="0" indent="0" eaLnBrk="1" hangingPunct="1"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69B1ABE-7FBF-4172-85E9-6E6D0804E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813" y="-169863"/>
            <a:ext cx="8229600" cy="1295401"/>
          </a:xfrm>
        </p:spPr>
        <p:txBody>
          <a:bodyPr/>
          <a:lstStyle/>
          <a:p>
            <a:br>
              <a:rPr lang="en-GB" altLang="en-US"/>
            </a:br>
            <a:r>
              <a:rPr lang="en-GB" altLang="en-US" sz="4800"/>
              <a:t>The Importance of the “R”</a:t>
            </a:r>
            <a:endParaRPr lang="en-GB" altLang="en-US" sz="720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269D394-5854-4ECC-996E-01F44CFC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dirty="0"/>
              <a:t>How have you made/saved the organisation money?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dirty="0"/>
              <a:t>How have you improved productivity?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dirty="0"/>
              <a:t>How have you increased customer satisfaction or resolved a customer issue?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dirty="0"/>
              <a:t>How have you improved motivation and morale?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dirty="0"/>
              <a:t>How have you improved a process or procedure?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b="1" i="1" dirty="0"/>
              <a:t>What did you learn and how have you used this?</a:t>
            </a:r>
          </a:p>
          <a:p>
            <a:pPr marL="0" indent="0">
              <a:buFontTx/>
              <a:buNone/>
              <a:defRPr/>
            </a:pPr>
            <a:r>
              <a:rPr lang="en-GB" altLang="en-US" sz="2000" i="1" dirty="0"/>
              <a:t>e.g. Skills, confidence, what you would do differently next time, further improvements etc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>
            <a:extLst>
              <a:ext uri="{FF2B5EF4-FFF2-40B4-BE49-F238E27FC236}">
                <a16:creationId xmlns:a16="http://schemas.microsoft.com/office/drawing/2014/main" id="{F130DEEA-53BE-4362-8551-9F4953B8F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22250"/>
            <a:ext cx="8229600" cy="1143000"/>
          </a:xfrm>
        </p:spPr>
        <p:txBody>
          <a:bodyPr/>
          <a:lstStyle/>
          <a:p>
            <a:r>
              <a:rPr lang="en-GB" altLang="en-US"/>
              <a:t>Skills practice – its not just the words……</a:t>
            </a:r>
          </a:p>
        </p:txBody>
      </p:sp>
      <p:pic>
        <p:nvPicPr>
          <p:cNvPr id="33795" name="Picture 2" descr="http://leadingmindsacademy.com/wp/wp-content/uploads/body_language_voice_words.png">
            <a:extLst>
              <a:ext uri="{FF2B5EF4-FFF2-40B4-BE49-F238E27FC236}">
                <a16:creationId xmlns:a16="http://schemas.microsoft.com/office/drawing/2014/main" id="{B815668D-047E-4101-8FF5-BC322A09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65250"/>
            <a:ext cx="756126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>
            <a:extLst>
              <a:ext uri="{FF2B5EF4-FFF2-40B4-BE49-F238E27FC236}">
                <a16:creationId xmlns:a16="http://schemas.microsoft.com/office/drawing/2014/main" id="{F26A9994-F2A2-43DD-9888-0720760F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373688"/>
            <a:ext cx="275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Professor Albert Mehrabian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>
            <a:extLst>
              <a:ext uri="{FF2B5EF4-FFF2-40B4-BE49-F238E27FC236}">
                <a16:creationId xmlns:a16="http://schemas.microsoft.com/office/drawing/2014/main" id="{E41E130E-9EEB-4671-960B-9C7371765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Exercise: Presenting your achievements using STAR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3D9C5B17-5726-4E0F-9ACC-01BCE6E734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/>
              <a:t>In trios, present a key achievement (using STAR) to your manager or a senior manager. </a:t>
            </a:r>
            <a:endParaRPr lang="en-GB" altLang="en-US" i="1"/>
          </a:p>
          <a:p>
            <a:r>
              <a:rPr lang="en-GB" altLang="en-US" i="1"/>
              <a:t>Before you start to present express how they would like to come across (concise, authoritative, successful) Present your example in this way</a:t>
            </a:r>
            <a:endParaRPr lang="en-GB" altLang="en-US"/>
          </a:p>
          <a:p>
            <a:r>
              <a:rPr lang="en-GB" altLang="en-US" i="1"/>
              <a:t>Other mentees in trio to feedback – what you said, how you said it and impact – be specific </a:t>
            </a:r>
            <a:endParaRPr lang="en-GB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99301-7B39-41D9-8B34-F7A96CE33B67}"/>
              </a:ext>
            </a:extLst>
          </p:cNvPr>
          <p:cNvSpPr/>
          <p:nvPr/>
        </p:nvSpPr>
        <p:spPr>
          <a:xfrm>
            <a:off x="503238" y="1700213"/>
            <a:ext cx="8135937" cy="5018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Give yourself time to prepare and relax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Put your phone in silent mode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Believe in yourself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Be positive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Breathe!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Smile and make eye contact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Use a firm handshake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Be polite and professional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Open posture / mirroring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Use notes as a prompt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Silence is okay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Ask a question!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Be aware of your habits/ nervous tendencies!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Be able to laugh at yourself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latin typeface="+mn-lt"/>
                <a:cs typeface="Arial" charset="0"/>
              </a:rPr>
              <a:t>Maintain your professional persona</a:t>
            </a:r>
          </a:p>
          <a:p>
            <a:pPr eaLnBrk="1" hangingPunct="1">
              <a:defRPr/>
            </a:pPr>
            <a:endParaRPr lang="en-GB" altLang="en-US" sz="2000" b="1" kern="0" dirty="0"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1C1E1-D572-490D-8001-7EA1BF2C6DCD}"/>
              </a:ext>
            </a:extLst>
          </p:cNvPr>
          <p:cNvSpPr txBox="1"/>
          <p:nvPr/>
        </p:nvSpPr>
        <p:spPr>
          <a:xfrm>
            <a:off x="1476375" y="128588"/>
            <a:ext cx="727233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altLang="en-US" sz="4400" kern="0" dirty="0">
                <a:cs typeface="Arial" charset="0"/>
              </a:rPr>
              <a:t>Tips for positive impact in interviews and presentations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EF4639C-5702-42CE-B4AA-38DC42648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Short Break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1F7E1AF-50A6-4B05-8BE2-797140770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2" name="Picture 5" descr="See the source image">
            <a:extLst>
              <a:ext uri="{FF2B5EF4-FFF2-40B4-BE49-F238E27FC236}">
                <a16:creationId xmlns:a16="http://schemas.microsoft.com/office/drawing/2014/main" id="{E76C692C-3E0C-4D2B-9EB4-FF7596CF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064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DC3DEED-B957-4D38-80AE-92B246540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3225"/>
            <a:ext cx="7283450" cy="1143000"/>
          </a:xfrm>
        </p:spPr>
        <p:txBody>
          <a:bodyPr/>
          <a:lstStyle/>
          <a:p>
            <a:r>
              <a:rPr lang="en-GB" altLang="en-US"/>
              <a:t>Celebrating our mentoring journey</a:t>
            </a:r>
            <a:br>
              <a:rPr lang="en-GB" altLang="en-US"/>
            </a:br>
            <a:endParaRPr lang="en-GB" altLang="en-US"/>
          </a:p>
        </p:txBody>
      </p:sp>
      <p:pic>
        <p:nvPicPr>
          <p:cNvPr id="38915" name="Content Placeholder 4">
            <a:extLst>
              <a:ext uri="{FF2B5EF4-FFF2-40B4-BE49-F238E27FC236}">
                <a16:creationId xmlns:a16="http://schemas.microsoft.com/office/drawing/2014/main" id="{0F86DA77-8C1F-4BDB-8283-D6E834D14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r="22241"/>
          <a:stretch>
            <a:fillRect/>
          </a:stretch>
        </p:blipFill>
        <p:spPr>
          <a:xfrm>
            <a:off x="2484438" y="1516063"/>
            <a:ext cx="3887787" cy="52085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707EEC9-108F-422D-91DF-E73C78D60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/>
              <a:t>Mentoring Class Four-Moving forward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84A2965-64B8-45DF-99F8-E12C55692B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Objectives</a:t>
            </a:r>
          </a:p>
          <a:p>
            <a:pPr eaLnBrk="1" hangingPunct="1">
              <a:buFontTx/>
              <a:buNone/>
            </a:pPr>
            <a:endParaRPr lang="en-GB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/>
              <a:t>To build self-awareness of presence and impact </a:t>
            </a:r>
          </a:p>
          <a:p>
            <a:r>
              <a:rPr lang="en-GB" altLang="en-US" sz="1800"/>
              <a:t>To build confidence in evidencing achievement in applications, interviews and appraisals </a:t>
            </a:r>
          </a:p>
          <a:p>
            <a:r>
              <a:rPr lang="en-GB" altLang="en-US" sz="1800"/>
              <a:t>To share learning and plan next steps</a:t>
            </a:r>
          </a:p>
          <a:p>
            <a:endParaRPr lang="en-GB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 b="1">
                <a:cs typeface="Arial" panose="020B0604020202020204" pitchFamily="34" charset="0"/>
              </a:rPr>
              <a:t>Activities</a:t>
            </a:r>
          </a:p>
          <a:p>
            <a:r>
              <a:rPr lang="en-GB" altLang="en-US" sz="1800"/>
              <a:t>Developing Personal presence and impact – how do I come across?</a:t>
            </a:r>
          </a:p>
          <a:p>
            <a:r>
              <a:rPr lang="en-GB" altLang="en-US" sz="1800"/>
              <a:t>CV – who am I and what do I bring?</a:t>
            </a:r>
          </a:p>
          <a:p>
            <a:r>
              <a:rPr lang="en-GB" altLang="en-US" sz="1800"/>
              <a:t>Presenting your skills and achievements (STARs)  </a:t>
            </a:r>
          </a:p>
          <a:p>
            <a:r>
              <a:rPr lang="en-GB" altLang="en-US" sz="1800"/>
              <a:t>Reflecting on and presenting our learning journey</a:t>
            </a:r>
          </a:p>
          <a:p>
            <a:r>
              <a:rPr lang="en-GB" altLang="en-US" sz="1800"/>
              <a:t>What I will do next……..</a:t>
            </a:r>
          </a:p>
          <a:p>
            <a:endParaRPr lang="en-GB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B6D4676-18BC-4CAE-A1BE-9C7787EA1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Presenting success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03808963-5758-4A2C-9557-AD6B0DED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Individual:</a:t>
            </a:r>
          </a:p>
          <a:p>
            <a:pPr>
              <a:defRPr/>
            </a:pPr>
            <a:r>
              <a:rPr lang="en-GB" dirty="0"/>
              <a:t>What did I set out to achieve? </a:t>
            </a:r>
          </a:p>
          <a:p>
            <a:pPr>
              <a:defRPr/>
            </a:pPr>
            <a:r>
              <a:rPr lang="en-GB" dirty="0"/>
              <a:t>Where am I now?</a:t>
            </a:r>
          </a:p>
          <a:p>
            <a:pPr>
              <a:defRPr/>
            </a:pPr>
            <a:r>
              <a:rPr lang="en-GB" dirty="0"/>
              <a:t>What I will do next – my commitment to act</a:t>
            </a:r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US" dirty="0"/>
              <a:t> </a:t>
            </a:r>
            <a:endParaRPr lang="en-GB" dirty="0"/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FE82523-7BD3-4EE6-8B44-CAFEAC68C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Presenting our success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630CAF22-8489-4613-8405-348CEE65DA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/>
              <a:t>Conference group</a:t>
            </a:r>
          </a:p>
          <a:p>
            <a:pPr marL="0" indent="0"/>
            <a:r>
              <a:rPr lang="en-GB" altLang="en-US"/>
              <a:t>What do we want to present?</a:t>
            </a:r>
          </a:p>
          <a:p>
            <a:pPr marL="0" indent="0"/>
            <a:r>
              <a:rPr lang="en-GB" altLang="en-US"/>
              <a:t>What will this look like?</a:t>
            </a:r>
          </a:p>
          <a:p>
            <a:pPr marL="0" indent="0"/>
            <a:r>
              <a:rPr lang="en-GB" altLang="en-US"/>
              <a:t>How will we achieve this? </a:t>
            </a:r>
          </a:p>
          <a:p>
            <a:pPr marL="0" indent="0"/>
            <a:r>
              <a:rPr lang="en-GB" altLang="en-US"/>
              <a:t>What else needs to happen today?</a:t>
            </a:r>
          </a:p>
          <a:p>
            <a:pPr marL="0" indent="0"/>
            <a:r>
              <a:rPr lang="en-GB" altLang="en-US"/>
              <a:t>Actions before 20</a:t>
            </a:r>
            <a:r>
              <a:rPr lang="en-GB" altLang="en-US" baseline="30000"/>
              <a:t>th</a:t>
            </a:r>
            <a:r>
              <a:rPr lang="en-GB" altLang="en-US"/>
              <a:t> June Birmingham </a:t>
            </a:r>
          </a:p>
          <a:p>
            <a:pPr marL="0" indent="0">
              <a:buFontTx/>
              <a:buNone/>
            </a:pPr>
            <a:r>
              <a:rPr lang="en-US" altLang="en-US"/>
              <a:t> </a:t>
            </a:r>
            <a:endParaRPr lang="en-GB" altLang="en-US"/>
          </a:p>
          <a:p>
            <a:pPr marL="0" indent="0"/>
            <a:endParaRPr lang="en-GB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A6477E7-A79A-43C7-BFA4-83EF3B27D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Moving forward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026484F-8D81-4256-978F-AD2807280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What is my commitment to the next step?</a:t>
            </a:r>
          </a:p>
          <a:p>
            <a:r>
              <a:rPr lang="en-GB" altLang="en-US"/>
              <a:t>What support do I need?</a:t>
            </a:r>
          </a:p>
          <a:p>
            <a:r>
              <a:rPr lang="en-GB" altLang="en-US"/>
              <a:t>Closing the mentoring relationship, including feedback to my mentor</a:t>
            </a:r>
          </a:p>
          <a:p>
            <a:r>
              <a:rPr lang="en-GB" altLang="en-US"/>
              <a:t>Celebrating success (conference </a:t>
            </a:r>
            <a:r>
              <a:rPr lang="en-US" altLang="en-US"/>
              <a:t>20</a:t>
            </a:r>
            <a:r>
              <a:rPr lang="en-US" altLang="en-US" baseline="30000"/>
              <a:t>th</a:t>
            </a:r>
            <a:r>
              <a:rPr lang="en-US" altLang="en-US"/>
              <a:t> June 2019</a:t>
            </a:r>
            <a:r>
              <a:rPr lang="en-GB" altLang="en-US"/>
              <a:t>)</a:t>
            </a:r>
          </a:p>
          <a:p>
            <a:r>
              <a:rPr lang="en-GB" altLang="en-US"/>
              <a:t>Contributing to final evaluation</a:t>
            </a:r>
          </a:p>
          <a:p>
            <a:r>
              <a:rPr lang="en-GB" altLang="en-US"/>
              <a:t>One word about how you feel now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6BB3E2C-122C-4A75-A3AE-CD1C86C42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9575"/>
            <a:ext cx="8229600" cy="1143000"/>
          </a:xfrm>
        </p:spPr>
        <p:txBody>
          <a:bodyPr/>
          <a:lstStyle/>
          <a:p>
            <a:r>
              <a:rPr lang="en-GB" altLang="en-US"/>
              <a:t>Be the change you want to see </a:t>
            </a:r>
          </a:p>
        </p:txBody>
      </p:sp>
      <p:pic>
        <p:nvPicPr>
          <p:cNvPr id="43011" name="Picture 1" descr="http://www.shifthappens.com/wp-content/uploads/2011/12/Shift-Happens-You-Are-The-Key-To-Change.png">
            <a:extLst>
              <a:ext uri="{FF2B5EF4-FFF2-40B4-BE49-F238E27FC236}">
                <a16:creationId xmlns:a16="http://schemas.microsoft.com/office/drawing/2014/main" id="{3B58CCB9-4C03-459B-A652-0F724389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41751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22FBC086-C997-4B8B-94AA-2C89F1FFE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807561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www.housingdiversitynetwork.co.uk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beverleyr@housingdiversitynetwork.co.uk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2BF432BC-8B77-4733-9BA7-8F535548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23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>
            <a:extLst>
              <a:ext uri="{FF2B5EF4-FFF2-40B4-BE49-F238E27FC236}">
                <a16:creationId xmlns:a16="http://schemas.microsoft.com/office/drawing/2014/main" id="{E8F19CD3-6F9F-468F-8AE8-2407CEAD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588"/>
            <a:ext cx="1625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28E1CCB6-0927-4A61-84D8-1E6DC35CA1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138" y="4033838"/>
            <a:ext cx="7772400" cy="2154237"/>
          </a:xfrm>
        </p:spPr>
        <p:txBody>
          <a:bodyPr/>
          <a:lstStyle/>
          <a:p>
            <a:r>
              <a:rPr lang="en-GB" altLang="en-US"/>
              <a:t>Developing Personal Presence and Impact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271CB0B7-724A-4D06-AD27-AEF57BEE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571500"/>
            <a:ext cx="610711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5ADF054-EE84-472C-BE47-8E130F7AE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7387-866A-4A6C-9C4A-9C89BE45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2684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By the end of the session we’ll have: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Built an understanding and awareness of the way we come across</a:t>
            </a:r>
          </a:p>
          <a:p>
            <a:pPr>
              <a:defRPr/>
            </a:pPr>
            <a:r>
              <a:rPr lang="en-GB" dirty="0"/>
              <a:t>Increased our awareness of the impact this has</a:t>
            </a:r>
          </a:p>
          <a:p>
            <a:pPr>
              <a:defRPr/>
            </a:pPr>
            <a:r>
              <a:rPr lang="en-GB" dirty="0"/>
              <a:t>Ideas to practise and apply our knowledge to a variety of situations.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16500A95-0CD9-4A34-8C00-EB84099E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5540" r="2312"/>
          <a:stretch>
            <a:fillRect/>
          </a:stretch>
        </p:blipFill>
        <p:spPr bwMode="auto">
          <a:xfrm>
            <a:off x="130175" y="2301875"/>
            <a:ext cx="513397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CB6446BF-DDF8-487E-A3B9-B80BEE23C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1788"/>
            <a:ext cx="7273925" cy="822325"/>
          </a:xfrm>
        </p:spPr>
        <p:txBody>
          <a:bodyPr/>
          <a:lstStyle/>
          <a:p>
            <a:r>
              <a:rPr lang="en-GB" altLang="en-US" sz="3000"/>
              <a:t>Identifying personal presence and impact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3608D4BE-1E72-46AA-BB9B-D5F0CA31D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9175" y="1166813"/>
            <a:ext cx="5283200" cy="4948237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sz="2400"/>
          </a:p>
          <a:p>
            <a:pPr marL="0" indent="0" algn="ctr">
              <a:buFontTx/>
              <a:buNone/>
            </a:pPr>
            <a:r>
              <a:rPr lang="en-GB" altLang="en-US" sz="2400"/>
              <a:t>What words come to mind when you’re thinking about personal presence and impact? </a:t>
            </a:r>
          </a:p>
          <a:p>
            <a:pPr marL="0" indent="0" algn="ctr">
              <a:buFontTx/>
              <a:buNone/>
            </a:pPr>
            <a:endParaRPr lang="en-GB" altLang="en-US" sz="2400"/>
          </a:p>
          <a:p>
            <a:pPr marL="0" indent="0" algn="ctr">
              <a:buFontTx/>
              <a:buNone/>
            </a:pPr>
            <a:r>
              <a:rPr lang="en-GB" altLang="en-US" sz="2400"/>
              <a:t>(In other words, what do we think contributes to a positive personal presence and impact?)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9D5D472E-65B1-48E2-AEE9-AEBF2103D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r="37122"/>
          <a:stretch>
            <a:fillRect/>
          </a:stretch>
        </p:blipFill>
        <p:spPr bwMode="auto">
          <a:xfrm>
            <a:off x="49213" y="1027113"/>
            <a:ext cx="3722687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B3FE1CB4-9FDD-4C69-9E3B-74F711A8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Reflection and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0FFD-7A9D-41C2-BA92-7A3BF476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913" y="1166813"/>
            <a:ext cx="5780087" cy="4948237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r>
              <a:rPr lang="en-GB" dirty="0"/>
              <a:t>People will forget what you said,</a:t>
            </a:r>
            <a:br>
              <a:rPr lang="en-GB" dirty="0"/>
            </a:br>
            <a:r>
              <a:rPr lang="en-GB" dirty="0"/>
              <a:t>People will forget what you did,</a:t>
            </a:r>
          </a:p>
          <a:p>
            <a:pPr marL="0" indent="0" algn="ctr">
              <a:buFontTx/>
              <a:buNone/>
              <a:defRPr/>
            </a:pPr>
            <a:r>
              <a:rPr lang="en-GB" dirty="0"/>
              <a:t>But</a:t>
            </a:r>
          </a:p>
          <a:p>
            <a:pPr marL="0" indent="0" algn="ctr">
              <a:buFontTx/>
              <a:buNone/>
              <a:defRPr/>
            </a:pPr>
            <a:r>
              <a:rPr lang="en-GB" dirty="0"/>
              <a:t>People will never forget</a:t>
            </a:r>
            <a:br>
              <a:rPr lang="en-GB" dirty="0"/>
            </a:br>
            <a:r>
              <a:rPr lang="en-GB" dirty="0"/>
              <a:t>How you made them feel.</a:t>
            </a:r>
          </a:p>
          <a:p>
            <a:pPr marL="0" indent="0" algn="r">
              <a:buFontTx/>
              <a:buNone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FontTx/>
              <a:buNone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FontTx/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Maya Angelou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51BCBA9-33C0-42A3-80CD-DED14081F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655762"/>
          </a:xfrm>
        </p:spPr>
        <p:txBody>
          <a:bodyPr/>
          <a:lstStyle/>
          <a:p>
            <a:r>
              <a:rPr lang="en-GB" altLang="en-US"/>
              <a:t>Reflection – pre-work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59C4B96-A742-4C64-AD12-5AABAAB82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/>
          </a:p>
          <a:p>
            <a:pPr marL="0" indent="0">
              <a:buFontTx/>
              <a:buNone/>
            </a:pPr>
            <a:endParaRPr lang="en-GB" altLang="en-US"/>
          </a:p>
          <a:p>
            <a:pPr marL="0" indent="0"/>
            <a:endParaRPr lang="en-GB" altLang="en-US"/>
          </a:p>
          <a:p>
            <a:pPr marL="0" indent="0">
              <a:buFontTx/>
              <a:buNone/>
            </a:pPr>
            <a:endParaRPr lang="en-GB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CED57C-3082-4921-9E17-54F41576DDD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852738"/>
          <a:ext cx="7804150" cy="2652712"/>
        </p:xfrm>
        <a:graphic>
          <a:graphicData uri="http://schemas.openxmlformats.org/drawingml/2006/table">
            <a:tbl>
              <a:tblPr/>
              <a:tblGrid>
                <a:gridCol w="3902075">
                  <a:extLst>
                    <a:ext uri="{9D8B030D-6E8A-4147-A177-3AD203B41FA5}">
                      <a16:colId xmlns:a16="http://schemas.microsoft.com/office/drawing/2014/main" val="1346308202"/>
                    </a:ext>
                  </a:extLst>
                </a:gridCol>
                <a:gridCol w="3902075">
                  <a:extLst>
                    <a:ext uri="{9D8B030D-6E8A-4147-A177-3AD203B41FA5}">
                      <a16:colId xmlns:a16="http://schemas.microsoft.com/office/drawing/2014/main" val="3451759063"/>
                    </a:ext>
                  </a:extLst>
                </a:gridCol>
              </a:tblGrid>
              <a:tr h="2652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three words would you want others to use to describe you after meeting you for the first time?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would you want to make people feel about you?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336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544B428-5874-4043-B88B-2ECD7C562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1638"/>
            <a:ext cx="8229600" cy="1143000"/>
          </a:xfrm>
        </p:spPr>
        <p:txBody>
          <a:bodyPr/>
          <a:lstStyle/>
          <a:p>
            <a:r>
              <a:rPr lang="en-GB" altLang="en-US"/>
              <a:t>A few words about feedback…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98B7D425-6D3B-4DEB-A2BC-902F6120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31913"/>
            <a:ext cx="34861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>
            <a:extLst>
              <a:ext uri="{FF2B5EF4-FFF2-40B4-BE49-F238E27FC236}">
                <a16:creationId xmlns:a16="http://schemas.microsoft.com/office/drawing/2014/main" id="{166DBE06-29A8-4BDB-ADCA-E6680A3D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94288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Feedback should be given and received</a:t>
            </a:r>
            <a:b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WITH respect and WITHOUT judgement.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NPresentationTemplate">
  <a:themeElements>
    <a:clrScheme name="HDN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DNPresentation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HDN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EE7475BED4F478699D4472DAD2E48" ma:contentTypeVersion="10" ma:contentTypeDescription="Create a new document." ma:contentTypeScope="" ma:versionID="31ce36c513bbb8d88f64e2b79a017f18">
  <xsd:schema xmlns:xsd="http://www.w3.org/2001/XMLSchema" xmlns:xs="http://www.w3.org/2001/XMLSchema" xmlns:p="http://schemas.microsoft.com/office/2006/metadata/properties" xmlns:ns2="1f8f253d-e716-4626-931f-4264eeb6d682" xmlns:ns3="da6d5167-2a90-4f82-8b8b-55797dd00cca" targetNamespace="http://schemas.microsoft.com/office/2006/metadata/properties" ma:root="true" ma:fieldsID="7d6f9925c441a4b22d569a7ff9a72220" ns2:_="" ns3:_="">
    <xsd:import namespace="1f8f253d-e716-4626-931f-4264eeb6d682"/>
    <xsd:import namespace="da6d5167-2a90-4f82-8b8b-55797dd00c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253d-e716-4626-931f-4264eeb6d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5167-2a90-4f82-8b8b-55797dd00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B3B683-19FF-4F4B-A58E-9822998B4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5AF7E-9E3F-4AFE-B9DF-D036515DF6D2}"/>
</file>

<file path=customXml/itemProps3.xml><?xml version="1.0" encoding="utf-8"?>
<ds:datastoreItem xmlns:ds="http://schemas.openxmlformats.org/officeDocument/2006/customXml" ds:itemID="{34A4F215-55CA-4084-89AA-6DC08E522437}"/>
</file>

<file path=docProps/app.xml><?xml version="1.0" encoding="utf-8"?>
<Properties xmlns="http://schemas.openxmlformats.org/officeDocument/2006/extended-properties" xmlns:vt="http://schemas.openxmlformats.org/officeDocument/2006/docPropsVTypes">
  <Template>HDNPresentationTemplate</Template>
  <TotalTime>1745</TotalTime>
  <Words>1272</Words>
  <Application>Microsoft Office PowerPoint</Application>
  <PresentationFormat>On-screen Show (4:3)</PresentationFormat>
  <Paragraphs>205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HDNPresentationTemplate</vt:lpstr>
      <vt:lpstr>PowerPoint Presentation</vt:lpstr>
      <vt:lpstr>Welcome to Class Four – Moving forward</vt:lpstr>
      <vt:lpstr>Mentoring Class Four-Moving forward</vt:lpstr>
      <vt:lpstr>Developing Personal Presence and Impact</vt:lpstr>
      <vt:lpstr>Learning outcomes</vt:lpstr>
      <vt:lpstr>Identifying personal presence and impact</vt:lpstr>
      <vt:lpstr>Reflection and projection</vt:lpstr>
      <vt:lpstr>Reflection – pre-work</vt:lpstr>
      <vt:lpstr>A few words about feedback…</vt:lpstr>
      <vt:lpstr>Reality activity</vt:lpstr>
      <vt:lpstr>Learning outcomes</vt:lpstr>
      <vt:lpstr>Coffee Break</vt:lpstr>
      <vt:lpstr>Presenting myself – who am I and what do I bring </vt:lpstr>
      <vt:lpstr>CVs</vt:lpstr>
      <vt:lpstr>PowerPoint Presentation</vt:lpstr>
      <vt:lpstr>CV Peer Review – ‘critical friend’</vt:lpstr>
      <vt:lpstr>Reminder about feedback…</vt:lpstr>
      <vt:lpstr>Review and next steps</vt:lpstr>
      <vt:lpstr>PowerPoint Presentation</vt:lpstr>
      <vt:lpstr>PowerPoint Presentation</vt:lpstr>
      <vt:lpstr>Presenting my skills and achievements</vt:lpstr>
      <vt:lpstr>STARs</vt:lpstr>
      <vt:lpstr>STAR</vt:lpstr>
      <vt:lpstr> The Importance of the “R”</vt:lpstr>
      <vt:lpstr>Skills practice – its not just the words……</vt:lpstr>
      <vt:lpstr>Exercise: Presenting your achievements using STAR</vt:lpstr>
      <vt:lpstr>PowerPoint Presentation</vt:lpstr>
      <vt:lpstr>Short Break</vt:lpstr>
      <vt:lpstr>Celebrating our mentoring journey </vt:lpstr>
      <vt:lpstr>Presenting success</vt:lpstr>
      <vt:lpstr>Presenting our success</vt:lpstr>
      <vt:lpstr>Moving forward</vt:lpstr>
      <vt:lpstr>Be the change you want to see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</dc:creator>
  <cp:lastModifiedBy>alysross griffiths</cp:lastModifiedBy>
  <cp:revision>124</cp:revision>
  <cp:lastPrinted>2013-05-21T14:37:06Z</cp:lastPrinted>
  <dcterms:created xsi:type="dcterms:W3CDTF">2009-04-20T12:37:15Z</dcterms:created>
  <dcterms:modified xsi:type="dcterms:W3CDTF">2019-05-13T19:08:51Z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0x01010040AEE7475BED4F478699D4472DAD2E48</vt:lpwstr>
  </property>
</Properties>
</file>