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401" r:id="rId5"/>
    <p:sldId id="289" r:id="rId6"/>
    <p:sldId id="398" r:id="rId7"/>
    <p:sldId id="380" r:id="rId8"/>
    <p:sldId id="407" r:id="rId9"/>
    <p:sldId id="408" r:id="rId10"/>
    <p:sldId id="409" r:id="rId11"/>
    <p:sldId id="387" r:id="rId12"/>
    <p:sldId id="388" r:id="rId13"/>
    <p:sldId id="389" r:id="rId14"/>
    <p:sldId id="390" r:id="rId15"/>
    <p:sldId id="371" r:id="rId16"/>
    <p:sldId id="391" r:id="rId17"/>
    <p:sldId id="405" r:id="rId18"/>
    <p:sldId id="392" r:id="rId19"/>
    <p:sldId id="399" r:id="rId20"/>
    <p:sldId id="393" r:id="rId21"/>
    <p:sldId id="378" r:id="rId22"/>
    <p:sldId id="395" r:id="rId23"/>
    <p:sldId id="406" r:id="rId24"/>
    <p:sldId id="403" r:id="rId25"/>
    <p:sldId id="404" r:id="rId26"/>
    <p:sldId id="370" r:id="rId27"/>
    <p:sldId id="377" r:id="rId28"/>
    <p:sldId id="400" r:id="rId29"/>
    <p:sldId id="305" r:id="rId30"/>
    <p:sldId id="361" r:id="rId31"/>
    <p:sldId id="327" r:id="rId32"/>
    <p:sldId id="396" r:id="rId33"/>
    <p:sldId id="397" r:id="rId34"/>
    <p:sldId id="328" r:id="rId35"/>
    <p:sldId id="294" r:id="rId36"/>
    <p:sldId id="287" r:id="rId37"/>
    <p:sldId id="402" r:id="rId38"/>
  </p:sldIdLst>
  <p:sldSz cx="9144000" cy="6858000" type="screen4x3"/>
  <p:notesSz cx="6881813" cy="10002838"/>
  <p:defaultTextStyle>
    <a:defPPr>
      <a:defRPr lang="en-GB"/>
    </a:defPPr>
    <a:lvl1pPr algn="l" rtl="0" fontAlgn="base">
      <a:spcBef>
        <a:spcPct val="0"/>
      </a:spcBef>
      <a:spcAft>
        <a:spcPct val="0"/>
      </a:spcAft>
      <a:defRPr sz="3200" kern="1200">
        <a:solidFill>
          <a:srgbClr val="003366"/>
        </a:solidFill>
        <a:latin typeface="Gill Sans MT" pitchFamily="34" charset="0"/>
        <a:ea typeface="+mn-ea"/>
        <a:cs typeface="Arial" charset="0"/>
      </a:defRPr>
    </a:lvl1pPr>
    <a:lvl2pPr marL="457200" algn="l" rtl="0" fontAlgn="base">
      <a:spcBef>
        <a:spcPct val="0"/>
      </a:spcBef>
      <a:spcAft>
        <a:spcPct val="0"/>
      </a:spcAft>
      <a:defRPr sz="3200" kern="1200">
        <a:solidFill>
          <a:srgbClr val="003366"/>
        </a:solidFill>
        <a:latin typeface="Gill Sans MT" pitchFamily="34" charset="0"/>
        <a:ea typeface="+mn-ea"/>
        <a:cs typeface="Arial" charset="0"/>
      </a:defRPr>
    </a:lvl2pPr>
    <a:lvl3pPr marL="914400" algn="l" rtl="0" fontAlgn="base">
      <a:spcBef>
        <a:spcPct val="0"/>
      </a:spcBef>
      <a:spcAft>
        <a:spcPct val="0"/>
      </a:spcAft>
      <a:defRPr sz="3200" kern="1200">
        <a:solidFill>
          <a:srgbClr val="003366"/>
        </a:solidFill>
        <a:latin typeface="Gill Sans MT" pitchFamily="34" charset="0"/>
        <a:ea typeface="+mn-ea"/>
        <a:cs typeface="Arial" charset="0"/>
      </a:defRPr>
    </a:lvl3pPr>
    <a:lvl4pPr marL="1371600" algn="l" rtl="0" fontAlgn="base">
      <a:spcBef>
        <a:spcPct val="0"/>
      </a:spcBef>
      <a:spcAft>
        <a:spcPct val="0"/>
      </a:spcAft>
      <a:defRPr sz="3200" kern="1200">
        <a:solidFill>
          <a:srgbClr val="003366"/>
        </a:solidFill>
        <a:latin typeface="Gill Sans MT" pitchFamily="34" charset="0"/>
        <a:ea typeface="+mn-ea"/>
        <a:cs typeface="Arial" charset="0"/>
      </a:defRPr>
    </a:lvl4pPr>
    <a:lvl5pPr marL="1828800" algn="l" rtl="0" fontAlgn="base">
      <a:spcBef>
        <a:spcPct val="0"/>
      </a:spcBef>
      <a:spcAft>
        <a:spcPct val="0"/>
      </a:spcAft>
      <a:defRPr sz="3200" kern="1200">
        <a:solidFill>
          <a:srgbClr val="003366"/>
        </a:solidFill>
        <a:latin typeface="Gill Sans MT" pitchFamily="34" charset="0"/>
        <a:ea typeface="+mn-ea"/>
        <a:cs typeface="Arial" charset="0"/>
      </a:defRPr>
    </a:lvl5pPr>
    <a:lvl6pPr marL="2286000" algn="l" defTabSz="914400" rtl="0" eaLnBrk="1" latinLnBrk="0" hangingPunct="1">
      <a:defRPr sz="3200" kern="1200">
        <a:solidFill>
          <a:srgbClr val="003366"/>
        </a:solidFill>
        <a:latin typeface="Gill Sans MT" pitchFamily="34" charset="0"/>
        <a:ea typeface="+mn-ea"/>
        <a:cs typeface="Arial" charset="0"/>
      </a:defRPr>
    </a:lvl6pPr>
    <a:lvl7pPr marL="2743200" algn="l" defTabSz="914400" rtl="0" eaLnBrk="1" latinLnBrk="0" hangingPunct="1">
      <a:defRPr sz="3200" kern="1200">
        <a:solidFill>
          <a:srgbClr val="003366"/>
        </a:solidFill>
        <a:latin typeface="Gill Sans MT" pitchFamily="34" charset="0"/>
        <a:ea typeface="+mn-ea"/>
        <a:cs typeface="Arial" charset="0"/>
      </a:defRPr>
    </a:lvl7pPr>
    <a:lvl8pPr marL="3200400" algn="l" defTabSz="914400" rtl="0" eaLnBrk="1" latinLnBrk="0" hangingPunct="1">
      <a:defRPr sz="3200" kern="1200">
        <a:solidFill>
          <a:srgbClr val="003366"/>
        </a:solidFill>
        <a:latin typeface="Gill Sans MT" pitchFamily="34" charset="0"/>
        <a:ea typeface="+mn-ea"/>
        <a:cs typeface="Arial" charset="0"/>
      </a:defRPr>
    </a:lvl8pPr>
    <a:lvl9pPr marL="3657600" algn="l" defTabSz="914400" rtl="0" eaLnBrk="1" latinLnBrk="0" hangingPunct="1">
      <a:defRPr sz="3200" kern="1200">
        <a:solidFill>
          <a:srgbClr val="003366"/>
        </a:solidFill>
        <a:latin typeface="Gill Sans M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3F826-2A8B-461C-ADC2-A26C051DD0C8}" v="4" dt="2019-01-08T13:19:09.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9" autoAdjust="0"/>
    <p:restoredTop sz="93136" autoAdjust="0"/>
  </p:normalViewPr>
  <p:slideViewPr>
    <p:cSldViewPr>
      <p:cViewPr varScale="1">
        <p:scale>
          <a:sx n="106" d="100"/>
          <a:sy n="106" d="100"/>
        </p:scale>
        <p:origin x="1182" y="108"/>
      </p:cViewPr>
      <p:guideLst>
        <p:guide orient="horz" pos="2160"/>
        <p:guide pos="2880"/>
      </p:guideLst>
    </p:cSldViewPr>
  </p:slideViewPr>
  <p:outlineViewPr>
    <p:cViewPr>
      <p:scale>
        <a:sx n="33" d="100"/>
        <a:sy n="33" d="100"/>
      </p:scale>
      <p:origin x="0" y="1455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46" d="100"/>
          <a:sy n="46" d="100"/>
        </p:scale>
        <p:origin x="306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ross griffiths" userId="a4a0ade2-6569-493f-8d14-07e9485735c9" providerId="ADAL" clId="{D893F826-2A8B-461C-ADC2-A26C051DD0C8}"/>
    <pc:docChg chg="custSel modSld modMainMaster">
      <pc:chgData name="alysross griffiths" userId="a4a0ade2-6569-493f-8d14-07e9485735c9" providerId="ADAL" clId="{D893F826-2A8B-461C-ADC2-A26C051DD0C8}" dt="2019-01-08T13:19:39.943" v="40" actId="1076"/>
      <pc:docMkLst>
        <pc:docMk/>
      </pc:docMkLst>
      <pc:sldChg chg="addSp modSp">
        <pc:chgData name="alysross griffiths" userId="a4a0ade2-6569-493f-8d14-07e9485735c9" providerId="ADAL" clId="{D893F826-2A8B-461C-ADC2-A26C051DD0C8}" dt="2019-01-08T13:18:39.444" v="29" actId="20577"/>
        <pc:sldMkLst>
          <pc:docMk/>
          <pc:sldMk cId="0" sldId="401"/>
        </pc:sldMkLst>
        <pc:spChg chg="mod">
          <ac:chgData name="alysross griffiths" userId="a4a0ade2-6569-493f-8d14-07e9485735c9" providerId="ADAL" clId="{D893F826-2A8B-461C-ADC2-A26C051DD0C8}" dt="2019-01-08T13:18:39.444" v="29" actId="20577"/>
          <ac:spMkLst>
            <pc:docMk/>
            <pc:sldMk cId="0" sldId="401"/>
            <ac:spMk id="15363" creationId="{00000000-0000-0000-0000-000000000000}"/>
          </ac:spMkLst>
        </pc:spChg>
        <pc:picChg chg="add mod">
          <ac:chgData name="alysross griffiths" userId="a4a0ade2-6569-493f-8d14-07e9485735c9" providerId="ADAL" clId="{D893F826-2A8B-461C-ADC2-A26C051DD0C8}" dt="2019-01-08T13:15:28.680" v="8" actId="1076"/>
          <ac:picMkLst>
            <pc:docMk/>
            <pc:sldMk cId="0" sldId="401"/>
            <ac:picMk id="6" creationId="{2D6FD619-047F-4F9D-9EE7-A0B17795EE01}"/>
          </ac:picMkLst>
        </pc:picChg>
        <pc:picChg chg="add mod">
          <ac:chgData name="alysross griffiths" userId="a4a0ade2-6569-493f-8d14-07e9485735c9" providerId="ADAL" clId="{D893F826-2A8B-461C-ADC2-A26C051DD0C8}" dt="2019-01-08T13:18:21.269" v="11" actId="14100"/>
          <ac:picMkLst>
            <pc:docMk/>
            <pc:sldMk cId="0" sldId="401"/>
            <ac:picMk id="7" creationId="{FC426CB6-DF68-4134-92EB-1D7333680090}"/>
          </ac:picMkLst>
        </pc:picChg>
      </pc:sldChg>
      <pc:sldChg chg="addSp delSp modSp">
        <pc:chgData name="alysross griffiths" userId="a4a0ade2-6569-493f-8d14-07e9485735c9" providerId="ADAL" clId="{D893F826-2A8B-461C-ADC2-A26C051DD0C8}" dt="2019-01-08T13:19:39.943" v="40" actId="1076"/>
        <pc:sldMkLst>
          <pc:docMk/>
          <pc:sldMk cId="0" sldId="402"/>
        </pc:sldMkLst>
        <pc:spChg chg="mod">
          <ac:chgData name="alysross griffiths" userId="a4a0ade2-6569-493f-8d14-07e9485735c9" providerId="ADAL" clId="{D893F826-2A8B-461C-ADC2-A26C051DD0C8}" dt="2019-01-08T13:19:32.466" v="38" actId="1076"/>
          <ac:spMkLst>
            <pc:docMk/>
            <pc:sldMk cId="0" sldId="402"/>
            <ac:spMk id="15364" creationId="{00000000-0000-0000-0000-000000000000}"/>
          </ac:spMkLst>
        </pc:spChg>
        <pc:picChg chg="add mod">
          <ac:chgData name="alysross griffiths" userId="a4a0ade2-6569-493f-8d14-07e9485735c9" providerId="ADAL" clId="{D893F826-2A8B-461C-ADC2-A26C051DD0C8}" dt="2019-01-08T13:19:39.943" v="40" actId="1076"/>
          <ac:picMkLst>
            <pc:docMk/>
            <pc:sldMk cId="0" sldId="402"/>
            <ac:picMk id="5" creationId="{BE6C937A-617B-46AC-BA61-3651A4BF0A3D}"/>
          </ac:picMkLst>
        </pc:picChg>
        <pc:picChg chg="add mod">
          <ac:chgData name="alysross griffiths" userId="a4a0ade2-6569-493f-8d14-07e9485735c9" providerId="ADAL" clId="{D893F826-2A8B-461C-ADC2-A26C051DD0C8}" dt="2019-01-08T13:19:16.318" v="35" actId="14100"/>
          <ac:picMkLst>
            <pc:docMk/>
            <pc:sldMk cId="0" sldId="402"/>
            <ac:picMk id="6" creationId="{88A9C69F-73F9-4C53-AD26-D9EB0FAF98A6}"/>
          </ac:picMkLst>
        </pc:picChg>
        <pc:picChg chg="del">
          <ac:chgData name="alysross griffiths" userId="a4a0ade2-6569-493f-8d14-07e9485735c9" providerId="ADAL" clId="{D893F826-2A8B-461C-ADC2-A26C051DD0C8}" dt="2019-01-08T13:14:12.809" v="0" actId="478"/>
          <ac:picMkLst>
            <pc:docMk/>
            <pc:sldMk cId="0" sldId="402"/>
            <ac:picMk id="60419" creationId="{00000000-0000-0000-0000-000000000000}"/>
          </ac:picMkLst>
        </pc:picChg>
      </pc:sldChg>
      <pc:sldMasterChg chg="modSp">
        <pc:chgData name="alysross griffiths" userId="a4a0ade2-6569-493f-8d14-07e9485735c9" providerId="ADAL" clId="{D893F826-2A8B-461C-ADC2-A26C051DD0C8}" dt="2019-01-08T13:15:04.807" v="7" actId="1076"/>
        <pc:sldMasterMkLst>
          <pc:docMk/>
          <pc:sldMasterMk cId="0" sldId="2147483648"/>
        </pc:sldMasterMkLst>
        <pc:picChg chg="mod">
          <ac:chgData name="alysross griffiths" userId="a4a0ade2-6569-493f-8d14-07e9485735c9" providerId="ADAL" clId="{D893F826-2A8B-461C-ADC2-A26C051DD0C8}" dt="2019-01-08T13:15:04.807" v="7" actId="1076"/>
          <ac:picMkLst>
            <pc:docMk/>
            <pc:sldMasterMk cId="0" sldId="2147483648"/>
            <ac:picMk id="8" creationId="{33219788-55BA-463C-B1DB-7E40838259DA}"/>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F1A6B-6E47-4B6E-9D4A-93058975CB60}"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en-GB"/>
        </a:p>
      </dgm:t>
    </dgm:pt>
    <dgm:pt modelId="{2E9A1F71-3FEB-4993-BFDF-489D17FC7A3B}">
      <dgm:prSet phldrT="[Text]" custT="1"/>
      <dgm:spPr/>
      <dgm:t>
        <a:bodyPr/>
        <a:lstStyle/>
        <a:p>
          <a:r>
            <a:rPr lang="en-GB" sz="2000" b="1" dirty="0">
              <a:solidFill>
                <a:schemeClr val="accent2"/>
              </a:solidFill>
            </a:rPr>
            <a:t>Do</a:t>
          </a:r>
        </a:p>
      </dgm:t>
    </dgm:pt>
    <dgm:pt modelId="{E2F0FFF6-E661-4C3D-99B5-67037D807016}" type="parTrans" cxnId="{F980BF9F-20FD-48A0-811E-4ECBC6DB594D}">
      <dgm:prSet/>
      <dgm:spPr/>
      <dgm:t>
        <a:bodyPr/>
        <a:lstStyle/>
        <a:p>
          <a:endParaRPr lang="en-GB"/>
        </a:p>
      </dgm:t>
    </dgm:pt>
    <dgm:pt modelId="{B3E55133-3455-486A-B705-A18AD3DFBA55}" type="sibTrans" cxnId="{F980BF9F-20FD-48A0-811E-4ECBC6DB594D}">
      <dgm:prSet/>
      <dgm:spPr>
        <a:solidFill>
          <a:schemeClr val="accent2"/>
        </a:solidFill>
      </dgm:spPr>
      <dgm:t>
        <a:bodyPr/>
        <a:lstStyle/>
        <a:p>
          <a:endParaRPr lang="en-GB"/>
        </a:p>
      </dgm:t>
    </dgm:pt>
    <dgm:pt modelId="{039072B9-ED7F-4408-B052-F353EA848C9B}">
      <dgm:prSet phldrT="[Text]" custT="1"/>
      <dgm:spPr/>
      <dgm:t>
        <a:bodyPr/>
        <a:lstStyle/>
        <a:p>
          <a:r>
            <a:rPr lang="en-GB" sz="2000" b="1" dirty="0">
              <a:solidFill>
                <a:schemeClr val="accent2"/>
              </a:solidFill>
            </a:rPr>
            <a:t>Review</a:t>
          </a:r>
        </a:p>
      </dgm:t>
    </dgm:pt>
    <dgm:pt modelId="{72A371BC-5FC2-40DA-B19E-92D26C5C9383}" type="parTrans" cxnId="{5FE5BF5C-FB92-4AFD-8F4D-4562D66A8315}">
      <dgm:prSet/>
      <dgm:spPr/>
      <dgm:t>
        <a:bodyPr/>
        <a:lstStyle/>
        <a:p>
          <a:endParaRPr lang="en-GB"/>
        </a:p>
      </dgm:t>
    </dgm:pt>
    <dgm:pt modelId="{9D5FD47D-8740-49A2-B70F-39A4239DC1BE}" type="sibTrans" cxnId="{5FE5BF5C-FB92-4AFD-8F4D-4562D66A8315}">
      <dgm:prSet/>
      <dgm:spPr>
        <a:solidFill>
          <a:schemeClr val="accent2"/>
        </a:solidFill>
      </dgm:spPr>
      <dgm:t>
        <a:bodyPr/>
        <a:lstStyle/>
        <a:p>
          <a:endParaRPr lang="en-GB"/>
        </a:p>
      </dgm:t>
    </dgm:pt>
    <dgm:pt modelId="{817EAB16-3D3A-413C-9D08-7439755FB8CC}">
      <dgm:prSet phldrT="[Text]" custT="1"/>
      <dgm:spPr/>
      <dgm:t>
        <a:bodyPr/>
        <a:lstStyle/>
        <a:p>
          <a:r>
            <a:rPr lang="en-GB" sz="1800" b="1" dirty="0">
              <a:solidFill>
                <a:schemeClr val="accent2"/>
              </a:solidFill>
            </a:rPr>
            <a:t>Conclude</a:t>
          </a:r>
        </a:p>
      </dgm:t>
    </dgm:pt>
    <dgm:pt modelId="{EDC8954C-5D5F-45C4-B56E-367A2574BB2A}" type="parTrans" cxnId="{F5C37DEA-9811-4779-80BC-7466AEFA83A4}">
      <dgm:prSet/>
      <dgm:spPr/>
      <dgm:t>
        <a:bodyPr/>
        <a:lstStyle/>
        <a:p>
          <a:endParaRPr lang="en-GB"/>
        </a:p>
      </dgm:t>
    </dgm:pt>
    <dgm:pt modelId="{81861111-E6EF-4F5F-8694-2E952F6C682C}" type="sibTrans" cxnId="{F5C37DEA-9811-4779-80BC-7466AEFA83A4}">
      <dgm:prSet/>
      <dgm:spPr>
        <a:solidFill>
          <a:schemeClr val="accent2"/>
        </a:solidFill>
      </dgm:spPr>
      <dgm:t>
        <a:bodyPr/>
        <a:lstStyle/>
        <a:p>
          <a:endParaRPr lang="en-GB"/>
        </a:p>
      </dgm:t>
    </dgm:pt>
    <dgm:pt modelId="{E0E6F745-2CA6-4B00-A5CE-AA39234B19D8}">
      <dgm:prSet phldrT="[Text]" custT="1"/>
      <dgm:spPr/>
      <dgm:t>
        <a:bodyPr/>
        <a:lstStyle/>
        <a:p>
          <a:r>
            <a:rPr lang="en-GB" sz="2000" b="1" dirty="0">
              <a:solidFill>
                <a:schemeClr val="accent2"/>
              </a:solidFill>
            </a:rPr>
            <a:t>Plan</a:t>
          </a:r>
        </a:p>
      </dgm:t>
    </dgm:pt>
    <dgm:pt modelId="{7BE81F6F-8995-40D9-B5BD-2E94E89605BC}" type="parTrans" cxnId="{A8D9AC37-01D3-4028-BABC-E91A6579B95A}">
      <dgm:prSet/>
      <dgm:spPr/>
      <dgm:t>
        <a:bodyPr/>
        <a:lstStyle/>
        <a:p>
          <a:endParaRPr lang="en-GB"/>
        </a:p>
      </dgm:t>
    </dgm:pt>
    <dgm:pt modelId="{040FDA08-14E2-4CA9-B77E-D4E07C9C8F16}" type="sibTrans" cxnId="{A8D9AC37-01D3-4028-BABC-E91A6579B95A}">
      <dgm:prSet/>
      <dgm:spPr>
        <a:solidFill>
          <a:schemeClr val="accent2"/>
        </a:solidFill>
      </dgm:spPr>
      <dgm:t>
        <a:bodyPr/>
        <a:lstStyle/>
        <a:p>
          <a:endParaRPr lang="en-GB">
            <a:solidFill>
              <a:schemeClr val="accent2"/>
            </a:solidFill>
          </a:endParaRPr>
        </a:p>
      </dgm:t>
    </dgm:pt>
    <dgm:pt modelId="{880AE5BA-369E-49A4-A364-E7D9A1B7D94F}" type="pres">
      <dgm:prSet presAssocID="{569F1A6B-6E47-4B6E-9D4A-93058975CB60}" presName="cycle" presStyleCnt="0">
        <dgm:presLayoutVars>
          <dgm:dir/>
          <dgm:resizeHandles val="exact"/>
        </dgm:presLayoutVars>
      </dgm:prSet>
      <dgm:spPr/>
    </dgm:pt>
    <dgm:pt modelId="{39D93CCE-29B5-48C6-B7BE-7F49915524EE}" type="pres">
      <dgm:prSet presAssocID="{2E9A1F71-3FEB-4993-BFDF-489D17FC7A3B}" presName="node" presStyleLbl="node1" presStyleIdx="0" presStyleCnt="4">
        <dgm:presLayoutVars>
          <dgm:bulletEnabled val="1"/>
        </dgm:presLayoutVars>
      </dgm:prSet>
      <dgm:spPr/>
    </dgm:pt>
    <dgm:pt modelId="{79D905EE-9984-4D51-8AE7-DA9B6DB3A365}" type="pres">
      <dgm:prSet presAssocID="{B3E55133-3455-486A-B705-A18AD3DFBA55}" presName="sibTrans" presStyleLbl="sibTrans2D1" presStyleIdx="0" presStyleCnt="4"/>
      <dgm:spPr/>
    </dgm:pt>
    <dgm:pt modelId="{B51601EB-BC3B-45F0-85E1-00258DE6F576}" type="pres">
      <dgm:prSet presAssocID="{B3E55133-3455-486A-B705-A18AD3DFBA55}" presName="connectorText" presStyleLbl="sibTrans2D1" presStyleIdx="0" presStyleCnt="4"/>
      <dgm:spPr/>
    </dgm:pt>
    <dgm:pt modelId="{72EE26B7-C236-4A96-A7F0-4DD4EDB08C63}" type="pres">
      <dgm:prSet presAssocID="{039072B9-ED7F-4408-B052-F353EA848C9B}" presName="node" presStyleLbl="node1" presStyleIdx="1" presStyleCnt="4">
        <dgm:presLayoutVars>
          <dgm:bulletEnabled val="1"/>
        </dgm:presLayoutVars>
      </dgm:prSet>
      <dgm:spPr/>
    </dgm:pt>
    <dgm:pt modelId="{DCF21512-1FBE-45FA-93C4-A1D817E6DE4D}" type="pres">
      <dgm:prSet presAssocID="{9D5FD47D-8740-49A2-B70F-39A4239DC1BE}" presName="sibTrans" presStyleLbl="sibTrans2D1" presStyleIdx="1" presStyleCnt="4"/>
      <dgm:spPr/>
    </dgm:pt>
    <dgm:pt modelId="{AFC5B296-F36A-4BF3-8660-BC46E69C5DBA}" type="pres">
      <dgm:prSet presAssocID="{9D5FD47D-8740-49A2-B70F-39A4239DC1BE}" presName="connectorText" presStyleLbl="sibTrans2D1" presStyleIdx="1" presStyleCnt="4"/>
      <dgm:spPr/>
    </dgm:pt>
    <dgm:pt modelId="{E683098F-4BFD-4689-9F8F-7F0E15601B36}" type="pres">
      <dgm:prSet presAssocID="{817EAB16-3D3A-413C-9D08-7439755FB8CC}" presName="node" presStyleLbl="node1" presStyleIdx="2" presStyleCnt="4" custScaleX="114229" custRadScaleRad="108236" custRadScaleInc="6208">
        <dgm:presLayoutVars>
          <dgm:bulletEnabled val="1"/>
        </dgm:presLayoutVars>
      </dgm:prSet>
      <dgm:spPr/>
    </dgm:pt>
    <dgm:pt modelId="{5A4B73AF-9ED7-4991-93AB-328241B3B44C}" type="pres">
      <dgm:prSet presAssocID="{81861111-E6EF-4F5F-8694-2E952F6C682C}" presName="sibTrans" presStyleLbl="sibTrans2D1" presStyleIdx="2" presStyleCnt="4"/>
      <dgm:spPr/>
    </dgm:pt>
    <dgm:pt modelId="{599681B8-5508-4C28-BA01-2B0AAB6D8B5C}" type="pres">
      <dgm:prSet presAssocID="{81861111-E6EF-4F5F-8694-2E952F6C682C}" presName="connectorText" presStyleLbl="sibTrans2D1" presStyleIdx="2" presStyleCnt="4"/>
      <dgm:spPr/>
    </dgm:pt>
    <dgm:pt modelId="{032E8249-AB59-41DF-9466-27E90975273F}" type="pres">
      <dgm:prSet presAssocID="{E0E6F745-2CA6-4B00-A5CE-AA39234B19D8}" presName="node" presStyleLbl="node1" presStyleIdx="3" presStyleCnt="4">
        <dgm:presLayoutVars>
          <dgm:bulletEnabled val="1"/>
        </dgm:presLayoutVars>
      </dgm:prSet>
      <dgm:spPr/>
    </dgm:pt>
    <dgm:pt modelId="{05968535-04FE-4743-AEB9-E4BFD7506E88}" type="pres">
      <dgm:prSet presAssocID="{040FDA08-14E2-4CA9-B77E-D4E07C9C8F16}" presName="sibTrans" presStyleLbl="sibTrans2D1" presStyleIdx="3" presStyleCnt="4"/>
      <dgm:spPr/>
    </dgm:pt>
    <dgm:pt modelId="{F83EBCFF-9DD8-42F7-8EF5-4A50E0B7F769}" type="pres">
      <dgm:prSet presAssocID="{040FDA08-14E2-4CA9-B77E-D4E07C9C8F16}" presName="connectorText" presStyleLbl="sibTrans2D1" presStyleIdx="3" presStyleCnt="4"/>
      <dgm:spPr/>
    </dgm:pt>
  </dgm:ptLst>
  <dgm:cxnLst>
    <dgm:cxn modelId="{DD17A410-FAAE-440B-826A-B4A604E934DA}" type="presOf" srcId="{040FDA08-14E2-4CA9-B77E-D4E07C9C8F16}" destId="{05968535-04FE-4743-AEB9-E4BFD7506E88}" srcOrd="0" destOrd="0" presId="urn:microsoft.com/office/officeart/2005/8/layout/cycle2"/>
    <dgm:cxn modelId="{86E1F21A-4F76-498F-B35A-61216A7C9818}" type="presOf" srcId="{569F1A6B-6E47-4B6E-9D4A-93058975CB60}" destId="{880AE5BA-369E-49A4-A364-E7D9A1B7D94F}" srcOrd="0" destOrd="0" presId="urn:microsoft.com/office/officeart/2005/8/layout/cycle2"/>
    <dgm:cxn modelId="{0756202E-AB14-42C3-8679-B08181375D65}" type="presOf" srcId="{2E9A1F71-3FEB-4993-BFDF-489D17FC7A3B}" destId="{39D93CCE-29B5-48C6-B7BE-7F49915524EE}" srcOrd="0" destOrd="0" presId="urn:microsoft.com/office/officeart/2005/8/layout/cycle2"/>
    <dgm:cxn modelId="{EE2CAF31-FAA2-4924-8F77-399A1179A0D5}" type="presOf" srcId="{9D5FD47D-8740-49A2-B70F-39A4239DC1BE}" destId="{AFC5B296-F36A-4BF3-8660-BC46E69C5DBA}" srcOrd="1" destOrd="0" presId="urn:microsoft.com/office/officeart/2005/8/layout/cycle2"/>
    <dgm:cxn modelId="{A8D9AC37-01D3-4028-BABC-E91A6579B95A}" srcId="{569F1A6B-6E47-4B6E-9D4A-93058975CB60}" destId="{E0E6F745-2CA6-4B00-A5CE-AA39234B19D8}" srcOrd="3" destOrd="0" parTransId="{7BE81F6F-8995-40D9-B5BD-2E94E89605BC}" sibTransId="{040FDA08-14E2-4CA9-B77E-D4E07C9C8F16}"/>
    <dgm:cxn modelId="{5FE5BF5C-FB92-4AFD-8F4D-4562D66A8315}" srcId="{569F1A6B-6E47-4B6E-9D4A-93058975CB60}" destId="{039072B9-ED7F-4408-B052-F353EA848C9B}" srcOrd="1" destOrd="0" parTransId="{72A371BC-5FC2-40DA-B19E-92D26C5C9383}" sibTransId="{9D5FD47D-8740-49A2-B70F-39A4239DC1BE}"/>
    <dgm:cxn modelId="{3A6D4A5F-30AE-45AC-9022-FE8FA95EF0D2}" type="presOf" srcId="{B3E55133-3455-486A-B705-A18AD3DFBA55}" destId="{79D905EE-9984-4D51-8AE7-DA9B6DB3A365}" srcOrd="0" destOrd="0" presId="urn:microsoft.com/office/officeart/2005/8/layout/cycle2"/>
    <dgm:cxn modelId="{4244A162-EF99-4944-AC78-9F47338AEA03}" type="presOf" srcId="{B3E55133-3455-486A-B705-A18AD3DFBA55}" destId="{B51601EB-BC3B-45F0-85E1-00258DE6F576}" srcOrd="1" destOrd="0" presId="urn:microsoft.com/office/officeart/2005/8/layout/cycle2"/>
    <dgm:cxn modelId="{58067345-E396-471C-B79B-BCFE128D3EA8}" type="presOf" srcId="{039072B9-ED7F-4408-B052-F353EA848C9B}" destId="{72EE26B7-C236-4A96-A7F0-4DD4EDB08C63}" srcOrd="0" destOrd="0" presId="urn:microsoft.com/office/officeart/2005/8/layout/cycle2"/>
    <dgm:cxn modelId="{9B20C15A-C1C6-4131-81BF-A5546EC48952}" type="presOf" srcId="{E0E6F745-2CA6-4B00-A5CE-AA39234B19D8}" destId="{032E8249-AB59-41DF-9466-27E90975273F}" srcOrd="0" destOrd="0" presId="urn:microsoft.com/office/officeart/2005/8/layout/cycle2"/>
    <dgm:cxn modelId="{313F7B81-355D-48FF-8943-F13E8B2D97A1}" type="presOf" srcId="{81861111-E6EF-4F5F-8694-2E952F6C682C}" destId="{599681B8-5508-4C28-BA01-2B0AAB6D8B5C}" srcOrd="1" destOrd="0" presId="urn:microsoft.com/office/officeart/2005/8/layout/cycle2"/>
    <dgm:cxn modelId="{73E42792-DA45-428A-963D-2F46B6AD058B}" type="presOf" srcId="{040FDA08-14E2-4CA9-B77E-D4E07C9C8F16}" destId="{F83EBCFF-9DD8-42F7-8EF5-4A50E0B7F769}" srcOrd="1" destOrd="0" presId="urn:microsoft.com/office/officeart/2005/8/layout/cycle2"/>
    <dgm:cxn modelId="{50380295-6D1B-48B2-870E-F8FA40C7CE14}" type="presOf" srcId="{817EAB16-3D3A-413C-9D08-7439755FB8CC}" destId="{E683098F-4BFD-4689-9F8F-7F0E15601B36}" srcOrd="0" destOrd="0" presId="urn:microsoft.com/office/officeart/2005/8/layout/cycle2"/>
    <dgm:cxn modelId="{C0DDF699-0951-494F-8BE7-0754E27AAB69}" type="presOf" srcId="{81861111-E6EF-4F5F-8694-2E952F6C682C}" destId="{5A4B73AF-9ED7-4991-93AB-328241B3B44C}" srcOrd="0" destOrd="0" presId="urn:microsoft.com/office/officeart/2005/8/layout/cycle2"/>
    <dgm:cxn modelId="{F980BF9F-20FD-48A0-811E-4ECBC6DB594D}" srcId="{569F1A6B-6E47-4B6E-9D4A-93058975CB60}" destId="{2E9A1F71-3FEB-4993-BFDF-489D17FC7A3B}" srcOrd="0" destOrd="0" parTransId="{E2F0FFF6-E661-4C3D-99B5-67037D807016}" sibTransId="{B3E55133-3455-486A-B705-A18AD3DFBA55}"/>
    <dgm:cxn modelId="{F5CFB9DD-B313-4920-8187-A17A547C5723}" type="presOf" srcId="{9D5FD47D-8740-49A2-B70F-39A4239DC1BE}" destId="{DCF21512-1FBE-45FA-93C4-A1D817E6DE4D}" srcOrd="0" destOrd="0" presId="urn:microsoft.com/office/officeart/2005/8/layout/cycle2"/>
    <dgm:cxn modelId="{F5C37DEA-9811-4779-80BC-7466AEFA83A4}" srcId="{569F1A6B-6E47-4B6E-9D4A-93058975CB60}" destId="{817EAB16-3D3A-413C-9D08-7439755FB8CC}" srcOrd="2" destOrd="0" parTransId="{EDC8954C-5D5F-45C4-B56E-367A2574BB2A}" sibTransId="{81861111-E6EF-4F5F-8694-2E952F6C682C}"/>
    <dgm:cxn modelId="{2052D6E9-A25F-4F77-8A8D-71679FB17772}" type="presParOf" srcId="{880AE5BA-369E-49A4-A364-E7D9A1B7D94F}" destId="{39D93CCE-29B5-48C6-B7BE-7F49915524EE}" srcOrd="0" destOrd="0" presId="urn:microsoft.com/office/officeart/2005/8/layout/cycle2"/>
    <dgm:cxn modelId="{A2D8383C-5319-4149-AD1D-D0E6A23275D8}" type="presParOf" srcId="{880AE5BA-369E-49A4-A364-E7D9A1B7D94F}" destId="{79D905EE-9984-4D51-8AE7-DA9B6DB3A365}" srcOrd="1" destOrd="0" presId="urn:microsoft.com/office/officeart/2005/8/layout/cycle2"/>
    <dgm:cxn modelId="{3778BE99-E131-4327-9763-094F14369F87}" type="presParOf" srcId="{79D905EE-9984-4D51-8AE7-DA9B6DB3A365}" destId="{B51601EB-BC3B-45F0-85E1-00258DE6F576}" srcOrd="0" destOrd="0" presId="urn:microsoft.com/office/officeart/2005/8/layout/cycle2"/>
    <dgm:cxn modelId="{14FDFCF3-5A30-4489-A9DC-42273FD92F56}" type="presParOf" srcId="{880AE5BA-369E-49A4-A364-E7D9A1B7D94F}" destId="{72EE26B7-C236-4A96-A7F0-4DD4EDB08C63}" srcOrd="2" destOrd="0" presId="urn:microsoft.com/office/officeart/2005/8/layout/cycle2"/>
    <dgm:cxn modelId="{23D6D792-E206-433F-9F08-68D6AFC7BF05}" type="presParOf" srcId="{880AE5BA-369E-49A4-A364-E7D9A1B7D94F}" destId="{DCF21512-1FBE-45FA-93C4-A1D817E6DE4D}" srcOrd="3" destOrd="0" presId="urn:microsoft.com/office/officeart/2005/8/layout/cycle2"/>
    <dgm:cxn modelId="{BCCFE5B6-BBD0-4C99-9181-024157C27D71}" type="presParOf" srcId="{DCF21512-1FBE-45FA-93C4-A1D817E6DE4D}" destId="{AFC5B296-F36A-4BF3-8660-BC46E69C5DBA}" srcOrd="0" destOrd="0" presId="urn:microsoft.com/office/officeart/2005/8/layout/cycle2"/>
    <dgm:cxn modelId="{F3886515-B5E4-415F-ABE2-F1A32D8293A0}" type="presParOf" srcId="{880AE5BA-369E-49A4-A364-E7D9A1B7D94F}" destId="{E683098F-4BFD-4689-9F8F-7F0E15601B36}" srcOrd="4" destOrd="0" presId="urn:microsoft.com/office/officeart/2005/8/layout/cycle2"/>
    <dgm:cxn modelId="{A9F4CB2A-6AB8-40CC-BF33-9E967D6574C5}" type="presParOf" srcId="{880AE5BA-369E-49A4-A364-E7D9A1B7D94F}" destId="{5A4B73AF-9ED7-4991-93AB-328241B3B44C}" srcOrd="5" destOrd="0" presId="urn:microsoft.com/office/officeart/2005/8/layout/cycle2"/>
    <dgm:cxn modelId="{E3FB80D2-7F75-483D-815F-9B9CA418C9F1}" type="presParOf" srcId="{5A4B73AF-9ED7-4991-93AB-328241B3B44C}" destId="{599681B8-5508-4C28-BA01-2B0AAB6D8B5C}" srcOrd="0" destOrd="0" presId="urn:microsoft.com/office/officeart/2005/8/layout/cycle2"/>
    <dgm:cxn modelId="{E278EBEE-7884-4419-B997-FCEDCB9AAF8F}" type="presParOf" srcId="{880AE5BA-369E-49A4-A364-E7D9A1B7D94F}" destId="{032E8249-AB59-41DF-9466-27E90975273F}" srcOrd="6" destOrd="0" presId="urn:microsoft.com/office/officeart/2005/8/layout/cycle2"/>
    <dgm:cxn modelId="{46B009F9-8F48-4EB3-9E45-3A41EFCC568B}" type="presParOf" srcId="{880AE5BA-369E-49A4-A364-E7D9A1B7D94F}" destId="{05968535-04FE-4743-AEB9-E4BFD7506E88}" srcOrd="7" destOrd="0" presId="urn:microsoft.com/office/officeart/2005/8/layout/cycle2"/>
    <dgm:cxn modelId="{6A32839D-DA4F-496D-974A-ABC444B9A5B4}" type="presParOf" srcId="{05968535-04FE-4743-AEB9-E4BFD7506E88}" destId="{F83EBCFF-9DD8-42F7-8EF5-4A50E0B7F76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93CCE-29B5-48C6-B7BE-7F49915524EE}">
      <dsp:nvSpPr>
        <dsp:cNvPr id="0" name=""/>
        <dsp:cNvSpPr/>
      </dsp:nvSpPr>
      <dsp:spPr>
        <a:xfrm>
          <a:off x="2371576" y="1368"/>
          <a:ext cx="1352847" cy="1352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2"/>
              </a:solidFill>
            </a:rPr>
            <a:t>Do</a:t>
          </a:r>
        </a:p>
      </dsp:txBody>
      <dsp:txXfrm>
        <a:off x="2569696" y="199488"/>
        <a:ext cx="956607" cy="956607"/>
      </dsp:txXfrm>
    </dsp:sp>
    <dsp:sp modelId="{79D905EE-9984-4D51-8AE7-DA9B6DB3A365}">
      <dsp:nvSpPr>
        <dsp:cNvPr id="0" name=""/>
        <dsp:cNvSpPr/>
      </dsp:nvSpPr>
      <dsp:spPr>
        <a:xfrm rot="2700000">
          <a:off x="3579192" y="1160501"/>
          <a:ext cx="359618" cy="45658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94991" y="1213675"/>
        <a:ext cx="251733" cy="273952"/>
      </dsp:txXfrm>
    </dsp:sp>
    <dsp:sp modelId="{72EE26B7-C236-4A96-A7F0-4DD4EDB08C63}">
      <dsp:nvSpPr>
        <dsp:cNvPr id="0" name=""/>
        <dsp:cNvSpPr/>
      </dsp:nvSpPr>
      <dsp:spPr>
        <a:xfrm>
          <a:off x="3807974" y="1437767"/>
          <a:ext cx="1352847" cy="1352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2"/>
              </a:solidFill>
            </a:rPr>
            <a:t>Review</a:t>
          </a:r>
        </a:p>
      </dsp:txBody>
      <dsp:txXfrm>
        <a:off x="4006094" y="1635887"/>
        <a:ext cx="956607" cy="956607"/>
      </dsp:txXfrm>
    </dsp:sp>
    <dsp:sp modelId="{DCF21512-1FBE-45FA-93C4-A1D817E6DE4D}">
      <dsp:nvSpPr>
        <dsp:cNvPr id="0" name=""/>
        <dsp:cNvSpPr/>
      </dsp:nvSpPr>
      <dsp:spPr>
        <a:xfrm rot="8186690">
          <a:off x="3570054" y="2581907"/>
          <a:ext cx="364631" cy="45658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3664386" y="2635537"/>
        <a:ext cx="255242" cy="273952"/>
      </dsp:txXfrm>
    </dsp:sp>
    <dsp:sp modelId="{E683098F-4BFD-4689-9F8F-7F0E15601B36}">
      <dsp:nvSpPr>
        <dsp:cNvPr id="0" name=""/>
        <dsp:cNvSpPr/>
      </dsp:nvSpPr>
      <dsp:spPr>
        <a:xfrm>
          <a:off x="2199554" y="2875534"/>
          <a:ext cx="1545344" cy="1352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2"/>
              </a:solidFill>
            </a:rPr>
            <a:t>Conclude</a:t>
          </a:r>
        </a:p>
      </dsp:txBody>
      <dsp:txXfrm>
        <a:off x="2425864" y="3073654"/>
        <a:ext cx="1092724" cy="956607"/>
      </dsp:txXfrm>
    </dsp:sp>
    <dsp:sp modelId="{5A4B73AF-9ED7-4991-93AB-328241B3B44C}">
      <dsp:nvSpPr>
        <dsp:cNvPr id="0" name=""/>
        <dsp:cNvSpPr/>
      </dsp:nvSpPr>
      <dsp:spPr>
        <a:xfrm rot="13594743">
          <a:off x="2128683" y="2596372"/>
          <a:ext cx="310544" cy="45658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207282" y="2721522"/>
        <a:ext cx="217381" cy="273952"/>
      </dsp:txXfrm>
    </dsp:sp>
    <dsp:sp modelId="{032E8249-AB59-41DF-9466-27E90975273F}">
      <dsp:nvSpPr>
        <dsp:cNvPr id="0" name=""/>
        <dsp:cNvSpPr/>
      </dsp:nvSpPr>
      <dsp:spPr>
        <a:xfrm>
          <a:off x="935177" y="1437767"/>
          <a:ext cx="1352847" cy="1352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2"/>
              </a:solidFill>
            </a:rPr>
            <a:t>Plan</a:t>
          </a:r>
        </a:p>
      </dsp:txBody>
      <dsp:txXfrm>
        <a:off x="1133297" y="1635887"/>
        <a:ext cx="956607" cy="956607"/>
      </dsp:txXfrm>
    </dsp:sp>
    <dsp:sp modelId="{05968535-04FE-4743-AEB9-E4BFD7506E88}">
      <dsp:nvSpPr>
        <dsp:cNvPr id="0" name=""/>
        <dsp:cNvSpPr/>
      </dsp:nvSpPr>
      <dsp:spPr>
        <a:xfrm rot="18900000">
          <a:off x="2142794" y="1174895"/>
          <a:ext cx="359618" cy="45658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solidFill>
              <a:schemeClr val="accent2"/>
            </a:solidFill>
          </a:endParaRPr>
        </a:p>
      </dsp:txBody>
      <dsp:txXfrm>
        <a:off x="2158593" y="1304355"/>
        <a:ext cx="251733" cy="27395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2309" tIns="46154" rIns="92309" bIns="46154" rtlCol="0"/>
          <a:lstStyle>
            <a:lvl1pPr algn="l" eaLnBrk="1" hangingPunct="1">
              <a:spcBef>
                <a:spcPct val="0"/>
              </a:spcBef>
              <a:buFontTx/>
              <a:buNone/>
              <a:defRPr sz="1200">
                <a:cs typeface="+mn-cs"/>
              </a:defRPr>
            </a:lvl1pPr>
          </a:lstStyle>
          <a:p>
            <a:pPr>
              <a:defRPr/>
            </a:pPr>
            <a:endParaRPr lang="en-GB"/>
          </a:p>
        </p:txBody>
      </p:sp>
      <p:sp>
        <p:nvSpPr>
          <p:cNvPr id="3" name="Date Placeholder 2"/>
          <p:cNvSpPr>
            <a:spLocks noGrp="1"/>
          </p:cNvSpPr>
          <p:nvPr>
            <p:ph type="dt" sz="quarter" idx="1"/>
          </p:nvPr>
        </p:nvSpPr>
        <p:spPr>
          <a:xfrm>
            <a:off x="3897313" y="0"/>
            <a:ext cx="2982912" cy="500063"/>
          </a:xfrm>
          <a:prstGeom prst="rect">
            <a:avLst/>
          </a:prstGeom>
        </p:spPr>
        <p:txBody>
          <a:bodyPr vert="horz" lIns="92309" tIns="46154" rIns="92309" bIns="46154" rtlCol="0"/>
          <a:lstStyle>
            <a:lvl1pPr algn="r" eaLnBrk="1" hangingPunct="1">
              <a:spcBef>
                <a:spcPct val="0"/>
              </a:spcBef>
              <a:buFontTx/>
              <a:buNone/>
              <a:defRPr sz="1200">
                <a:cs typeface="+mn-cs"/>
              </a:defRPr>
            </a:lvl1pPr>
          </a:lstStyle>
          <a:p>
            <a:pPr>
              <a:defRPr/>
            </a:pPr>
            <a:fld id="{2C552014-783A-4A8B-96F1-EA4CFCF2F2C2}" type="datetimeFigureOut">
              <a:rPr lang="en-GB"/>
              <a:pPr>
                <a:defRPr/>
              </a:pPr>
              <a:t>08/01/2019</a:t>
            </a:fld>
            <a:endParaRPr lang="en-GB" dirty="0"/>
          </a:p>
        </p:txBody>
      </p:sp>
      <p:sp>
        <p:nvSpPr>
          <p:cNvPr id="4" name="Footer Placeholder 3"/>
          <p:cNvSpPr>
            <a:spLocks noGrp="1"/>
          </p:cNvSpPr>
          <p:nvPr>
            <p:ph type="ftr" sz="quarter" idx="2"/>
          </p:nvPr>
        </p:nvSpPr>
        <p:spPr>
          <a:xfrm>
            <a:off x="0" y="9501188"/>
            <a:ext cx="2982913" cy="500062"/>
          </a:xfrm>
          <a:prstGeom prst="rect">
            <a:avLst/>
          </a:prstGeom>
        </p:spPr>
        <p:txBody>
          <a:bodyPr vert="horz" lIns="92309" tIns="46154" rIns="92309" bIns="46154" rtlCol="0" anchor="b"/>
          <a:lstStyle>
            <a:lvl1pPr algn="l" eaLnBrk="1" hangingPunct="1">
              <a:spcBef>
                <a:spcPct val="0"/>
              </a:spcBef>
              <a:buFontTx/>
              <a:buNone/>
              <a:defRPr sz="1200">
                <a:cs typeface="+mn-cs"/>
              </a:defRPr>
            </a:lvl1pPr>
          </a:lstStyle>
          <a:p>
            <a:pPr>
              <a:defRPr/>
            </a:pPr>
            <a:endParaRPr lang="en-GB"/>
          </a:p>
        </p:txBody>
      </p:sp>
      <p:sp>
        <p:nvSpPr>
          <p:cNvPr id="5" name="Slide Number Placeholder 4"/>
          <p:cNvSpPr>
            <a:spLocks noGrp="1"/>
          </p:cNvSpPr>
          <p:nvPr>
            <p:ph type="sldNum" sz="quarter" idx="3"/>
          </p:nvPr>
        </p:nvSpPr>
        <p:spPr>
          <a:xfrm>
            <a:off x="3897313" y="9501188"/>
            <a:ext cx="2982912" cy="500062"/>
          </a:xfrm>
          <a:prstGeom prst="rect">
            <a:avLst/>
          </a:prstGeom>
        </p:spPr>
        <p:txBody>
          <a:bodyPr vert="horz" lIns="92309" tIns="46154" rIns="92309" bIns="46154" rtlCol="0" anchor="b"/>
          <a:lstStyle>
            <a:lvl1pPr algn="r" eaLnBrk="1" hangingPunct="1">
              <a:spcBef>
                <a:spcPct val="0"/>
              </a:spcBef>
              <a:buFontTx/>
              <a:buNone/>
              <a:defRPr sz="1200">
                <a:cs typeface="+mn-cs"/>
              </a:defRPr>
            </a:lvl1pPr>
          </a:lstStyle>
          <a:p>
            <a:pPr>
              <a:defRPr/>
            </a:pPr>
            <a:fld id="{F95D4007-1280-495E-939B-9427F1EC5876}"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500063"/>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eaLnBrk="1" hangingPunct="1">
              <a:spcBef>
                <a:spcPct val="0"/>
              </a:spcBef>
              <a:buFontTx/>
              <a:buNone/>
              <a:defRPr sz="1200">
                <a:solidFill>
                  <a:schemeClr val="tx1"/>
                </a:solidFill>
                <a:latin typeface="Arial" charset="0"/>
                <a:cs typeface="+mn-cs"/>
              </a:defRPr>
            </a:lvl1pPr>
          </a:lstStyle>
          <a:p>
            <a:pPr>
              <a:defRPr/>
            </a:pPr>
            <a:endParaRPr lang="en-GB"/>
          </a:p>
        </p:txBody>
      </p:sp>
      <p:sp>
        <p:nvSpPr>
          <p:cNvPr id="8195" name="Rectangle 3"/>
          <p:cNvSpPr>
            <a:spLocks noGrp="1" noChangeArrowheads="1"/>
          </p:cNvSpPr>
          <p:nvPr>
            <p:ph type="dt" idx="1"/>
          </p:nvPr>
        </p:nvSpPr>
        <p:spPr bwMode="auto">
          <a:xfrm>
            <a:off x="3897313" y="0"/>
            <a:ext cx="2982912" cy="500063"/>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r" eaLnBrk="1" hangingPunct="1">
              <a:spcBef>
                <a:spcPct val="0"/>
              </a:spcBef>
              <a:buFontTx/>
              <a:buNone/>
              <a:defRPr sz="1200">
                <a:solidFill>
                  <a:schemeClr val="tx1"/>
                </a:solidFill>
                <a:latin typeface="Arial" charset="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39800" y="750888"/>
            <a:ext cx="5002213" cy="37512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8975" y="4751388"/>
            <a:ext cx="5505450" cy="4500562"/>
          </a:xfrm>
          <a:prstGeom prst="rect">
            <a:avLst/>
          </a:prstGeom>
          <a:noFill/>
          <a:ln>
            <a:noFill/>
          </a:ln>
          <a:effectLst/>
          <a:extLst/>
        </p:spPr>
        <p:txBody>
          <a:bodyPr vert="horz" wrap="square" lIns="92309" tIns="46154" rIns="92309" bIns="4615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501188"/>
            <a:ext cx="2982913" cy="500062"/>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eaLnBrk="1" hangingPunct="1">
              <a:spcBef>
                <a:spcPct val="0"/>
              </a:spcBef>
              <a:buFontTx/>
              <a:buNone/>
              <a:defRPr sz="1200">
                <a:solidFill>
                  <a:schemeClr val="tx1"/>
                </a:solidFill>
                <a:latin typeface="Arial" charset="0"/>
                <a:cs typeface="+mn-cs"/>
              </a:defRPr>
            </a:lvl1pPr>
          </a:lstStyle>
          <a:p>
            <a:pPr>
              <a:defRPr/>
            </a:pPr>
            <a:endParaRPr lang="en-GB"/>
          </a:p>
        </p:txBody>
      </p:sp>
      <p:sp>
        <p:nvSpPr>
          <p:cNvPr id="8199" name="Rectangle 7"/>
          <p:cNvSpPr>
            <a:spLocks noGrp="1" noChangeArrowheads="1"/>
          </p:cNvSpPr>
          <p:nvPr>
            <p:ph type="sldNum" sz="quarter" idx="5"/>
          </p:nvPr>
        </p:nvSpPr>
        <p:spPr bwMode="auto">
          <a:xfrm>
            <a:off x="3897313" y="9501188"/>
            <a:ext cx="2982912" cy="500062"/>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r" eaLnBrk="1" hangingPunct="1">
              <a:spcBef>
                <a:spcPct val="0"/>
              </a:spcBef>
              <a:buFontTx/>
              <a:buNone/>
              <a:defRPr sz="1200">
                <a:solidFill>
                  <a:schemeClr val="tx1"/>
                </a:solidFill>
                <a:latin typeface="Arial" charset="0"/>
                <a:cs typeface="+mn-cs"/>
              </a:defRPr>
            </a:lvl1pPr>
          </a:lstStyle>
          <a:p>
            <a:pPr>
              <a:defRPr/>
            </a:pPr>
            <a:fld id="{C194854F-F7C0-458D-BE5A-81BE31B49845}"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p:spPr>
        <p:txBody>
          <a:bodyPr/>
          <a:lstStyle/>
          <a:p>
            <a:endParaRPr lang="en-US"/>
          </a:p>
        </p:txBody>
      </p:sp>
      <p:sp>
        <p:nvSpPr>
          <p:cNvPr id="16387" name="Slide Number Placeholder 3"/>
          <p:cNvSpPr>
            <a:spLocks noGrp="1"/>
          </p:cNvSpPr>
          <p:nvPr>
            <p:ph type="sldNum" sz="quarter" idx="5"/>
          </p:nvPr>
        </p:nvSpPr>
        <p:spPr>
          <a:noFill/>
          <a:ln>
            <a:miter lim="800000"/>
            <a:headEnd/>
            <a:tailEnd/>
          </a:ln>
        </p:spPr>
        <p:txBody>
          <a:bodyPr/>
          <a:lstStyle/>
          <a:p>
            <a:fld id="{2610644A-0002-47FD-B066-3D9EDC297FE5}" type="slidenum">
              <a:rPr lang="en-GB" smtClean="0">
                <a:cs typeface="Arial" charset="0"/>
              </a:rPr>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p:spPr>
        <p:txBody>
          <a:bodyPr/>
          <a:lstStyle/>
          <a:p>
            <a:r>
              <a:rPr lang="en-GB"/>
              <a:t>Input a slide on Assertiveness – what is it why do and why we find it challenging.  DESC is a tool to use to help us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p:spPr>
        <p:txBody>
          <a:bodyPr/>
          <a:lstStyle/>
          <a:p>
            <a:r>
              <a:rPr lang="en-GB"/>
              <a:t>In previous exercise you thought about the way you wanted to do and now what you want to say – to influence that person.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467FD519-551E-41C2-AEC4-2264A1BB8A68}" type="slidenum">
              <a:rPr lang="en-US" altLang="en-US" smtClean="0">
                <a:solidFill>
                  <a:srgbClr val="000000"/>
                </a:solidFill>
                <a:cs typeface="Arial" charset="0"/>
              </a:rPr>
              <a:pPr/>
              <a:t>28</a:t>
            </a:fld>
            <a:endParaRPr lang="en-US" altLang="en-US">
              <a:solidFill>
                <a:srgbClr val="000000"/>
              </a:solidFill>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p:spPr>
        <p:txBody>
          <a:bodyPr/>
          <a:lstStyle/>
          <a:p>
            <a:r>
              <a:rPr lang="en-GB"/>
              <a:t>Class 1 – exercise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p:spPr>
        <p:txBody>
          <a:bodyPr/>
          <a:lstStyle/>
          <a:p>
            <a:r>
              <a:rPr lang="en-GB"/>
              <a:t>Area of concern/influence – (this may mean reframing the problem)?</a:t>
            </a:r>
          </a:p>
          <a:p>
            <a:r>
              <a:rPr lang="en-GB"/>
              <a:t>What is limiting you - (focus on internal sources)</a:t>
            </a:r>
            <a:endParaRPr lang="en-US"/>
          </a:p>
          <a:p>
            <a:pPr eaLnBrk="1" hangingPunct="1"/>
            <a:r>
              <a:rPr lang="en-GB"/>
              <a:t>(focus on internal sources)</a:t>
            </a:r>
            <a:endParaRPr lang="en-US"/>
          </a:p>
          <a:p>
            <a:endParaRPr lang="en-US"/>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p:spPr>
        <p:txBody>
          <a:bodyPr/>
          <a:lstStyle/>
          <a:p>
            <a:r>
              <a:rPr lang="en-GB"/>
              <a:t>Explain the chart – put the DISC type into group – and discussion patterns of behaviour.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p:spPr>
        <p:txBody>
          <a:bodyPr/>
          <a:lstStyle/>
          <a:p>
            <a:r>
              <a:rPr lang="en-GB"/>
              <a:t>Once the group and reflected on this as individuals and as group- they will  feedback to the whole class.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en-GB"/>
              <a:t>Hand outs  of flip chart – having the four type on two separate papers one saying opportunities and the other saying pitfalls. Provide an illustration or example of the behaviour and the impact it has. Four pieces of paper with the different type on the main heading – one type per table – if it table with Dominance – they will be given Influence and ask to provide feedback.  The hope that the group will look for ways to improve their relationships with each other. </a:t>
            </a:r>
          </a:p>
          <a:p>
            <a:r>
              <a:rPr lang="en-GB"/>
              <a:t>Are you  working within type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p:spPr>
        <p:txBody>
          <a:bodyPr/>
          <a:lstStyle/>
          <a:p>
            <a:r>
              <a:rPr lang="en-GB"/>
              <a:t>Not sure about this slide might move it to later excise on Gibbs – feels like a repeated exercise.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p:spPr>
        <p:txBody>
          <a:bodyPr/>
          <a:lstStyle/>
          <a:p>
            <a:r>
              <a:rPr lang="en-GB"/>
              <a:t>Look at notes  on reflective learning and model to be included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p:spPr>
        <p:txBody>
          <a:bodyPr/>
          <a:lstStyle/>
          <a:p>
            <a:r>
              <a:rPr lang="en-GB"/>
              <a:t>To break this session up – Just do a quick exercise to help the group to identify their Learning style – shopping at IKEA and setting it up at home.  How do you  go about it pull the box apart or read the instruction for example.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p:spPr>
        <p:txBody>
          <a:bodyPr/>
          <a:lstStyle/>
          <a:p>
            <a:r>
              <a:rPr lang="en-GB"/>
              <a:t>Description – no analysis just details and facts.  Feelings – before and after and during and how you act and behaviour. Evaluation what went badly/didn’t work, how did it end (Win/win)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p:spPr>
        <p:txBody>
          <a:bodyPr/>
          <a:lstStyle/>
          <a:p>
            <a:pPr marL="228600" indent="-228600">
              <a:buFontTx/>
              <a:buAutoNum type="arabicPeriod"/>
            </a:pPr>
            <a:r>
              <a:rPr lang="en-GB"/>
              <a:t>ASK WHAT TYPE OF INFLUENTIAL CONVERSATIONS HAVING AT WORK – me budgets (for an away day), equipment, colleagues – office cover etc. (AT HOME IF NEED BE) . Not necessarily about getting what you want as this may change but it is a win / win</a:t>
            </a:r>
          </a:p>
          <a:p>
            <a:pPr marL="228600" indent="-228600">
              <a:buFontTx/>
              <a:buAutoNum type="arabicPeriod"/>
            </a:pPr>
            <a:r>
              <a:rPr lang="en-GB"/>
              <a:t>We can control our reactions, emotions, behaviour, commitment, performance etc.</a:t>
            </a:r>
          </a:p>
          <a:p>
            <a:pPr marL="228600" indent="-228600">
              <a:buFontTx/>
              <a:buAutoNum type="arabicPeriod"/>
            </a:pPr>
            <a:r>
              <a:rPr lang="en-GB"/>
              <a:t>Want people to come along on the journey with you</a:t>
            </a:r>
          </a:p>
          <a:p>
            <a:pPr marL="228600" indent="-228600">
              <a:buFontTx/>
              <a:buAutoNum type="arabicPeriod"/>
            </a:pPr>
            <a:r>
              <a:rPr lang="en-GB"/>
              <a:t>We are more likely to influence what we can control and influence – the personality type we know, who are more like us.  Need to flex our style. </a:t>
            </a:r>
          </a:p>
          <a:p>
            <a:pPr marL="228600" indent="-228600">
              <a:buFontTx/>
              <a:buAutoNum type="arabicPeriod"/>
            </a:pPr>
            <a:r>
              <a:rPr lang="en-GB"/>
              <a:t>Wrap up – need skill as you progress into leadership and working with various stakeholders, strategically need to be able to </a:t>
            </a:r>
          </a:p>
          <a:p>
            <a:pPr marL="228600" indent="-228600"/>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reeform 2">
            <a:extLst>
              <a:ext uri="{FF2B5EF4-FFF2-40B4-BE49-F238E27FC236}">
                <a16:creationId xmlns:a16="http://schemas.microsoft.com/office/drawing/2014/main" id="{2582C47A-C610-4C8F-BB0E-4561CC9E3D76}"/>
              </a:ext>
            </a:extLst>
          </p:cNvPr>
          <p:cNvSpPr>
            <a:spLocks/>
          </p:cNvSpPr>
          <p:nvPr userDrawn="1"/>
        </p:nvSpPr>
        <p:spPr bwMode="auto">
          <a:xfrm>
            <a:off x="-2" y="4725144"/>
            <a:ext cx="9144000" cy="1504780"/>
          </a:xfrm>
          <a:custGeom>
            <a:avLst/>
            <a:gdLst>
              <a:gd name="T0" fmla="*/ 0 w 9930840"/>
              <a:gd name="T1" fmla="*/ 1091954 h 1091954"/>
              <a:gd name="T2" fmla="*/ 0 w 9930840"/>
              <a:gd name="T3" fmla="*/ 114711 h 1091954"/>
              <a:gd name="T4" fmla="*/ 4538858 w 9930840"/>
              <a:gd name="T5" fmla="*/ 795615 h 1091954"/>
              <a:gd name="T6" fmla="*/ 9930840 w 9930840"/>
              <a:gd name="T7" fmla="*/ 391346 h 1091954"/>
              <a:gd name="T8" fmla="*/ 9930840 w 9930840"/>
              <a:gd name="T9" fmla="*/ 1091954 h 1091954"/>
              <a:gd name="T10" fmla="*/ 0 w 9930840"/>
              <a:gd name="T11" fmla="*/ 1091954 h 1091954"/>
            </a:gdLst>
            <a:ahLst/>
            <a:cxnLst>
              <a:cxn ang="0">
                <a:pos x="T0" y="T1"/>
              </a:cxn>
              <a:cxn ang="0">
                <a:pos x="T2" y="T3"/>
              </a:cxn>
              <a:cxn ang="0">
                <a:pos x="T4" y="T5"/>
              </a:cxn>
              <a:cxn ang="0">
                <a:pos x="T6" y="T7"/>
              </a:cxn>
              <a:cxn ang="0">
                <a:pos x="T8" y="T9"/>
              </a:cxn>
              <a:cxn ang="0">
                <a:pos x="T10" y="T11"/>
              </a:cxn>
            </a:cxnLst>
            <a:rect l="0" t="0" r="r" b="b"/>
            <a:pathLst>
              <a:path w="9930840" h="1091954">
                <a:moveTo>
                  <a:pt x="0" y="1091954"/>
                </a:moveTo>
                <a:cubicBezTo>
                  <a:pt x="0" y="114711"/>
                  <a:pt x="0" y="114711"/>
                  <a:pt x="0" y="114711"/>
                </a:cubicBezTo>
                <a:cubicBezTo>
                  <a:pt x="843790" y="0"/>
                  <a:pt x="2883718" y="749509"/>
                  <a:pt x="4538858" y="795615"/>
                </a:cubicBezTo>
                <a:cubicBezTo>
                  <a:pt x="6193998" y="841721"/>
                  <a:pt x="9032176" y="341956"/>
                  <a:pt x="9930840" y="391346"/>
                </a:cubicBezTo>
                <a:cubicBezTo>
                  <a:pt x="9930840" y="1091954"/>
                  <a:pt x="9930840" y="1091954"/>
                  <a:pt x="9930840" y="1091954"/>
                </a:cubicBezTo>
                <a:lnTo>
                  <a:pt x="0" y="1091954"/>
                </a:lnTo>
                <a:close/>
              </a:path>
            </a:pathLst>
          </a:custGeom>
          <a:solidFill>
            <a:srgbClr val="CCDC00"/>
          </a:solidFill>
          <a:ln>
            <a:noFill/>
          </a:ln>
          <a:effectLst/>
          <a:extLst>
            <a:ext uri="{91240B29-F687-4F45-9708-019B960494DF}">
              <a14:hiddenLine xmlns:a14="http://schemas.microsoft.com/office/drawing/2010/main" w="9525" cap="flat"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 name="Freeform 3">
            <a:extLst>
              <a:ext uri="{FF2B5EF4-FFF2-40B4-BE49-F238E27FC236}">
                <a16:creationId xmlns:a16="http://schemas.microsoft.com/office/drawing/2014/main" id="{9145E140-ADD6-4861-8FD7-ABD9FADAFCA4}"/>
              </a:ext>
            </a:extLst>
          </p:cNvPr>
          <p:cNvSpPr>
            <a:spLocks/>
          </p:cNvSpPr>
          <p:nvPr userDrawn="1"/>
        </p:nvSpPr>
        <p:spPr bwMode="auto">
          <a:xfrm>
            <a:off x="-926" y="5211138"/>
            <a:ext cx="9144925" cy="1646861"/>
          </a:xfrm>
          <a:custGeom>
            <a:avLst/>
            <a:gdLst>
              <a:gd name="T0" fmla="*/ 0 w 9930840"/>
              <a:gd name="T1" fmla="*/ 1657036 h 1657036"/>
              <a:gd name="T2" fmla="*/ 0 w 9930840"/>
              <a:gd name="T3" fmla="*/ 179247 h 1657036"/>
              <a:gd name="T4" fmla="*/ 4751801 w 9930840"/>
              <a:gd name="T5" fmla="*/ 1133059 h 1657036"/>
              <a:gd name="T6" fmla="*/ 9930840 w 9930840"/>
              <a:gd name="T7" fmla="*/ 597575 h 1657036"/>
              <a:gd name="T8" fmla="*/ 9930840 w 9930840"/>
              <a:gd name="T9" fmla="*/ 1657036 h 1657036"/>
              <a:gd name="T10" fmla="*/ 0 w 9930840"/>
              <a:gd name="T11" fmla="*/ 1657036 h 1657036"/>
              <a:gd name="connsiteX0" fmla="*/ 0 w 9930840"/>
              <a:gd name="connsiteY0" fmla="*/ 1496716 h 1496716"/>
              <a:gd name="connsiteX1" fmla="*/ 0 w 9930840"/>
              <a:gd name="connsiteY1" fmla="*/ 18927 h 1496716"/>
              <a:gd name="connsiteX2" fmla="*/ 4751801 w 9930840"/>
              <a:gd name="connsiteY2" fmla="*/ 972739 h 1496716"/>
              <a:gd name="connsiteX3" fmla="*/ 9930840 w 9930840"/>
              <a:gd name="connsiteY3" fmla="*/ 437255 h 1496716"/>
              <a:gd name="connsiteX4" fmla="*/ 9930840 w 9930840"/>
              <a:gd name="connsiteY4" fmla="*/ 1496716 h 1496716"/>
              <a:gd name="connsiteX5" fmla="*/ 0 w 9930840"/>
              <a:gd name="connsiteY5" fmla="*/ 1496716 h 1496716"/>
              <a:gd name="connsiteX0" fmla="*/ 0 w 9930840"/>
              <a:gd name="connsiteY0" fmla="*/ 1377129 h 1377129"/>
              <a:gd name="connsiteX1" fmla="*/ 10454 w 9930840"/>
              <a:gd name="connsiteY1" fmla="*/ 22256 h 1377129"/>
              <a:gd name="connsiteX2" fmla="*/ 4751801 w 9930840"/>
              <a:gd name="connsiteY2" fmla="*/ 853152 h 1377129"/>
              <a:gd name="connsiteX3" fmla="*/ 9930840 w 9930840"/>
              <a:gd name="connsiteY3" fmla="*/ 317668 h 1377129"/>
              <a:gd name="connsiteX4" fmla="*/ 9930840 w 9930840"/>
              <a:gd name="connsiteY4" fmla="*/ 1377129 h 1377129"/>
              <a:gd name="connsiteX5" fmla="*/ 0 w 9930840"/>
              <a:gd name="connsiteY5" fmla="*/ 1377129 h 1377129"/>
              <a:gd name="connsiteX0" fmla="*/ 1005 w 9931845"/>
              <a:gd name="connsiteY0" fmla="*/ 1320327 h 1320327"/>
              <a:gd name="connsiteX1" fmla="*/ 1006 w 9931845"/>
              <a:gd name="connsiteY1" fmla="*/ 23297 h 1320327"/>
              <a:gd name="connsiteX2" fmla="*/ 4752806 w 9931845"/>
              <a:gd name="connsiteY2" fmla="*/ 796350 h 1320327"/>
              <a:gd name="connsiteX3" fmla="*/ 9931845 w 9931845"/>
              <a:gd name="connsiteY3" fmla="*/ 260866 h 1320327"/>
              <a:gd name="connsiteX4" fmla="*/ 9931845 w 9931845"/>
              <a:gd name="connsiteY4" fmla="*/ 1320327 h 1320327"/>
              <a:gd name="connsiteX5" fmla="*/ 1005 w 9931845"/>
              <a:gd name="connsiteY5" fmla="*/ 1320327 h 1320327"/>
              <a:gd name="connsiteX0" fmla="*/ 1005 w 9931845"/>
              <a:gd name="connsiteY0" fmla="*/ 1320537 h 1320537"/>
              <a:gd name="connsiteX1" fmla="*/ 1006 w 9931845"/>
              <a:gd name="connsiteY1" fmla="*/ 23507 h 1320537"/>
              <a:gd name="connsiteX2" fmla="*/ 4752806 w 9931845"/>
              <a:gd name="connsiteY2" fmla="*/ 796560 h 1320537"/>
              <a:gd name="connsiteX3" fmla="*/ 9921392 w 9931845"/>
              <a:gd name="connsiteY3" fmla="*/ 318918 h 1320537"/>
              <a:gd name="connsiteX4" fmla="*/ 9931845 w 9931845"/>
              <a:gd name="connsiteY4" fmla="*/ 1320537 h 1320537"/>
              <a:gd name="connsiteX5" fmla="*/ 1005 w 9931845"/>
              <a:gd name="connsiteY5" fmla="*/ 1320537 h 132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1845" h="1320537">
                <a:moveTo>
                  <a:pt x="1005" y="1320537"/>
                </a:moveTo>
                <a:cubicBezTo>
                  <a:pt x="4490" y="868913"/>
                  <a:pt x="-2479" y="475131"/>
                  <a:pt x="1006" y="23507"/>
                </a:cubicBezTo>
                <a:cubicBezTo>
                  <a:pt x="715373" y="-155740"/>
                  <a:pt x="3099408" y="747325"/>
                  <a:pt x="4752806" y="796560"/>
                </a:cubicBezTo>
                <a:cubicBezTo>
                  <a:pt x="6406204" y="845795"/>
                  <a:pt x="9058219" y="231589"/>
                  <a:pt x="9921392" y="318918"/>
                </a:cubicBezTo>
                <a:lnTo>
                  <a:pt x="9931845" y="1320537"/>
                </a:lnTo>
                <a:lnTo>
                  <a:pt x="1005" y="1320537"/>
                </a:lnTo>
                <a:close/>
              </a:path>
            </a:pathLst>
          </a:custGeom>
          <a:solidFill>
            <a:srgbClr val="97D700"/>
          </a:solidFill>
          <a:ln>
            <a:noFill/>
          </a:ln>
          <a:effectLst/>
          <a:extLst>
            <a:ext uri="{91240B29-F687-4F45-9708-019B960494DF}">
              <a14:hiddenLine xmlns:a14="http://schemas.microsoft.com/office/drawing/2010/main" w="9525" cap="flat"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 name="Freeform 4">
            <a:extLst>
              <a:ext uri="{FF2B5EF4-FFF2-40B4-BE49-F238E27FC236}">
                <a16:creationId xmlns:a16="http://schemas.microsoft.com/office/drawing/2014/main" id="{6E91C9C0-0E7F-4BEE-953D-AA66115DA096}"/>
              </a:ext>
            </a:extLst>
          </p:cNvPr>
          <p:cNvSpPr>
            <a:spLocks/>
          </p:cNvSpPr>
          <p:nvPr userDrawn="1"/>
        </p:nvSpPr>
        <p:spPr bwMode="auto">
          <a:xfrm>
            <a:off x="0" y="5763319"/>
            <a:ext cx="9144000" cy="1094681"/>
          </a:xfrm>
          <a:custGeom>
            <a:avLst/>
            <a:gdLst>
              <a:gd name="T0" fmla="*/ 0 w 9930840"/>
              <a:gd name="T1" fmla="*/ 1642185 h 1642185"/>
              <a:gd name="T2" fmla="*/ 0 w 9930840"/>
              <a:gd name="T3" fmla="*/ 177093 h 1642185"/>
              <a:gd name="T4" fmla="*/ 4664118 w 9930840"/>
              <a:gd name="T5" fmla="*/ 1034884 h 1642185"/>
              <a:gd name="T6" fmla="*/ 9930840 w 9930840"/>
              <a:gd name="T7" fmla="*/ 591827 h 1642185"/>
              <a:gd name="T8" fmla="*/ 9930840 w 9930840"/>
              <a:gd name="T9" fmla="*/ 1642185 h 1642185"/>
              <a:gd name="T10" fmla="*/ 0 w 9930840"/>
              <a:gd name="T11" fmla="*/ 1642185 h 1642185"/>
            </a:gdLst>
            <a:ahLst/>
            <a:cxnLst>
              <a:cxn ang="0">
                <a:pos x="T0" y="T1"/>
              </a:cxn>
              <a:cxn ang="0">
                <a:pos x="T2" y="T3"/>
              </a:cxn>
              <a:cxn ang="0">
                <a:pos x="T4" y="T5"/>
              </a:cxn>
              <a:cxn ang="0">
                <a:pos x="T6" y="T7"/>
              </a:cxn>
              <a:cxn ang="0">
                <a:pos x="T8" y="T9"/>
              </a:cxn>
              <a:cxn ang="0">
                <a:pos x="T10" y="T11"/>
              </a:cxn>
            </a:cxnLst>
            <a:rect l="0" t="0" r="r" b="b"/>
            <a:pathLst>
              <a:path w="9930840" h="1642185">
                <a:moveTo>
                  <a:pt x="0" y="1642185"/>
                </a:moveTo>
                <a:cubicBezTo>
                  <a:pt x="0" y="177093"/>
                  <a:pt x="0" y="177093"/>
                  <a:pt x="0" y="177093"/>
                </a:cubicBezTo>
                <a:cubicBezTo>
                  <a:pt x="726492" y="0"/>
                  <a:pt x="3008978" y="965762"/>
                  <a:pt x="4664118" y="1034884"/>
                </a:cubicBezTo>
                <a:cubicBezTo>
                  <a:pt x="6319258" y="1104006"/>
                  <a:pt x="9053053" y="490610"/>
                  <a:pt x="9930840" y="591827"/>
                </a:cubicBezTo>
                <a:cubicBezTo>
                  <a:pt x="9930840" y="1642185"/>
                  <a:pt x="9930840" y="1642185"/>
                  <a:pt x="9930840" y="1642185"/>
                </a:cubicBezTo>
                <a:lnTo>
                  <a:pt x="0" y="1642185"/>
                </a:lnTo>
                <a:close/>
              </a:path>
            </a:pathLst>
          </a:custGeom>
          <a:solidFill>
            <a:srgbClr val="00A499">
              <a:alpha val="80000"/>
            </a:srgbClr>
          </a:solidFill>
          <a:ln>
            <a:noFill/>
          </a:ln>
          <a:effectLst/>
          <a:extLst>
            <a:ext uri="{91240B29-F687-4F45-9708-019B960494DF}">
              <a14:hiddenLine xmlns:a14="http://schemas.microsoft.com/office/drawing/2010/main" w="9525" cap="flat"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33219788-55BA-463C-B1DB-7E40838259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96336" y="31083"/>
            <a:ext cx="1547662" cy="70002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60"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Gill Sans MT" pitchFamily="34" charset="0"/>
        </a:defRPr>
      </a:lvl2pPr>
      <a:lvl3pPr algn="ctr" rtl="0" eaLnBrk="0" fontAlgn="base" hangingPunct="0">
        <a:spcBef>
          <a:spcPct val="0"/>
        </a:spcBef>
        <a:spcAft>
          <a:spcPct val="0"/>
        </a:spcAft>
        <a:defRPr sz="4400">
          <a:solidFill>
            <a:srgbClr val="003366"/>
          </a:solidFill>
          <a:latin typeface="Gill Sans MT" pitchFamily="34" charset="0"/>
        </a:defRPr>
      </a:lvl3pPr>
      <a:lvl4pPr algn="ctr" rtl="0" eaLnBrk="0" fontAlgn="base" hangingPunct="0">
        <a:spcBef>
          <a:spcPct val="0"/>
        </a:spcBef>
        <a:spcAft>
          <a:spcPct val="0"/>
        </a:spcAft>
        <a:defRPr sz="4400">
          <a:solidFill>
            <a:srgbClr val="003366"/>
          </a:solidFill>
          <a:latin typeface="Gill Sans MT" pitchFamily="34" charset="0"/>
        </a:defRPr>
      </a:lvl4pPr>
      <a:lvl5pPr algn="ctr" rtl="0" eaLnBrk="0" fontAlgn="base" hangingPunct="0">
        <a:spcBef>
          <a:spcPct val="0"/>
        </a:spcBef>
        <a:spcAft>
          <a:spcPct val="0"/>
        </a:spcAft>
        <a:defRPr sz="4400">
          <a:solidFill>
            <a:srgbClr val="003366"/>
          </a:solidFill>
          <a:latin typeface="Gill Sans MT" pitchFamily="34" charset="0"/>
        </a:defRPr>
      </a:lvl5pPr>
      <a:lvl6pPr marL="457200" algn="ctr" rtl="0" eaLnBrk="1" fontAlgn="base" hangingPunct="1">
        <a:spcBef>
          <a:spcPct val="0"/>
        </a:spcBef>
        <a:spcAft>
          <a:spcPct val="0"/>
        </a:spcAft>
        <a:defRPr sz="4400">
          <a:solidFill>
            <a:srgbClr val="003366"/>
          </a:solidFill>
          <a:latin typeface="Gill Sans MT" pitchFamily="34" charset="0"/>
        </a:defRPr>
      </a:lvl6pPr>
      <a:lvl7pPr marL="914400" algn="ctr" rtl="0" eaLnBrk="1" fontAlgn="base" hangingPunct="1">
        <a:spcBef>
          <a:spcPct val="0"/>
        </a:spcBef>
        <a:spcAft>
          <a:spcPct val="0"/>
        </a:spcAft>
        <a:defRPr sz="4400">
          <a:solidFill>
            <a:srgbClr val="003366"/>
          </a:solidFill>
          <a:latin typeface="Gill Sans MT" pitchFamily="34" charset="0"/>
        </a:defRPr>
      </a:lvl7pPr>
      <a:lvl8pPr marL="1371600" algn="ctr" rtl="0" eaLnBrk="1" fontAlgn="base" hangingPunct="1">
        <a:spcBef>
          <a:spcPct val="0"/>
        </a:spcBef>
        <a:spcAft>
          <a:spcPct val="0"/>
        </a:spcAft>
        <a:defRPr sz="4400">
          <a:solidFill>
            <a:srgbClr val="003366"/>
          </a:solidFill>
          <a:latin typeface="Gill Sans MT" pitchFamily="34" charset="0"/>
        </a:defRPr>
      </a:lvl8pPr>
      <a:lvl9pPr marL="1828800" algn="ctr" rtl="0" eaLnBrk="1" fontAlgn="base" hangingPunct="1">
        <a:spcBef>
          <a:spcPct val="0"/>
        </a:spcBef>
        <a:spcAft>
          <a:spcPct val="0"/>
        </a:spcAft>
        <a:defRPr sz="4400">
          <a:solidFill>
            <a:srgbClr val="003366"/>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eaLnBrk="1" fontAlgn="base" hangingPunct="1">
        <a:spcBef>
          <a:spcPct val="20000"/>
        </a:spcBef>
        <a:spcAft>
          <a:spcPct val="0"/>
        </a:spcAft>
        <a:buChar char="»"/>
        <a:defRPr sz="2000">
          <a:solidFill>
            <a:srgbClr val="003366"/>
          </a:solidFill>
          <a:latin typeface="+mn-lt"/>
        </a:defRPr>
      </a:lvl6pPr>
      <a:lvl7pPr marL="2971800" indent="-228600" algn="l" rtl="0" eaLnBrk="1" fontAlgn="base" hangingPunct="1">
        <a:spcBef>
          <a:spcPct val="20000"/>
        </a:spcBef>
        <a:spcAft>
          <a:spcPct val="0"/>
        </a:spcAft>
        <a:buChar char="»"/>
        <a:defRPr sz="2000">
          <a:solidFill>
            <a:srgbClr val="003366"/>
          </a:solidFill>
          <a:latin typeface="+mn-lt"/>
        </a:defRPr>
      </a:lvl7pPr>
      <a:lvl8pPr marL="3429000" indent="-228600" algn="l" rtl="0" eaLnBrk="1" fontAlgn="base" hangingPunct="1">
        <a:spcBef>
          <a:spcPct val="20000"/>
        </a:spcBef>
        <a:spcAft>
          <a:spcPct val="0"/>
        </a:spcAft>
        <a:buChar char="»"/>
        <a:defRPr sz="2000">
          <a:solidFill>
            <a:srgbClr val="003366"/>
          </a:solidFill>
          <a:latin typeface="+mn-lt"/>
        </a:defRPr>
      </a:lvl8pPr>
      <a:lvl9pPr marL="3886200" indent="-228600" algn="l" rtl="0" eaLnBrk="1" fontAlgn="base" hangingPunct="1">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entoring@housingdiversitynetwork.co.uk" TargetMode="External"/><Relationship Id="rId2" Type="http://schemas.openxmlformats.org/officeDocument/2006/relationships/hyperlink" Target="http://www.housingdiversitynetwork.co.uk/"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1187450" y="3789363"/>
            <a:ext cx="6480175" cy="1008062"/>
          </a:xfrm>
          <a:prstGeom prst="rect">
            <a:avLst/>
          </a:prstGeom>
          <a:noFill/>
          <a:ln w="9525">
            <a:noFill/>
            <a:miter lim="800000"/>
            <a:headEnd/>
            <a:tailEnd/>
          </a:ln>
        </p:spPr>
        <p:txBody>
          <a:bodyPr/>
          <a:lstStyle/>
          <a:p>
            <a:pPr marL="342900" indent="-342900" algn="ctr">
              <a:lnSpc>
                <a:spcPct val="80000"/>
              </a:lnSpc>
              <a:spcBef>
                <a:spcPct val="20000"/>
              </a:spcBef>
            </a:pPr>
            <a:endParaRPr lang="en-US" sz="2800" b="1"/>
          </a:p>
        </p:txBody>
      </p:sp>
      <p:sp>
        <p:nvSpPr>
          <p:cNvPr id="15363" name="Rectangle 9"/>
          <p:cNvSpPr>
            <a:spLocks noChangeArrowheads="1"/>
          </p:cNvSpPr>
          <p:nvPr/>
        </p:nvSpPr>
        <p:spPr bwMode="auto">
          <a:xfrm>
            <a:off x="396081" y="1952624"/>
            <a:ext cx="8351838" cy="2232025"/>
          </a:xfrm>
          <a:prstGeom prst="rect">
            <a:avLst/>
          </a:prstGeom>
          <a:noFill/>
          <a:ln w="9525">
            <a:noFill/>
            <a:miter lim="800000"/>
            <a:headEnd/>
            <a:tailEnd/>
          </a:ln>
        </p:spPr>
        <p:txBody>
          <a:bodyPr anchor="ctr"/>
          <a:lstStyle/>
          <a:p>
            <a:pPr algn="ctr"/>
            <a:r>
              <a:rPr lang="en-GB" sz="2400" b="1" dirty="0"/>
              <a:t>London and SE</a:t>
            </a:r>
          </a:p>
          <a:p>
            <a:pPr algn="ctr"/>
            <a:r>
              <a:rPr lang="en-GB" sz="2400" b="1" dirty="0"/>
              <a:t>Mentoring Programme </a:t>
            </a:r>
          </a:p>
          <a:p>
            <a:pPr algn="ctr"/>
            <a:r>
              <a:rPr lang="en-GB" sz="2400" b="1" dirty="0"/>
              <a:t>2018-2019</a:t>
            </a:r>
          </a:p>
          <a:p>
            <a:pPr algn="ctr"/>
            <a:r>
              <a:rPr lang="en-GB" sz="2400" b="1" dirty="0"/>
              <a:t>Class 2 Understanding your environment</a:t>
            </a:r>
          </a:p>
          <a:p>
            <a:pPr algn="ctr"/>
            <a:r>
              <a:rPr lang="en-GB" sz="2400" b="1" dirty="0"/>
              <a:t>January 2019</a:t>
            </a:r>
          </a:p>
          <a:p>
            <a:pPr algn="ctr"/>
            <a:r>
              <a:rPr lang="en-GB" sz="2400" dirty="0"/>
              <a:t>Poplar </a:t>
            </a:r>
            <a:r>
              <a:rPr lang="en-GB" sz="2400" dirty="0" err="1"/>
              <a:t>Harca</a:t>
            </a:r>
            <a:endParaRPr lang="en-GB" sz="2400" dirty="0"/>
          </a:p>
        </p:txBody>
      </p:sp>
      <p:pic>
        <p:nvPicPr>
          <p:cNvPr id="6" name="Picture 5">
            <a:extLst>
              <a:ext uri="{FF2B5EF4-FFF2-40B4-BE49-F238E27FC236}">
                <a16:creationId xmlns:a16="http://schemas.microsoft.com/office/drawing/2014/main" id="{2D6FD619-047F-4F9D-9EE7-A0B17795EE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9909"/>
            <a:ext cx="1785507" cy="1628800"/>
          </a:xfrm>
          <a:prstGeom prst="rect">
            <a:avLst/>
          </a:prstGeom>
        </p:spPr>
      </p:pic>
      <p:pic>
        <p:nvPicPr>
          <p:cNvPr id="7" name="Picture 6">
            <a:extLst>
              <a:ext uri="{FF2B5EF4-FFF2-40B4-BE49-F238E27FC236}">
                <a16:creationId xmlns:a16="http://schemas.microsoft.com/office/drawing/2014/main" id="{FC426CB6-DF68-4134-92EB-1D7333680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7594" y="0"/>
            <a:ext cx="2964282" cy="1340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a:t>Group exercise</a:t>
            </a:r>
          </a:p>
        </p:txBody>
      </p:sp>
      <p:sp>
        <p:nvSpPr>
          <p:cNvPr id="23554" name="Content Placeholder 2"/>
          <p:cNvSpPr>
            <a:spLocks noGrp="1"/>
          </p:cNvSpPr>
          <p:nvPr>
            <p:ph idx="1"/>
          </p:nvPr>
        </p:nvSpPr>
        <p:spPr>
          <a:xfrm>
            <a:off x="323850" y="1600200"/>
            <a:ext cx="8686800" cy="4525963"/>
          </a:xfrm>
        </p:spPr>
        <p:txBody>
          <a:bodyPr/>
          <a:lstStyle/>
          <a:p>
            <a:pPr marL="0" indent="0" eaLnBrk="1" hangingPunct="1">
              <a:buFontTx/>
              <a:buNone/>
            </a:pPr>
            <a:r>
              <a:rPr lang="en-GB" b="1"/>
              <a:t>Part 1 - Strengths and weaknesses of DISC</a:t>
            </a:r>
            <a:endParaRPr lang="en-GB"/>
          </a:p>
          <a:p>
            <a:pPr marL="0" indent="0" eaLnBrk="1" hangingPunct="1">
              <a:buFontTx/>
              <a:buNone/>
            </a:pPr>
            <a:endParaRPr lang="en-GB" sz="1600"/>
          </a:p>
          <a:p>
            <a:pPr marL="0" indent="0" eaLnBrk="1" hangingPunct="1"/>
            <a:r>
              <a:rPr lang="en-GB"/>
              <a:t>What are the strengths of your type?</a:t>
            </a:r>
            <a:endParaRPr lang="en-GB" sz="1400"/>
          </a:p>
          <a:p>
            <a:pPr marL="0" indent="0" eaLnBrk="1" hangingPunct="1"/>
            <a:r>
              <a:rPr lang="en-GB"/>
              <a:t>What are the weaknesses of your type?</a:t>
            </a:r>
          </a:p>
          <a:p>
            <a:pPr marL="0" indent="0" eaLnBrk="1" hangingPunct="1"/>
            <a:endParaRPr lang="en-GB" sz="1400"/>
          </a:p>
          <a:p>
            <a:pPr marL="0" indent="0" eaLnBrk="1" hangingPunct="1">
              <a:buFontTx/>
              <a:buNone/>
            </a:pPr>
            <a:r>
              <a:rPr lang="en-GB"/>
              <a:t>Consider</a:t>
            </a:r>
          </a:p>
          <a:p>
            <a:pPr marL="0" indent="0" eaLnBrk="1" hangingPunct="1"/>
            <a:r>
              <a:rPr lang="en-GB"/>
              <a:t>To what extent do I match the type characteristics? What affects 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a:t>Group exercise</a:t>
            </a:r>
          </a:p>
        </p:txBody>
      </p:sp>
      <p:sp>
        <p:nvSpPr>
          <p:cNvPr id="3" name="Content Placeholder 2"/>
          <p:cNvSpPr>
            <a:spLocks noGrp="1"/>
          </p:cNvSpPr>
          <p:nvPr>
            <p:ph idx="1"/>
          </p:nvPr>
        </p:nvSpPr>
        <p:spPr>
          <a:xfrm>
            <a:off x="457200" y="1600200"/>
            <a:ext cx="8435975" cy="4525963"/>
          </a:xfrm>
        </p:spPr>
        <p:txBody>
          <a:bodyPr/>
          <a:lstStyle/>
          <a:p>
            <a:pPr marL="0" indent="0" eaLnBrk="1" hangingPunct="1">
              <a:buFontTx/>
              <a:buNone/>
              <a:defRPr/>
            </a:pPr>
            <a:r>
              <a:rPr lang="en-GB" b="1" dirty="0"/>
              <a:t>Part 2 - Opportunities and pitfalls of working with different types</a:t>
            </a:r>
          </a:p>
          <a:p>
            <a:pPr marL="0" indent="0" eaLnBrk="1" hangingPunct="1">
              <a:buFontTx/>
              <a:buNone/>
              <a:defRPr/>
            </a:pPr>
            <a:endParaRPr lang="en-GB" sz="1400" dirty="0"/>
          </a:p>
          <a:p>
            <a:pPr eaLnBrk="1" hangingPunct="1">
              <a:defRPr/>
            </a:pPr>
            <a:r>
              <a:rPr lang="en-GB" dirty="0"/>
              <a:t>Benefits and Opportunities of working with this type</a:t>
            </a:r>
          </a:p>
          <a:p>
            <a:pPr eaLnBrk="1" hangingPunct="1">
              <a:defRPr/>
            </a:pPr>
            <a:endParaRPr lang="en-GB" sz="1400" dirty="0"/>
          </a:p>
          <a:p>
            <a:pPr eaLnBrk="1" hangingPunct="1">
              <a:defRPr/>
            </a:pPr>
            <a:r>
              <a:rPr lang="en-GB" dirty="0"/>
              <a:t>How we can work best together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sz="2400" b="1"/>
              <a:t>Reflecting on DISC</a:t>
            </a:r>
            <a:br>
              <a:rPr lang="en-GB" sz="2400" b="1"/>
            </a:br>
            <a:r>
              <a:rPr lang="en-GB" sz="2400" b="1"/>
              <a:t>Managing conflict/ difficult situations</a:t>
            </a:r>
          </a:p>
        </p:txBody>
      </p:sp>
      <p:sp>
        <p:nvSpPr>
          <p:cNvPr id="27650" name="Content Placeholder 2"/>
          <p:cNvSpPr>
            <a:spLocks noGrp="1"/>
          </p:cNvSpPr>
          <p:nvPr>
            <p:ph idx="1"/>
          </p:nvPr>
        </p:nvSpPr>
        <p:spPr/>
        <p:txBody>
          <a:bodyPr/>
          <a:lstStyle/>
          <a:p>
            <a:pPr eaLnBrk="1" hangingPunct="1"/>
            <a:r>
              <a:rPr lang="en-GB" sz="2400"/>
              <a:t>Conflict or difficult personal situation/customer you have experienced – was your style appropriate?</a:t>
            </a:r>
          </a:p>
          <a:p>
            <a:pPr eaLnBrk="1" hangingPunct="1"/>
            <a:r>
              <a:rPr lang="en-GB" sz="2400"/>
              <a:t>What was good/ less good about the way you handled it? What could you have done differently to improve the outcome?</a:t>
            </a:r>
          </a:p>
          <a:p>
            <a:pPr eaLnBrk="1" hangingPunct="1"/>
            <a:r>
              <a:rPr lang="en-GB" sz="2400"/>
              <a:t>How might knowing what style will help you in future?</a:t>
            </a:r>
          </a:p>
          <a:p>
            <a:pPr eaLnBrk="1" hangingPunct="1"/>
            <a:r>
              <a:rPr lang="en-GB" sz="2400"/>
              <a:t>Reflect 5 minutes, then discuss in trios choosing someone with a different DISC type to you.</a:t>
            </a:r>
          </a:p>
          <a:p>
            <a:pPr eaLnBrk="1" hangingPunct="1"/>
            <a:r>
              <a:rPr lang="en-GB" sz="2400"/>
              <a:t>Group review - Share one learning point  and one action</a:t>
            </a:r>
          </a:p>
          <a:p>
            <a:pPr eaLnBrk="1" hangingPunct="1"/>
            <a:r>
              <a:rPr lang="en-GB" sz="2400"/>
              <a:t>Note -  PDL</a:t>
            </a:r>
          </a:p>
          <a:p>
            <a:pPr eaLnBrk="1" hangingPunct="1">
              <a:buFontTx/>
              <a:buNone/>
            </a:pPr>
            <a:r>
              <a:rPr lang="en-GB" sz="2400"/>
              <a:t> </a:t>
            </a:r>
          </a:p>
          <a:p>
            <a:pPr eaLnBrk="1" hangingPunct="1">
              <a:buFontTx/>
              <a:buNone/>
            </a:pPr>
            <a:r>
              <a:rPr lang="en-GB" sz="2400"/>
              <a:t> </a:t>
            </a:r>
          </a:p>
          <a:p>
            <a:pPr eaLnBrk="1" hangingPunct="1"/>
            <a:endParaRPr lang="en-GB"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684213" y="765175"/>
            <a:ext cx="7772400" cy="1655763"/>
          </a:xfrm>
        </p:spPr>
        <p:txBody>
          <a:bodyPr/>
          <a:lstStyle/>
          <a:p>
            <a:pPr eaLnBrk="1" hangingPunct="1"/>
            <a:r>
              <a:rPr lang="en-GB" sz="4800"/>
              <a:t>Time for Lunch</a:t>
            </a:r>
            <a:endParaRPr lang="en-US" sz="4800"/>
          </a:p>
        </p:txBody>
      </p:sp>
      <p:pic>
        <p:nvPicPr>
          <p:cNvPr id="29701" name="Picture 5" descr="See the source image"/>
          <p:cNvPicPr>
            <a:picLocks noChangeAspect="1" noChangeArrowheads="1"/>
          </p:cNvPicPr>
          <p:nvPr/>
        </p:nvPicPr>
        <p:blipFill>
          <a:blip r:embed="rId2"/>
          <a:srcRect/>
          <a:stretch>
            <a:fillRect/>
          </a:stretch>
        </p:blipFill>
        <p:spPr bwMode="auto">
          <a:xfrm>
            <a:off x="1476375" y="2041525"/>
            <a:ext cx="6048375" cy="43656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p:txBody>
          <a:bodyPr/>
          <a:lstStyle/>
          <a:p>
            <a:r>
              <a:rPr lang="en-GB"/>
              <a:t>Reflective Learning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sz="3200" b="1"/>
              <a:t>What is reflection or reflective learning?</a:t>
            </a:r>
          </a:p>
        </p:txBody>
      </p:sp>
      <p:sp>
        <p:nvSpPr>
          <p:cNvPr id="31746" name="Content Placeholder 2"/>
          <p:cNvSpPr>
            <a:spLocks noGrp="1"/>
          </p:cNvSpPr>
          <p:nvPr>
            <p:ph idx="1"/>
          </p:nvPr>
        </p:nvSpPr>
        <p:spPr>
          <a:xfrm>
            <a:off x="395288" y="1412875"/>
            <a:ext cx="8229600" cy="4525963"/>
          </a:xfrm>
        </p:spPr>
        <p:txBody>
          <a:bodyPr/>
          <a:lstStyle/>
          <a:p>
            <a:pPr eaLnBrk="1" hangingPunct="1"/>
            <a:r>
              <a:rPr lang="en-GB"/>
              <a:t>Learning from your experiences</a:t>
            </a:r>
          </a:p>
          <a:p>
            <a:pPr eaLnBrk="1" hangingPunct="1"/>
            <a:r>
              <a:rPr lang="en-GB"/>
              <a:t>2 stages</a:t>
            </a:r>
          </a:p>
          <a:p>
            <a:pPr lvl="1" eaLnBrk="1" hangingPunct="1"/>
            <a:r>
              <a:rPr lang="en-GB"/>
              <a:t>mental processing (thinking)</a:t>
            </a:r>
          </a:p>
          <a:p>
            <a:pPr lvl="1" eaLnBrk="1" hangingPunct="1"/>
            <a:r>
              <a:rPr lang="en-GB"/>
              <a:t>learning</a:t>
            </a:r>
          </a:p>
          <a:p>
            <a:pPr eaLnBrk="1" hangingPunct="1"/>
            <a:r>
              <a:rPr lang="en-GB"/>
              <a:t>What can I reflect on? </a:t>
            </a:r>
          </a:p>
          <a:p>
            <a:pPr lvl="1" eaLnBrk="1" hangingPunct="1"/>
            <a:r>
              <a:rPr lang="en-GB"/>
              <a:t>critical incidents</a:t>
            </a:r>
          </a:p>
          <a:p>
            <a:pPr lvl="1" eaLnBrk="1" hangingPunct="1"/>
            <a:r>
              <a:rPr lang="en-GB"/>
              <a:t>a period of time</a:t>
            </a:r>
          </a:p>
          <a:p>
            <a:pPr lvl="1" eaLnBrk="1" hangingPunct="1"/>
            <a:r>
              <a:rPr lang="en-GB"/>
              <a:t>an on going issue</a:t>
            </a:r>
          </a:p>
          <a:p>
            <a:pPr eaLnBrk="1" hangingPunct="1"/>
            <a:r>
              <a:rPr lang="en-GB"/>
              <a:t>Keeping a written record of reflection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pPr algn="l" eaLnBrk="1" hangingPunct="1"/>
            <a:r>
              <a:rPr lang="en-GB" sz="4000" b="1"/>
              <a:t>The Learning Cycle </a:t>
            </a:r>
            <a:br>
              <a:rPr lang="en-GB" sz="4000" b="1"/>
            </a:br>
            <a:r>
              <a:rPr lang="en-GB" sz="2800"/>
              <a:t>(Kolb, Honey and Mumford)</a:t>
            </a:r>
          </a:p>
        </p:txBody>
      </p:sp>
      <p:pic>
        <p:nvPicPr>
          <p:cNvPr id="33794" name="Picture 5" descr="Housing Diversity Logo"/>
          <p:cNvPicPr>
            <a:picLocks noChangeAspect="1" noChangeArrowheads="1"/>
          </p:cNvPicPr>
          <p:nvPr/>
        </p:nvPicPr>
        <p:blipFill>
          <a:blip r:embed="rId3"/>
          <a:srcRect/>
          <a:stretch>
            <a:fillRect/>
          </a:stretch>
        </p:blipFill>
        <p:spPr bwMode="auto">
          <a:xfrm>
            <a:off x="8024813" y="4797425"/>
            <a:ext cx="868362" cy="1368425"/>
          </a:xfrm>
          <a:prstGeom prst="rect">
            <a:avLst/>
          </a:prstGeom>
          <a:noFill/>
          <a:ln w="9525">
            <a:noFill/>
            <a:miter lim="800000"/>
            <a:headEnd/>
            <a:tailEnd/>
          </a:ln>
        </p:spPr>
      </p:pic>
      <p:graphicFrame>
        <p:nvGraphicFramePr>
          <p:cNvPr id="2" name="Diagram 1"/>
          <p:cNvGraphicFramePr/>
          <p:nvPr/>
        </p:nvGraphicFramePr>
        <p:xfrm>
          <a:off x="1331640" y="1504874"/>
          <a:ext cx="6096000" cy="4228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796" name="Oval Callout 6"/>
          <p:cNvSpPr>
            <a:spLocks noChangeArrowheads="1"/>
          </p:cNvSpPr>
          <p:nvPr/>
        </p:nvSpPr>
        <p:spPr bwMode="auto">
          <a:xfrm>
            <a:off x="4932363" y="1268413"/>
            <a:ext cx="1943100" cy="431800"/>
          </a:xfrm>
          <a:prstGeom prst="wedgeEllipseCallout">
            <a:avLst>
              <a:gd name="adj1" fmla="val -48736"/>
              <a:gd name="adj2" fmla="val 77671"/>
            </a:avLst>
          </a:prstGeom>
          <a:solidFill>
            <a:srgbClr val="95C957"/>
          </a:solidFill>
          <a:ln w="9525" algn="ctr">
            <a:solidFill>
              <a:srgbClr val="92D050"/>
            </a:solidFill>
            <a:round/>
            <a:headEnd/>
            <a:tailEnd/>
          </a:ln>
        </p:spPr>
        <p:txBody>
          <a:bodyPr/>
          <a:lstStyle/>
          <a:p>
            <a:r>
              <a:rPr lang="en-GB" sz="1600" b="1"/>
              <a:t>The Activist</a:t>
            </a:r>
          </a:p>
        </p:txBody>
      </p:sp>
      <p:sp>
        <p:nvSpPr>
          <p:cNvPr id="33797" name="Oval Callout 7"/>
          <p:cNvSpPr>
            <a:spLocks noChangeArrowheads="1"/>
          </p:cNvSpPr>
          <p:nvPr/>
        </p:nvSpPr>
        <p:spPr bwMode="auto">
          <a:xfrm>
            <a:off x="250825" y="2924175"/>
            <a:ext cx="2160588" cy="433388"/>
          </a:xfrm>
          <a:prstGeom prst="wedgeEllipseCallout">
            <a:avLst>
              <a:gd name="adj1" fmla="val 55444"/>
              <a:gd name="adj2" fmla="val 82222"/>
            </a:avLst>
          </a:prstGeom>
          <a:solidFill>
            <a:srgbClr val="95C957"/>
          </a:solidFill>
          <a:ln w="9525" algn="ctr">
            <a:solidFill>
              <a:srgbClr val="92D050"/>
            </a:solidFill>
            <a:round/>
            <a:headEnd/>
            <a:tailEnd/>
          </a:ln>
        </p:spPr>
        <p:txBody>
          <a:bodyPr/>
          <a:lstStyle/>
          <a:p>
            <a:r>
              <a:rPr lang="en-GB" sz="1400" b="1"/>
              <a:t>The Pragmatist</a:t>
            </a:r>
          </a:p>
        </p:txBody>
      </p:sp>
      <p:sp>
        <p:nvSpPr>
          <p:cNvPr id="33798" name="Oval Callout 8"/>
          <p:cNvSpPr>
            <a:spLocks noChangeArrowheads="1"/>
          </p:cNvSpPr>
          <p:nvPr/>
        </p:nvSpPr>
        <p:spPr bwMode="auto">
          <a:xfrm>
            <a:off x="5084763" y="5029200"/>
            <a:ext cx="1943100" cy="431800"/>
          </a:xfrm>
          <a:prstGeom prst="wedgeEllipseCallout">
            <a:avLst>
              <a:gd name="adj1" fmla="val -57333"/>
              <a:gd name="adj2" fmla="val -52046"/>
            </a:avLst>
          </a:prstGeom>
          <a:solidFill>
            <a:srgbClr val="95C957"/>
          </a:solidFill>
          <a:ln w="9525" algn="ctr">
            <a:solidFill>
              <a:srgbClr val="92D050"/>
            </a:solidFill>
            <a:round/>
            <a:headEnd/>
            <a:tailEnd/>
          </a:ln>
        </p:spPr>
        <p:txBody>
          <a:bodyPr/>
          <a:lstStyle/>
          <a:p>
            <a:r>
              <a:rPr lang="en-GB" sz="1400" b="1"/>
              <a:t>The Theorist</a:t>
            </a:r>
          </a:p>
        </p:txBody>
      </p:sp>
      <p:sp>
        <p:nvSpPr>
          <p:cNvPr id="33799" name="Oval Callout 9"/>
          <p:cNvSpPr>
            <a:spLocks noChangeArrowheads="1"/>
          </p:cNvSpPr>
          <p:nvPr/>
        </p:nvSpPr>
        <p:spPr bwMode="auto">
          <a:xfrm>
            <a:off x="6361113" y="3789363"/>
            <a:ext cx="2097087" cy="431800"/>
          </a:xfrm>
          <a:prstGeom prst="wedgeEllipseCallout">
            <a:avLst>
              <a:gd name="adj1" fmla="val -51264"/>
              <a:gd name="adj2" fmla="val -102111"/>
            </a:avLst>
          </a:prstGeom>
          <a:solidFill>
            <a:srgbClr val="95C957"/>
          </a:solidFill>
          <a:ln w="9525" algn="ctr">
            <a:solidFill>
              <a:srgbClr val="92D050"/>
            </a:solidFill>
            <a:round/>
            <a:headEnd/>
            <a:tailEnd/>
          </a:ln>
        </p:spPr>
        <p:txBody>
          <a:bodyPr/>
          <a:lstStyle/>
          <a:p>
            <a:r>
              <a:rPr lang="en-GB" sz="1400" b="1">
                <a:solidFill>
                  <a:schemeClr val="accent2"/>
                </a:solidFill>
              </a:rPr>
              <a:t>The Reflector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3"/>
          <p:cNvPicPr>
            <a:picLocks noGrp="1"/>
          </p:cNvPicPr>
          <p:nvPr>
            <p:ph idx="1"/>
          </p:nvPr>
        </p:nvPicPr>
        <p:blipFill>
          <a:blip r:embed="rId2"/>
          <a:srcRect/>
          <a:stretch>
            <a:fillRect/>
          </a:stretch>
        </p:blipFill>
        <p:spPr>
          <a:xfrm>
            <a:off x="539750" y="333375"/>
            <a:ext cx="8353425" cy="48688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GB"/>
              <a:t>Gibbs Model of Reflection</a:t>
            </a:r>
          </a:p>
        </p:txBody>
      </p:sp>
      <p:sp>
        <p:nvSpPr>
          <p:cNvPr id="3" name="Content Placeholder 2"/>
          <p:cNvSpPr>
            <a:spLocks noGrp="1"/>
          </p:cNvSpPr>
          <p:nvPr>
            <p:ph idx="1"/>
          </p:nvPr>
        </p:nvSpPr>
        <p:spPr/>
        <p:txBody>
          <a:bodyPr/>
          <a:lstStyle/>
          <a:p>
            <a:pPr eaLnBrk="1" hangingPunct="1"/>
            <a:endParaRPr lang="en-GB" sz="2400"/>
          </a:p>
          <a:p>
            <a:pPr eaLnBrk="1" hangingPunct="1"/>
            <a:r>
              <a:rPr lang="en-GB" sz="2400"/>
              <a:t>Description: Concise description of your experience </a:t>
            </a:r>
          </a:p>
          <a:p>
            <a:pPr eaLnBrk="1" hangingPunct="1"/>
            <a:r>
              <a:rPr lang="en-GB" sz="2400"/>
              <a:t>Feelings: Describe how you felt</a:t>
            </a:r>
          </a:p>
          <a:p>
            <a:pPr eaLnBrk="1" hangingPunct="1"/>
            <a:r>
              <a:rPr lang="en-GB" sz="2400"/>
              <a:t>Evaluation: What went well/worked, </a:t>
            </a:r>
          </a:p>
          <a:p>
            <a:pPr eaLnBrk="1" hangingPunct="1"/>
            <a:r>
              <a:rPr lang="en-GB" sz="2400"/>
              <a:t>Don’t analyse why, just what happen</a:t>
            </a:r>
          </a:p>
          <a:p>
            <a:pPr eaLnBrk="1" hangingPunct="1"/>
            <a:r>
              <a:rPr lang="en-GB" sz="2400"/>
              <a:t>Analysis: In depth to understand why things happened and the consequences, </a:t>
            </a:r>
          </a:p>
          <a:p>
            <a:pPr eaLnBrk="1" hangingPunct="1"/>
            <a:r>
              <a:rPr lang="en-GB" sz="2400"/>
              <a:t>Conclusion: Sum up the key learning from your analysis</a:t>
            </a:r>
          </a:p>
          <a:p>
            <a:pPr eaLnBrk="1" hangingPunct="1"/>
            <a:r>
              <a:rPr lang="en-GB" sz="2400"/>
              <a:t>Action Plan: What do you need to do to be better </a:t>
            </a:r>
          </a:p>
          <a:p>
            <a:pPr eaLnBrk="1" hangingPunct="1"/>
            <a:endParaRPr lang="en-GB" sz="2400"/>
          </a:p>
          <a:p>
            <a:pPr eaLnBrk="1" hangingPunct="1"/>
            <a:endParaRPr lang="en-GB" sz="2400"/>
          </a:p>
          <a:p>
            <a:pPr eaLnBrk="1" hangingPunct="1">
              <a:buFontTx/>
              <a:buNone/>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a:xfrm>
            <a:off x="685800" y="2319338"/>
            <a:ext cx="8062913" cy="1470025"/>
          </a:xfrm>
        </p:spPr>
        <p:txBody>
          <a:bodyPr/>
          <a:lstStyle/>
          <a:p>
            <a:pPr eaLnBrk="1" hangingPunct="1"/>
            <a:r>
              <a:rPr lang="en-GB" sz="6600"/>
              <a:t>Having influential conversations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274638"/>
            <a:ext cx="8229600" cy="922337"/>
          </a:xfrm>
        </p:spPr>
        <p:txBody>
          <a:bodyPr/>
          <a:lstStyle/>
          <a:p>
            <a:pPr eaLnBrk="1" hangingPunct="1"/>
            <a:r>
              <a:rPr lang="en-US" sz="3200" b="1"/>
              <a:t>Welcome to Class Two – </a:t>
            </a:r>
            <a:br>
              <a:rPr lang="en-US" sz="3200" b="1"/>
            </a:br>
            <a:r>
              <a:rPr lang="en-US" sz="3200" b="1"/>
              <a:t>Understanding Your Environment</a:t>
            </a:r>
          </a:p>
        </p:txBody>
      </p:sp>
      <p:sp>
        <p:nvSpPr>
          <p:cNvPr id="18434" name="Rectangle 3"/>
          <p:cNvSpPr>
            <a:spLocks noGrp="1" noChangeArrowheads="1"/>
          </p:cNvSpPr>
          <p:nvPr>
            <p:ph type="body" idx="1"/>
          </p:nvPr>
        </p:nvSpPr>
        <p:spPr>
          <a:xfrm>
            <a:off x="395288" y="1341438"/>
            <a:ext cx="8229600" cy="4525962"/>
          </a:xfrm>
        </p:spPr>
        <p:txBody>
          <a:bodyPr/>
          <a:lstStyle/>
          <a:p>
            <a:pPr marL="0" indent="0" eaLnBrk="1" hangingPunct="1">
              <a:buFontTx/>
              <a:buNone/>
            </a:pPr>
            <a:endParaRPr lang="en-GB"/>
          </a:p>
          <a:p>
            <a:pPr marL="0" indent="0" eaLnBrk="1" hangingPunct="1">
              <a:buFontTx/>
              <a:buNone/>
            </a:pPr>
            <a:r>
              <a:rPr lang="en-GB" b="1"/>
              <a:t>How we will work today –  Ground rules</a:t>
            </a:r>
          </a:p>
          <a:p>
            <a:pPr marL="0" indent="0" eaLnBrk="1" hangingPunct="1"/>
            <a:r>
              <a:rPr lang="en-GB"/>
              <a:t>Respect  - Confidentiality</a:t>
            </a:r>
          </a:p>
          <a:p>
            <a:pPr marL="0" indent="0" eaLnBrk="1" hangingPunct="1"/>
            <a:r>
              <a:rPr lang="en-GB"/>
              <a:t>Share concerns and experiences </a:t>
            </a:r>
          </a:p>
          <a:p>
            <a:pPr marL="0" indent="0" eaLnBrk="1" hangingPunct="1"/>
            <a:r>
              <a:rPr lang="en-GB"/>
              <a:t>Open to learning – Try it out</a:t>
            </a:r>
          </a:p>
          <a:p>
            <a:pPr marL="0" indent="0" eaLnBrk="1" hangingPunct="1"/>
            <a:r>
              <a:rPr lang="en-GB"/>
              <a:t>Ask questions of each other – Supportive </a:t>
            </a:r>
          </a:p>
          <a:p>
            <a:pPr marL="0" indent="0" eaLnBrk="1" hangingPunct="1"/>
            <a:r>
              <a:rPr lang="en-GB"/>
              <a:t>Have fun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GB"/>
              <a:t>Influencing </a:t>
            </a:r>
          </a:p>
        </p:txBody>
      </p:sp>
      <p:sp>
        <p:nvSpPr>
          <p:cNvPr id="39938" name="Rectangle 3"/>
          <p:cNvSpPr>
            <a:spLocks noGrp="1" noChangeArrowheads="1"/>
          </p:cNvSpPr>
          <p:nvPr>
            <p:ph type="body" idx="1"/>
          </p:nvPr>
        </p:nvSpPr>
        <p:spPr/>
        <p:txBody>
          <a:bodyPr/>
          <a:lstStyle/>
          <a:p>
            <a:pPr>
              <a:lnSpc>
                <a:spcPct val="90000"/>
              </a:lnSpc>
            </a:pPr>
            <a:r>
              <a:rPr lang="en-GB" sz="2800"/>
              <a:t>What is it? </a:t>
            </a:r>
          </a:p>
          <a:p>
            <a:pPr lvl="1">
              <a:lnSpc>
                <a:spcPct val="90000"/>
              </a:lnSpc>
            </a:pPr>
            <a:r>
              <a:rPr lang="en-GB" sz="2400"/>
              <a:t>Ability to affect another’s attitudes, beliefs or behaviours</a:t>
            </a:r>
          </a:p>
          <a:p>
            <a:pPr lvl="1">
              <a:lnSpc>
                <a:spcPct val="90000"/>
              </a:lnSpc>
            </a:pPr>
            <a:r>
              <a:rPr lang="en-GB" sz="2400"/>
              <a:t>Persuasion without force</a:t>
            </a:r>
          </a:p>
          <a:p>
            <a:pPr lvl="1">
              <a:lnSpc>
                <a:spcPct val="90000"/>
              </a:lnSpc>
            </a:pPr>
            <a:r>
              <a:rPr lang="en-GB" sz="2400"/>
              <a:t>Requires collaboration</a:t>
            </a:r>
          </a:p>
          <a:p>
            <a:pPr lvl="1">
              <a:lnSpc>
                <a:spcPct val="90000"/>
              </a:lnSpc>
            </a:pPr>
            <a:r>
              <a:rPr lang="en-GB" sz="2400"/>
              <a:t>Get results, win / win</a:t>
            </a:r>
          </a:p>
          <a:p>
            <a:pPr>
              <a:lnSpc>
                <a:spcPct val="90000"/>
              </a:lnSpc>
            </a:pPr>
            <a:r>
              <a:rPr lang="en-GB" sz="2800"/>
              <a:t>More likely to influence what we can control </a:t>
            </a:r>
          </a:p>
          <a:p>
            <a:pPr>
              <a:lnSpc>
                <a:spcPct val="90000"/>
              </a:lnSpc>
            </a:pPr>
            <a:r>
              <a:rPr lang="en-GB" sz="2800"/>
              <a:t>How do we influence?</a:t>
            </a:r>
          </a:p>
          <a:p>
            <a:pPr lvl="1">
              <a:lnSpc>
                <a:spcPct val="90000"/>
              </a:lnSpc>
            </a:pPr>
            <a:r>
              <a:rPr lang="en-GB" sz="2400"/>
              <a:t>Consider the personality style – DISC</a:t>
            </a:r>
          </a:p>
          <a:p>
            <a:pPr lvl="1">
              <a:lnSpc>
                <a:spcPct val="90000"/>
              </a:lnSpc>
            </a:pPr>
            <a:r>
              <a:rPr lang="en-GB" sz="2400"/>
              <a:t>Assertiveness skills </a:t>
            </a:r>
          </a:p>
          <a:p>
            <a:pPr lvl="1">
              <a:lnSpc>
                <a:spcPct val="90000"/>
              </a:lnSpc>
            </a:pPr>
            <a:r>
              <a:rPr lang="en-GB" sz="2400"/>
              <a:t>Using the DESC tool</a:t>
            </a:r>
          </a:p>
          <a:p>
            <a:pPr>
              <a:lnSpc>
                <a:spcPct val="90000"/>
              </a:lnSpc>
            </a:pPr>
            <a:endParaRPr lang="en-GB"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GB"/>
              <a:t>Assertiveness </a:t>
            </a:r>
          </a:p>
        </p:txBody>
      </p:sp>
      <p:sp>
        <p:nvSpPr>
          <p:cNvPr id="41986" name="Rectangle 3"/>
          <p:cNvSpPr>
            <a:spLocks noGrp="1" noChangeArrowheads="1"/>
          </p:cNvSpPr>
          <p:nvPr>
            <p:ph type="body" idx="1"/>
          </p:nvPr>
        </p:nvSpPr>
        <p:spPr/>
        <p:txBody>
          <a:bodyPr/>
          <a:lstStyle/>
          <a:p>
            <a:r>
              <a:rPr lang="en-GB" sz="2800"/>
              <a:t>Relating to other people on an equal basis, openly, honestly and directly.   </a:t>
            </a:r>
          </a:p>
          <a:p>
            <a:r>
              <a:rPr lang="en-GB" sz="2800"/>
              <a:t>Having your rights whilst, at the same time, remembering that the other person has equal rights. </a:t>
            </a:r>
          </a:p>
          <a:p>
            <a:r>
              <a:rPr lang="en-GB" sz="2800"/>
              <a:t>It does not mean winning all the time.  </a:t>
            </a:r>
          </a:p>
          <a:p>
            <a:r>
              <a:rPr lang="en-GB" sz="2800"/>
              <a:t>It does mean achieving a situation by reaching a workable agreement that doesn’t compromise your self-respect.  </a:t>
            </a:r>
          </a:p>
          <a:p>
            <a:r>
              <a:rPr lang="en-GB" sz="2800"/>
              <a:t>A real agreement between equals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GB" sz="4000"/>
              <a:t>Developing Assertiveness </a:t>
            </a:r>
            <a:br>
              <a:rPr lang="en-GB" sz="4000"/>
            </a:br>
            <a:r>
              <a:rPr lang="en-GB" sz="4000"/>
              <a:t>Behaviour </a:t>
            </a:r>
          </a:p>
        </p:txBody>
      </p:sp>
      <p:sp>
        <p:nvSpPr>
          <p:cNvPr id="43010" name="Rectangle 3"/>
          <p:cNvSpPr>
            <a:spLocks noGrp="1" noChangeArrowheads="1"/>
          </p:cNvSpPr>
          <p:nvPr>
            <p:ph type="body" idx="1"/>
          </p:nvPr>
        </p:nvSpPr>
        <p:spPr/>
        <p:txBody>
          <a:bodyPr/>
          <a:lstStyle/>
          <a:p>
            <a:r>
              <a:rPr lang="en-GB"/>
              <a:t>Respecting self and others </a:t>
            </a:r>
          </a:p>
          <a:p>
            <a:r>
              <a:rPr lang="en-GB"/>
              <a:t>Taking responsibility for your action </a:t>
            </a:r>
          </a:p>
          <a:p>
            <a:r>
              <a:rPr lang="en-GB"/>
              <a:t>Making “I” statements </a:t>
            </a:r>
          </a:p>
          <a:p>
            <a:r>
              <a:rPr lang="en-GB"/>
              <a:t>Allowing for mistakes and forgiving self </a:t>
            </a:r>
          </a:p>
          <a:p>
            <a:r>
              <a:rPr lang="en-GB"/>
              <a:t>Responsibility toward others not for others</a:t>
            </a:r>
          </a:p>
          <a:p>
            <a:r>
              <a:rPr lang="en-GB"/>
              <a:t>Understanding others make mistakes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GB"/>
              <a:t>DESC scripting</a:t>
            </a:r>
          </a:p>
        </p:txBody>
      </p:sp>
      <p:sp>
        <p:nvSpPr>
          <p:cNvPr id="44034" name="Content Placeholder 2"/>
          <p:cNvSpPr>
            <a:spLocks noGrp="1"/>
          </p:cNvSpPr>
          <p:nvPr>
            <p:ph idx="1"/>
          </p:nvPr>
        </p:nvSpPr>
        <p:spPr/>
        <p:txBody>
          <a:bodyPr/>
          <a:lstStyle/>
          <a:p>
            <a:pPr eaLnBrk="1" hangingPunct="1"/>
            <a:r>
              <a:rPr lang="en-GB" b="1"/>
              <a:t>D</a:t>
            </a:r>
            <a:r>
              <a:rPr lang="en-GB"/>
              <a:t>escribe </a:t>
            </a:r>
            <a:r>
              <a:rPr lang="en-GB" sz="2800" i="1"/>
              <a:t>the situation factually</a:t>
            </a:r>
            <a:r>
              <a:rPr lang="en-GB" sz="2800"/>
              <a:t> </a:t>
            </a:r>
          </a:p>
          <a:p>
            <a:pPr eaLnBrk="1" hangingPunct="1"/>
            <a:r>
              <a:rPr lang="en-GB" b="1"/>
              <a:t>E</a:t>
            </a:r>
            <a:r>
              <a:rPr lang="en-GB"/>
              <a:t>xpress </a:t>
            </a:r>
            <a:r>
              <a:rPr lang="en-GB" sz="2800" i="1"/>
              <a:t>the impact the situation is having on you</a:t>
            </a:r>
          </a:p>
          <a:p>
            <a:pPr eaLnBrk="1" hangingPunct="1"/>
            <a:r>
              <a:rPr lang="en-GB" b="1"/>
              <a:t>S</a:t>
            </a:r>
            <a:r>
              <a:rPr lang="en-GB"/>
              <a:t>pecify </a:t>
            </a:r>
            <a:r>
              <a:rPr lang="en-GB" sz="2800" i="1"/>
              <a:t>what action or change you would like</a:t>
            </a:r>
          </a:p>
          <a:p>
            <a:pPr eaLnBrk="1" hangingPunct="1"/>
            <a:r>
              <a:rPr lang="en-GB" b="1"/>
              <a:t>C</a:t>
            </a:r>
            <a:r>
              <a:rPr lang="en-GB" sz="2800" i="1"/>
              <a:t>onsequences and benefits for you/ them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GB" b="1"/>
              <a:t>Preparing for the conversation</a:t>
            </a:r>
          </a:p>
        </p:txBody>
      </p:sp>
      <p:sp>
        <p:nvSpPr>
          <p:cNvPr id="46082" name="Content Placeholder 2"/>
          <p:cNvSpPr>
            <a:spLocks noGrp="1"/>
          </p:cNvSpPr>
          <p:nvPr>
            <p:ph idx="1"/>
          </p:nvPr>
        </p:nvSpPr>
        <p:spPr/>
        <p:txBody>
          <a:bodyPr/>
          <a:lstStyle/>
          <a:p>
            <a:pPr eaLnBrk="1" hangingPunct="1">
              <a:buFontTx/>
              <a:buNone/>
            </a:pPr>
            <a:r>
              <a:rPr lang="en-GB" sz="2400"/>
              <a:t>Part 1</a:t>
            </a:r>
          </a:p>
          <a:p>
            <a:pPr eaLnBrk="1" hangingPunct="1"/>
            <a:r>
              <a:rPr lang="en-GB" sz="2400"/>
              <a:t>Gibbs model on Reflection – How will it help you in the future</a:t>
            </a:r>
          </a:p>
          <a:p>
            <a:pPr eaLnBrk="1" hangingPunct="1">
              <a:buFontTx/>
              <a:buNone/>
            </a:pPr>
            <a:r>
              <a:rPr lang="en-GB" sz="2400"/>
              <a:t>Part 2 </a:t>
            </a:r>
          </a:p>
          <a:p>
            <a:pPr eaLnBrk="1" hangingPunct="1"/>
            <a:r>
              <a:rPr lang="en-GB" sz="2400"/>
              <a:t>Think of an influential discussion you would like to have to some one. </a:t>
            </a:r>
          </a:p>
          <a:p>
            <a:pPr eaLnBrk="1" hangingPunct="1"/>
            <a:r>
              <a:rPr lang="en-US" sz="2400"/>
              <a:t>Prepare for and practice the conversation you would like with your partner using DESC scripting</a:t>
            </a:r>
          </a:p>
          <a:p>
            <a:pPr eaLnBrk="1" hangingPunct="1"/>
            <a:r>
              <a:rPr lang="en-US" sz="2400"/>
              <a:t>Practice - 5 mins each to write your script, 5 mins each to share/practice  </a:t>
            </a:r>
            <a:endParaRPr lang="en-GB" sz="2400"/>
          </a:p>
          <a:p>
            <a:pPr eaLnBrk="1" hangingPunct="1">
              <a:buFontTx/>
              <a:buNone/>
            </a:pPr>
            <a:endParaRPr lang="en-GB"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p:txBody>
          <a:bodyPr/>
          <a:lstStyle/>
          <a:p>
            <a:pPr algn="l" eaLnBrk="1" hangingPunct="1"/>
            <a:r>
              <a:rPr lang="en-GB" sz="4000" b="1"/>
              <a:t>Keeping a learning log</a:t>
            </a:r>
          </a:p>
        </p:txBody>
      </p:sp>
      <p:graphicFrame>
        <p:nvGraphicFramePr>
          <p:cNvPr id="6" name="Table 5"/>
          <p:cNvGraphicFramePr>
            <a:graphicFrameLocks noGrp="1"/>
          </p:cNvGraphicFramePr>
          <p:nvPr/>
        </p:nvGraphicFramePr>
        <p:xfrm>
          <a:off x="457200" y="1946275"/>
          <a:ext cx="8229599" cy="3767150"/>
        </p:xfrm>
        <a:graphic>
          <a:graphicData uri="http://schemas.openxmlformats.org/drawingml/2006/table">
            <a:tbl>
              <a:tblPr firstRow="1" firstCol="1" bandRow="1">
                <a:tableStyleId>{5C22544A-7EE6-4342-B048-85BDC9FD1C3A}</a:tableStyleId>
              </a:tblPr>
              <a:tblGrid>
                <a:gridCol w="2208244">
                  <a:extLst>
                    <a:ext uri="{9D8B030D-6E8A-4147-A177-3AD203B41FA5}">
                      <a16:colId xmlns:a16="http://schemas.microsoft.com/office/drawing/2014/main" val="20000"/>
                    </a:ext>
                  </a:extLst>
                </a:gridCol>
                <a:gridCol w="2128619">
                  <a:extLst>
                    <a:ext uri="{9D8B030D-6E8A-4147-A177-3AD203B41FA5}">
                      <a16:colId xmlns:a16="http://schemas.microsoft.com/office/drawing/2014/main" val="20001"/>
                    </a:ext>
                  </a:extLst>
                </a:gridCol>
                <a:gridCol w="2109745">
                  <a:extLst>
                    <a:ext uri="{9D8B030D-6E8A-4147-A177-3AD203B41FA5}">
                      <a16:colId xmlns:a16="http://schemas.microsoft.com/office/drawing/2014/main" val="20002"/>
                    </a:ext>
                  </a:extLst>
                </a:gridCol>
                <a:gridCol w="1782991">
                  <a:extLst>
                    <a:ext uri="{9D8B030D-6E8A-4147-A177-3AD203B41FA5}">
                      <a16:colId xmlns:a16="http://schemas.microsoft.com/office/drawing/2014/main" val="20003"/>
                    </a:ext>
                  </a:extLst>
                </a:gridCol>
              </a:tblGrid>
              <a:tr h="272610">
                <a:tc>
                  <a:txBody>
                    <a:bodyPr/>
                    <a:lstStyle/>
                    <a:p>
                      <a:pPr algn="ctr">
                        <a:lnSpc>
                          <a:spcPct val="107000"/>
                        </a:lnSpc>
                        <a:spcAft>
                          <a:spcPts val="800"/>
                        </a:spcAft>
                      </a:pPr>
                      <a:r>
                        <a:rPr lang="en-GB" sz="1700" b="1" dirty="0">
                          <a:solidFill>
                            <a:srgbClr val="7030A0"/>
                          </a:solidFill>
                          <a:effectLst/>
                        </a:rPr>
                        <a:t>Experience</a:t>
                      </a:r>
                      <a:endParaRPr lang="en-GB"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dirty="0">
                          <a:solidFill>
                            <a:srgbClr val="7030A0"/>
                          </a:solidFill>
                          <a:effectLst/>
                        </a:rPr>
                        <a:t>Review</a:t>
                      </a:r>
                      <a:endParaRPr lang="en-GB"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dirty="0">
                          <a:solidFill>
                            <a:srgbClr val="7030A0"/>
                          </a:solidFill>
                          <a:effectLst/>
                        </a:rPr>
                        <a:t>Conclude</a:t>
                      </a:r>
                      <a:endParaRPr lang="en-GB"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dirty="0">
                          <a:solidFill>
                            <a:srgbClr val="7030A0"/>
                          </a:solidFill>
                          <a:effectLst/>
                        </a:rPr>
                        <a:t>Actions</a:t>
                      </a:r>
                      <a:endParaRPr lang="en-GB" sz="1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extLst>
                  <a:ext uri="{0D108BD9-81ED-4DB2-BD59-A6C34878D82A}">
                    <a16:rowId xmlns:a16="http://schemas.microsoft.com/office/drawing/2014/main" val="10000"/>
                  </a:ext>
                </a:extLst>
              </a:tr>
              <a:tr h="545219">
                <a:tc>
                  <a:txBody>
                    <a:bodyPr/>
                    <a:lstStyle/>
                    <a:p>
                      <a:pPr algn="ctr">
                        <a:lnSpc>
                          <a:spcPct val="107000"/>
                        </a:lnSpc>
                        <a:spcAft>
                          <a:spcPts val="800"/>
                        </a:spcAft>
                      </a:pPr>
                      <a:r>
                        <a:rPr lang="en-GB" sz="1700" b="1" dirty="0">
                          <a:solidFill>
                            <a:schemeClr val="tx1"/>
                          </a:solidFill>
                          <a:effectLst/>
                        </a:rPr>
                        <a:t>What happened</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dirty="0">
                          <a:solidFill>
                            <a:schemeClr val="tx1"/>
                          </a:solidFill>
                          <a:effectLst/>
                        </a:rPr>
                        <a:t>What was the result/ impact</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dirty="0">
                          <a:solidFill>
                            <a:schemeClr val="tx1"/>
                          </a:solidFill>
                          <a:effectLst/>
                        </a:rPr>
                        <a:t>What did I learn</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a:solidFill>
                            <a:schemeClr val="tx1"/>
                          </a:solidFill>
                          <a:effectLst/>
                        </a:rPr>
                        <a:t>What will I do </a:t>
                      </a:r>
                      <a:endParaRPr lang="en-GB"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extLst>
                  <a:ext uri="{0D108BD9-81ED-4DB2-BD59-A6C34878D82A}">
                    <a16:rowId xmlns:a16="http://schemas.microsoft.com/office/drawing/2014/main" val="10001"/>
                  </a:ext>
                </a:extLst>
              </a:tr>
              <a:tr h="639588">
                <a:tc>
                  <a:txBody>
                    <a:bodyPr/>
                    <a:lstStyle/>
                    <a:p>
                      <a:pPr algn="ctr">
                        <a:lnSpc>
                          <a:spcPct val="107000"/>
                        </a:lnSpc>
                        <a:spcAft>
                          <a:spcPts val="800"/>
                        </a:spcAft>
                      </a:pPr>
                      <a:r>
                        <a:rPr lang="en-GB" sz="1700" b="1" dirty="0">
                          <a:solidFill>
                            <a:schemeClr val="tx1"/>
                          </a:solidFill>
                          <a:effectLst/>
                        </a:rPr>
                        <a:t> </a:t>
                      </a:r>
                      <a:endParaRPr lang="en-GB" sz="1000" b="1" dirty="0">
                        <a:solidFill>
                          <a:schemeClr val="tx1"/>
                        </a:solidFill>
                        <a:effectLst/>
                      </a:endParaRPr>
                    </a:p>
                    <a:p>
                      <a:pPr algn="ctr">
                        <a:lnSpc>
                          <a:spcPct val="107000"/>
                        </a:lnSpc>
                        <a:spcAft>
                          <a:spcPts val="800"/>
                        </a:spcAft>
                      </a:pPr>
                      <a:r>
                        <a:rPr lang="en-GB" sz="1700" b="1" dirty="0">
                          <a:solidFill>
                            <a:schemeClr val="tx1"/>
                          </a:solidFill>
                          <a:effectLst/>
                        </a:rPr>
                        <a:t> </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a:solidFill>
                            <a:schemeClr val="tx1"/>
                          </a:solidFill>
                          <a:effectLst/>
                        </a:rPr>
                        <a:t> </a:t>
                      </a:r>
                      <a:endParaRPr lang="en-GB"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dirty="0">
                          <a:solidFill>
                            <a:schemeClr val="tx1"/>
                          </a:solidFill>
                          <a:effectLst/>
                        </a:rPr>
                        <a:t> </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b="1" dirty="0">
                          <a:solidFill>
                            <a:schemeClr val="tx1"/>
                          </a:solidFill>
                          <a:effectLst/>
                        </a:rPr>
                        <a:t> </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extLst>
                  <a:ext uri="{0D108BD9-81ED-4DB2-BD59-A6C34878D82A}">
                    <a16:rowId xmlns:a16="http://schemas.microsoft.com/office/drawing/2014/main" val="10002"/>
                  </a:ext>
                </a:extLst>
              </a:tr>
              <a:tr h="639588">
                <a:tc>
                  <a:txBody>
                    <a:bodyPr/>
                    <a:lstStyle/>
                    <a:p>
                      <a:pPr algn="ctr">
                        <a:lnSpc>
                          <a:spcPct val="107000"/>
                        </a:lnSpc>
                        <a:spcAft>
                          <a:spcPts val="800"/>
                        </a:spcAft>
                      </a:pPr>
                      <a:r>
                        <a:rPr lang="en-GB" sz="1700">
                          <a:effectLst/>
                        </a:rPr>
                        <a:t> </a:t>
                      </a:r>
                      <a:endParaRPr lang="en-GB" sz="1000">
                        <a:effectLst/>
                      </a:endParaRPr>
                    </a:p>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extLst>
                  <a:ext uri="{0D108BD9-81ED-4DB2-BD59-A6C34878D82A}">
                    <a16:rowId xmlns:a16="http://schemas.microsoft.com/office/drawing/2014/main" val="10003"/>
                  </a:ext>
                </a:extLst>
              </a:tr>
              <a:tr h="1006567">
                <a:tc>
                  <a:txBody>
                    <a:bodyPr/>
                    <a:lstStyle/>
                    <a:p>
                      <a:pPr algn="ctr">
                        <a:lnSpc>
                          <a:spcPct val="107000"/>
                        </a:lnSpc>
                        <a:spcAft>
                          <a:spcPts val="800"/>
                        </a:spcAft>
                      </a:pPr>
                      <a:r>
                        <a:rPr lang="en-GB" sz="1700">
                          <a:effectLst/>
                        </a:rPr>
                        <a:t> </a:t>
                      </a:r>
                      <a:endParaRPr lang="en-GB" sz="1000">
                        <a:effectLst/>
                      </a:endParaRPr>
                    </a:p>
                    <a:p>
                      <a:pPr algn="ctr">
                        <a:lnSpc>
                          <a:spcPct val="107000"/>
                        </a:lnSpc>
                        <a:spcAft>
                          <a:spcPts val="800"/>
                        </a:spcAft>
                      </a:pPr>
                      <a:r>
                        <a:rPr lang="en-GB" sz="1700">
                          <a:effectLst/>
                        </a:rPr>
                        <a:t> </a:t>
                      </a:r>
                      <a:endParaRPr lang="en-GB" sz="1000">
                        <a:effectLst/>
                      </a:endParaRPr>
                    </a:p>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extLst>
                  <a:ext uri="{0D108BD9-81ED-4DB2-BD59-A6C34878D82A}">
                    <a16:rowId xmlns:a16="http://schemas.microsoft.com/office/drawing/2014/main" val="10004"/>
                  </a:ext>
                </a:extLst>
              </a:tr>
              <a:tr h="639588">
                <a:tc>
                  <a:txBody>
                    <a:bodyPr/>
                    <a:lstStyle/>
                    <a:p>
                      <a:pPr algn="ctr">
                        <a:lnSpc>
                          <a:spcPct val="107000"/>
                        </a:lnSpc>
                        <a:spcAft>
                          <a:spcPts val="800"/>
                        </a:spcAft>
                      </a:pPr>
                      <a:r>
                        <a:rPr lang="en-GB" sz="1700">
                          <a:effectLst/>
                        </a:rPr>
                        <a:t> </a:t>
                      </a:r>
                      <a:endParaRPr lang="en-GB" sz="1000">
                        <a:effectLst/>
                      </a:endParaRPr>
                    </a:p>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tc>
                  <a:txBody>
                    <a:bodyPr/>
                    <a:lstStyle/>
                    <a:p>
                      <a:pPr algn="ctr">
                        <a:lnSpc>
                          <a:spcPct val="107000"/>
                        </a:lnSpc>
                        <a:spcAft>
                          <a:spcPts val="800"/>
                        </a:spcAft>
                      </a:pPr>
                      <a:r>
                        <a:rPr lang="en-GB" sz="17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699" marR="63699" marT="0" marB="0"/>
                </a:tc>
                <a:extLst>
                  <a:ext uri="{0D108BD9-81ED-4DB2-BD59-A6C34878D82A}">
                    <a16:rowId xmlns:a16="http://schemas.microsoft.com/office/drawing/2014/main" val="10005"/>
                  </a:ext>
                </a:extLst>
              </a:tr>
            </a:tbl>
          </a:graphicData>
        </a:graphic>
      </p:graphicFrame>
      <p:pic>
        <p:nvPicPr>
          <p:cNvPr id="48167" name="Picture 5" descr="Housing Diversity Logo"/>
          <p:cNvPicPr>
            <a:picLocks noChangeAspect="1" noChangeArrowheads="1"/>
          </p:cNvPicPr>
          <p:nvPr/>
        </p:nvPicPr>
        <p:blipFill>
          <a:blip r:embed="rId2"/>
          <a:srcRect/>
          <a:stretch>
            <a:fillRect/>
          </a:stretch>
        </p:blipFill>
        <p:spPr bwMode="auto">
          <a:xfrm>
            <a:off x="8024813" y="4797425"/>
            <a:ext cx="868362" cy="13684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457200" y="620713"/>
            <a:ext cx="8229600" cy="1079500"/>
          </a:xfrm>
        </p:spPr>
        <p:txBody>
          <a:bodyPr/>
          <a:lstStyle/>
          <a:p>
            <a:pPr marL="0" indent="0" algn="ctr" eaLnBrk="1" hangingPunct="1">
              <a:buFontTx/>
              <a:buNone/>
            </a:pPr>
            <a:r>
              <a:rPr lang="en-GB" sz="6600" b="1"/>
              <a:t>Tea Time </a:t>
            </a:r>
          </a:p>
        </p:txBody>
      </p:sp>
      <p:pic>
        <p:nvPicPr>
          <p:cNvPr id="49156" name="Picture 4" descr="See the source image"/>
          <p:cNvPicPr>
            <a:picLocks noChangeAspect="1" noChangeArrowheads="1"/>
          </p:cNvPicPr>
          <p:nvPr/>
        </p:nvPicPr>
        <p:blipFill>
          <a:blip r:embed="rId2"/>
          <a:srcRect/>
          <a:stretch>
            <a:fillRect/>
          </a:stretch>
        </p:blipFill>
        <p:spPr bwMode="auto">
          <a:xfrm>
            <a:off x="2051050" y="2205038"/>
            <a:ext cx="5400675" cy="374491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a:xfrm>
            <a:off x="685800" y="2319338"/>
            <a:ext cx="8062913" cy="1470025"/>
          </a:xfrm>
        </p:spPr>
        <p:txBody>
          <a:bodyPr/>
          <a:lstStyle/>
          <a:p>
            <a:pPr eaLnBrk="1" hangingPunct="1"/>
            <a:r>
              <a:rPr lang="en-GB" sz="6600"/>
              <a:t>Assessing work and life priorities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395288" y="620713"/>
            <a:ext cx="8569325" cy="1200150"/>
          </a:xfrm>
          <a:prstGeom prst="rect">
            <a:avLst/>
          </a:prstGeom>
          <a:noFill/>
          <a:ln w="9525">
            <a:noFill/>
            <a:miter lim="800000"/>
            <a:headEnd/>
            <a:tailEnd/>
          </a:ln>
        </p:spPr>
        <p:txBody>
          <a:bodyPr>
            <a:spAutoFit/>
          </a:bodyPr>
          <a:lstStyle/>
          <a:p>
            <a:pPr algn="ctr"/>
            <a:r>
              <a:rPr lang="en-GB" altLang="en-US" sz="7200" b="1"/>
              <a:t>Work/life Balance</a:t>
            </a:r>
            <a:endParaRPr lang="en-US" altLang="en-US" sz="7200" b="1"/>
          </a:p>
        </p:txBody>
      </p:sp>
      <p:pic>
        <p:nvPicPr>
          <p:cNvPr id="51202" name="Picture 2"/>
          <p:cNvPicPr>
            <a:picLocks noChangeAspect="1" noChangeArrowheads="1"/>
          </p:cNvPicPr>
          <p:nvPr/>
        </p:nvPicPr>
        <p:blipFill>
          <a:blip r:embed="rId3"/>
          <a:srcRect/>
          <a:stretch>
            <a:fillRect/>
          </a:stretch>
        </p:blipFill>
        <p:spPr bwMode="auto">
          <a:xfrm>
            <a:off x="971550" y="1916113"/>
            <a:ext cx="4325938" cy="4321175"/>
          </a:xfrm>
          <a:prstGeom prst="rect">
            <a:avLst/>
          </a:prstGeom>
          <a:noFill/>
          <a:ln w="9525">
            <a:solidFill>
              <a:schemeClr val="tx1"/>
            </a:solidFill>
            <a:miter lim="800000"/>
            <a:headEnd/>
            <a:tailEnd/>
          </a:ln>
        </p:spPr>
      </p:pic>
      <p:sp>
        <p:nvSpPr>
          <p:cNvPr id="51203" name="TextBox 2"/>
          <p:cNvSpPr txBox="1">
            <a:spLocks noChangeArrowheads="1"/>
          </p:cNvSpPr>
          <p:nvPr/>
        </p:nvSpPr>
        <p:spPr bwMode="auto">
          <a:xfrm>
            <a:off x="5435600" y="1912938"/>
            <a:ext cx="3529013" cy="3046412"/>
          </a:xfrm>
          <a:prstGeom prst="rect">
            <a:avLst/>
          </a:prstGeom>
          <a:noFill/>
          <a:ln w="9525">
            <a:noFill/>
            <a:miter lim="800000"/>
            <a:headEnd/>
            <a:tailEnd/>
          </a:ln>
        </p:spPr>
        <p:txBody>
          <a:bodyPr>
            <a:spAutoFit/>
          </a:bodyPr>
          <a:lstStyle/>
          <a:p>
            <a:r>
              <a:rPr lang="en-GB" altLang="en-US" sz="2400" b="1"/>
              <a:t>Individual Task </a:t>
            </a:r>
          </a:p>
          <a:p>
            <a:endParaRPr lang="en-GB" altLang="en-US" sz="2400"/>
          </a:p>
          <a:p>
            <a:r>
              <a:rPr lang="en-GB" altLang="en-US" sz="1800"/>
              <a:t>Complete the ‘wheel of life’ scoring yourself from 0-10 on how satisfied you are with that area of your life</a:t>
            </a:r>
          </a:p>
          <a:p>
            <a:endParaRPr lang="en-GB" altLang="en-US" sz="1800"/>
          </a:p>
          <a:p>
            <a:r>
              <a:rPr lang="en-GB" altLang="en-US" sz="1800"/>
              <a:t>0 = Poor</a:t>
            </a:r>
          </a:p>
          <a:p>
            <a:r>
              <a:rPr lang="en-GB" altLang="en-US" sz="1800"/>
              <a:t>10 = It can’t get any better</a:t>
            </a:r>
          </a:p>
          <a:p>
            <a:r>
              <a:rPr lang="en-GB" altLang="en-US" sz="1800"/>
              <a:t>Colour in the part of each segment which is ‘satisfied’</a:t>
            </a:r>
          </a:p>
        </p:txBody>
      </p:sp>
      <p:sp>
        <p:nvSpPr>
          <p:cNvPr id="4" name="Oval 3"/>
          <p:cNvSpPr>
            <a:spLocks noChangeArrowheads="1"/>
          </p:cNvSpPr>
          <p:nvPr/>
        </p:nvSpPr>
        <p:spPr bwMode="auto">
          <a:xfrm>
            <a:off x="1403350" y="2349500"/>
            <a:ext cx="3384550" cy="3455988"/>
          </a:xfrm>
          <a:prstGeom prst="ellipse">
            <a:avLst/>
          </a:prstGeom>
          <a:noFill/>
          <a:ln w="28575" algn="ctr">
            <a:solidFill>
              <a:schemeClr val="tx1"/>
            </a:solidFill>
            <a:round/>
            <a:headEnd/>
            <a:tailEnd/>
          </a:ln>
        </p:spPr>
        <p:txBody>
          <a:bodyPr/>
          <a:lstStyle/>
          <a:p>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GB" altLang="en-US"/>
              <a:t>What would I like to change</a:t>
            </a:r>
          </a:p>
        </p:txBody>
      </p:sp>
      <p:pic>
        <p:nvPicPr>
          <p:cNvPr id="53250" name="Picture 3" descr="circle-of-influence-circle-of-concern"/>
          <p:cNvPicPr>
            <a:picLocks noChangeAspect="1" noChangeArrowheads="1"/>
          </p:cNvPicPr>
          <p:nvPr/>
        </p:nvPicPr>
        <p:blipFill>
          <a:blip r:embed="rId3"/>
          <a:srcRect/>
          <a:stretch>
            <a:fillRect/>
          </a:stretch>
        </p:blipFill>
        <p:spPr bwMode="auto">
          <a:xfrm>
            <a:off x="2700338" y="2060575"/>
            <a:ext cx="4248150" cy="38290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z="3200" b="1"/>
              <a:t>Understanding Your Environment</a:t>
            </a:r>
          </a:p>
        </p:txBody>
      </p:sp>
      <p:sp>
        <p:nvSpPr>
          <p:cNvPr id="31747" name="Content Placeholder 2"/>
          <p:cNvSpPr>
            <a:spLocks noGrp="1"/>
          </p:cNvSpPr>
          <p:nvPr>
            <p:ph idx="1"/>
          </p:nvPr>
        </p:nvSpPr>
        <p:spPr>
          <a:xfrm>
            <a:off x="457200" y="1412875"/>
            <a:ext cx="8229600" cy="4713288"/>
          </a:xfrm>
        </p:spPr>
        <p:txBody>
          <a:bodyPr/>
          <a:lstStyle/>
          <a:p>
            <a:pPr marL="0" indent="0" eaLnBrk="1" hangingPunct="1">
              <a:buFontTx/>
              <a:buNone/>
              <a:defRPr/>
            </a:pPr>
            <a:r>
              <a:rPr lang="en-GB" sz="1800" b="1" dirty="0">
                <a:latin typeface="Arial" panose="020B0604020202020204" pitchFamily="34" charset="0"/>
                <a:cs typeface="Arial" panose="020B0604020202020204" pitchFamily="34" charset="0"/>
              </a:rPr>
              <a:t>Objectives</a:t>
            </a:r>
          </a:p>
          <a:p>
            <a:pPr marL="0" indent="0" eaLnBrk="1" hangingPunct="1">
              <a:buFontTx/>
              <a:buNone/>
              <a:defRPr/>
            </a:pPr>
            <a:endParaRPr lang="en-GB" sz="1800" b="1" dirty="0">
              <a:latin typeface="Arial" panose="020B0604020202020204" pitchFamily="34" charset="0"/>
              <a:cs typeface="Arial" panose="020B0604020202020204" pitchFamily="34" charset="0"/>
            </a:endParaRPr>
          </a:p>
          <a:p>
            <a:pPr eaLnBrk="1" hangingPunct="1">
              <a:defRPr/>
            </a:pPr>
            <a:r>
              <a:rPr lang="en-GB" sz="2000" dirty="0"/>
              <a:t>To understand more about how you perceive others and are perceived </a:t>
            </a:r>
            <a:endParaRPr lang="en-US" sz="2000" dirty="0"/>
          </a:p>
          <a:p>
            <a:pPr eaLnBrk="1" hangingPunct="1">
              <a:defRPr/>
            </a:pPr>
            <a:r>
              <a:rPr lang="en-GB" sz="2000" dirty="0"/>
              <a:t>To consider ways to deal with challenging work relationships and situations assertively</a:t>
            </a:r>
            <a:endParaRPr lang="en-US" sz="2000" dirty="0"/>
          </a:p>
          <a:p>
            <a:pPr eaLnBrk="1" hangingPunct="1">
              <a:defRPr/>
            </a:pPr>
            <a:r>
              <a:rPr lang="en-GB" sz="2000" dirty="0"/>
              <a:t>To understand the value of personal reflection</a:t>
            </a:r>
            <a:endParaRPr lang="en-US" sz="2000" dirty="0"/>
          </a:p>
          <a:p>
            <a:pPr eaLnBrk="1" hangingPunct="1">
              <a:defRPr/>
            </a:pPr>
            <a:r>
              <a:rPr lang="en-GB" sz="2000" dirty="0"/>
              <a:t>To consider work life balance</a:t>
            </a:r>
          </a:p>
          <a:p>
            <a:pPr eaLnBrk="1" hangingPunct="1">
              <a:defRPr/>
            </a:pPr>
            <a:endParaRPr lang="en-GB" sz="1800" b="1" dirty="0">
              <a:latin typeface="Arial" panose="020B0604020202020204" pitchFamily="34" charset="0"/>
              <a:cs typeface="Arial" panose="020B0604020202020204" pitchFamily="34" charset="0"/>
            </a:endParaRPr>
          </a:p>
          <a:p>
            <a:pPr eaLnBrk="1" hangingPunct="1">
              <a:defRPr/>
            </a:pPr>
            <a:r>
              <a:rPr lang="en-GB" sz="2000" dirty="0"/>
              <a:t>Understanding different people and styles</a:t>
            </a:r>
            <a:endParaRPr lang="en-US" sz="2000" dirty="0"/>
          </a:p>
          <a:p>
            <a:pPr eaLnBrk="1" hangingPunct="1">
              <a:defRPr/>
            </a:pPr>
            <a:r>
              <a:rPr lang="en-GB" sz="2000" dirty="0"/>
              <a:t>The role and impact of perceptions </a:t>
            </a:r>
            <a:endParaRPr lang="en-US" sz="2000" dirty="0"/>
          </a:p>
          <a:p>
            <a:pPr eaLnBrk="1" hangingPunct="1">
              <a:defRPr/>
            </a:pPr>
            <a:r>
              <a:rPr lang="en-GB" sz="2000" dirty="0"/>
              <a:t>Managing productive relationships</a:t>
            </a:r>
            <a:endParaRPr lang="en-US" sz="2000" dirty="0"/>
          </a:p>
          <a:p>
            <a:pPr eaLnBrk="1" hangingPunct="1">
              <a:defRPr/>
            </a:pPr>
            <a:r>
              <a:rPr lang="en-GB" sz="2000" dirty="0"/>
              <a:t>Assessing work and life priorities</a:t>
            </a:r>
            <a:endParaRPr lang="en-US" sz="2000" dirty="0"/>
          </a:p>
          <a:p>
            <a:pPr eaLnBrk="1" hangingPunct="1">
              <a:defRPr/>
            </a:pPr>
            <a:r>
              <a:rPr lang="en-GB" sz="2000" dirty="0"/>
              <a:t>Reflection and PDL update</a:t>
            </a:r>
            <a:endParaRPr lang="en-US" sz="2000" dirty="0"/>
          </a:p>
          <a:p>
            <a:pPr eaLnBrk="1" hangingPunct="1">
              <a:defRPr/>
            </a:pPr>
            <a:endParaRPr lang="en-GB" sz="1800" b="1"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68313" y="260350"/>
            <a:ext cx="8229600" cy="1143000"/>
          </a:xfrm>
        </p:spPr>
        <p:txBody>
          <a:bodyPr/>
          <a:lstStyle/>
          <a:p>
            <a:pPr eaLnBrk="1" hangingPunct="1"/>
            <a:r>
              <a:rPr lang="en-GB"/>
              <a:t>Focussing the issue</a:t>
            </a:r>
            <a:endParaRPr lang="en-US"/>
          </a:p>
        </p:txBody>
      </p:sp>
      <p:sp>
        <p:nvSpPr>
          <p:cNvPr id="55298" name="Content Placeholder 2"/>
          <p:cNvSpPr>
            <a:spLocks noGrp="1"/>
          </p:cNvSpPr>
          <p:nvPr>
            <p:ph idx="1"/>
          </p:nvPr>
        </p:nvSpPr>
        <p:spPr/>
        <p:txBody>
          <a:bodyPr/>
          <a:lstStyle/>
          <a:p>
            <a:pPr eaLnBrk="1" hangingPunct="1"/>
            <a:r>
              <a:rPr lang="en-GB"/>
              <a:t>What can you do to your area of concern move it into your circle of influence </a:t>
            </a:r>
          </a:p>
          <a:p>
            <a:pPr eaLnBrk="1" hangingPunct="1"/>
            <a:r>
              <a:rPr lang="en-GB"/>
              <a:t>What strengths and resources you have available?</a:t>
            </a:r>
            <a:endParaRPr lang="en-US"/>
          </a:p>
          <a:p>
            <a:pPr eaLnBrk="1" hangingPunct="1"/>
            <a:r>
              <a:rPr lang="en-GB"/>
              <a:t>What is limiting / stopping you? </a:t>
            </a:r>
          </a:p>
          <a:p>
            <a:pPr eaLnBrk="1" hangingPunct="1"/>
            <a:r>
              <a:rPr lang="en-GB"/>
              <a:t>Who do you need to influence or gain support from to achieve this?</a:t>
            </a:r>
            <a:endParaRPr lang="en-US"/>
          </a:p>
          <a:p>
            <a:pPr eaLnBrk="1" hangingPunct="1"/>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GB"/>
              <a:t>Committing to action</a:t>
            </a:r>
            <a:br>
              <a:rPr lang="en-GB"/>
            </a:br>
            <a:r>
              <a:rPr lang="en-GB"/>
              <a:t>- Paired exercise</a:t>
            </a:r>
          </a:p>
        </p:txBody>
      </p:sp>
      <p:sp>
        <p:nvSpPr>
          <p:cNvPr id="57346" name="Content Placeholder 2"/>
          <p:cNvSpPr>
            <a:spLocks noGrp="1"/>
          </p:cNvSpPr>
          <p:nvPr>
            <p:ph idx="1"/>
          </p:nvPr>
        </p:nvSpPr>
        <p:spPr/>
        <p:txBody>
          <a:bodyPr/>
          <a:lstStyle/>
          <a:p>
            <a:pPr eaLnBrk="1" hangingPunct="1"/>
            <a:r>
              <a:rPr lang="en-GB" sz="2400"/>
              <a:t>Where would you like to be?</a:t>
            </a:r>
          </a:p>
          <a:p>
            <a:pPr eaLnBrk="1" hangingPunct="1">
              <a:buFontTx/>
              <a:buNone/>
            </a:pPr>
            <a:r>
              <a:rPr lang="en-GB" sz="2400" i="1"/>
              <a:t>In pairs, identify a realistic goal for the next month</a:t>
            </a:r>
          </a:p>
          <a:p>
            <a:pPr eaLnBrk="1" hangingPunct="1"/>
            <a:r>
              <a:rPr lang="en-GB" sz="2400"/>
              <a:t>What do I want to change and why?</a:t>
            </a:r>
          </a:p>
          <a:p>
            <a:pPr eaLnBrk="1" hangingPunct="1"/>
            <a:r>
              <a:rPr lang="en-GB" sz="2400"/>
              <a:t>How will I feel when I have achieved it/ how will I know I have been successful? </a:t>
            </a:r>
          </a:p>
          <a:p>
            <a:pPr eaLnBrk="1" hangingPunct="1"/>
            <a:r>
              <a:rPr lang="en-GB" sz="2400"/>
              <a:t>What will I do? How? When?</a:t>
            </a:r>
          </a:p>
          <a:p>
            <a:pPr eaLnBrk="1" hangingPunct="1"/>
            <a:r>
              <a:rPr lang="en-GB" sz="2400"/>
              <a:t>Who can support me/ who else will benefit?</a:t>
            </a:r>
          </a:p>
          <a:p>
            <a:pPr eaLnBrk="1" hangingPunct="1"/>
            <a:r>
              <a:rPr lang="en-GB" sz="2400"/>
              <a:t>What is my first action?</a:t>
            </a:r>
          </a:p>
          <a:p>
            <a:pPr eaLnBrk="1" hangingPunct="1">
              <a:buFontTx/>
              <a:buNone/>
            </a:pPr>
            <a:r>
              <a:rPr lang="en-GB" sz="2400" i="1"/>
              <a:t>Write or draw your goal and first action on a post card – to be reviewed at class 3</a:t>
            </a:r>
            <a:endParaRPr lang="en-GB"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US"/>
          </a:p>
        </p:txBody>
      </p:sp>
      <p:sp>
        <p:nvSpPr>
          <p:cNvPr id="3" name="Content Placeholder 2"/>
          <p:cNvSpPr>
            <a:spLocks noGrp="1"/>
          </p:cNvSpPr>
          <p:nvPr>
            <p:ph idx="1"/>
          </p:nvPr>
        </p:nvSpPr>
        <p:spPr/>
        <p:txBody>
          <a:bodyPr/>
          <a:lstStyle/>
          <a:p>
            <a:pPr eaLnBrk="1" hangingPunct="1">
              <a:defRPr/>
            </a:pPr>
            <a:endParaRPr lang="en-GB" dirty="0"/>
          </a:p>
          <a:p>
            <a:pPr marL="0" indent="0" algn="ctr" eaLnBrk="1" hangingPunct="1">
              <a:buFontTx/>
              <a:buNone/>
              <a:defRPr/>
            </a:pPr>
            <a:r>
              <a:rPr lang="en-GB" sz="6600" dirty="0"/>
              <a:t>Review of the day</a:t>
            </a:r>
          </a:p>
          <a:p>
            <a:pPr marL="0" indent="0" algn="ctr" eaLnBrk="1" hangingPunct="1">
              <a:buFontTx/>
              <a:buNone/>
              <a:defRPr/>
            </a:pPr>
            <a:r>
              <a:rPr lang="en-GB" sz="6600" dirty="0"/>
              <a:t>&amp; Next steps</a:t>
            </a:r>
          </a:p>
          <a:p>
            <a:pPr marL="0" indent="0" algn="ctr" eaLnBrk="1" hangingPunct="1">
              <a:buFontTx/>
              <a:buNone/>
              <a:defRPr/>
            </a:pPr>
            <a:r>
              <a:rPr lang="en-GB" sz="6600" b="1"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GB" sz="3200" b="1"/>
              <a:t>Review and what next</a:t>
            </a:r>
          </a:p>
        </p:txBody>
      </p:sp>
      <p:sp>
        <p:nvSpPr>
          <p:cNvPr id="59394" name="Content Placeholder 2"/>
          <p:cNvSpPr>
            <a:spLocks noGrp="1"/>
          </p:cNvSpPr>
          <p:nvPr>
            <p:ph idx="1"/>
          </p:nvPr>
        </p:nvSpPr>
        <p:spPr/>
        <p:txBody>
          <a:bodyPr/>
          <a:lstStyle/>
          <a:p>
            <a:pPr eaLnBrk="1" hangingPunct="1">
              <a:buFontTx/>
              <a:buNone/>
            </a:pPr>
            <a:r>
              <a:rPr lang="en-GB" sz="2800"/>
              <a:t>What did you learn today?</a:t>
            </a:r>
          </a:p>
          <a:p>
            <a:pPr eaLnBrk="1" hangingPunct="1"/>
            <a:r>
              <a:rPr lang="en-GB" sz="2800"/>
              <a:t>What will you do different at work?</a:t>
            </a:r>
          </a:p>
          <a:p>
            <a:pPr eaLnBrk="1" hangingPunct="1"/>
            <a:r>
              <a:rPr lang="en-GB" sz="2800"/>
              <a:t>How can your mentor help you (planning your next mentoring session)?</a:t>
            </a:r>
          </a:p>
          <a:p>
            <a:pPr eaLnBrk="1" hangingPunct="1"/>
            <a:r>
              <a:rPr lang="en-GB" sz="2800"/>
              <a:t>Completing your PDL</a:t>
            </a:r>
          </a:p>
          <a:p>
            <a:pPr eaLnBrk="1" hangingPunct="1"/>
            <a:r>
              <a:rPr lang="en-GB" sz="2800"/>
              <a:t>Preparing for Class 3 –Committing to action</a:t>
            </a:r>
          </a:p>
          <a:p>
            <a:pPr eaLnBrk="1" hangingPunct="1"/>
            <a:r>
              <a:rPr lang="en-GB" sz="2800"/>
              <a:t>Don’t forget – STARs/ Building your CV/ Network…</a:t>
            </a:r>
          </a:p>
          <a:p>
            <a:pPr eaLnBrk="1" hangingPunct="1">
              <a:buFontTx/>
              <a:buNone/>
            </a:pPr>
            <a:endParaRPr lang="en-GB"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534193" y="1792287"/>
            <a:ext cx="8075613" cy="3273425"/>
          </a:xfrm>
          <a:prstGeom prst="rect">
            <a:avLst/>
          </a:prstGeom>
          <a:noFill/>
          <a:ln>
            <a:noFill/>
          </a:ln>
          <a:effectLst/>
          <a:extLst/>
        </p:spPr>
        <p:txBody>
          <a:bodyPr/>
          <a:lstStyle/>
          <a:p>
            <a:pPr marL="342900" indent="-342900">
              <a:lnSpc>
                <a:spcPct val="90000"/>
              </a:lnSpc>
              <a:spcBef>
                <a:spcPct val="20000"/>
              </a:spcBef>
            </a:pPr>
            <a:endParaRPr lang="en-GB" sz="2400" dirty="0"/>
          </a:p>
          <a:p>
            <a:pPr marL="342900" indent="-342900" algn="ctr">
              <a:lnSpc>
                <a:spcPct val="90000"/>
              </a:lnSpc>
              <a:spcBef>
                <a:spcPct val="20000"/>
              </a:spcBef>
            </a:pPr>
            <a:r>
              <a:rPr lang="en-GB" sz="2400" dirty="0">
                <a:effectLst>
                  <a:outerShdw blurRad="38100" dist="38100" dir="2700000" algn="tl">
                    <a:srgbClr val="C0C0C0"/>
                  </a:outerShdw>
                </a:effectLst>
                <a:hlinkClick r:id="rId2"/>
              </a:rPr>
              <a:t>www.housingdiversitynetwork.co.uk</a:t>
            </a:r>
            <a:endParaRPr lang="en-GB" sz="2400" dirty="0">
              <a:effectLst>
                <a:outerShdw blurRad="38100" dist="38100" dir="2700000" algn="tl">
                  <a:srgbClr val="C0C0C0"/>
                </a:outerShdw>
              </a:effectLst>
            </a:endParaRPr>
          </a:p>
          <a:p>
            <a:pPr marL="342900" indent="-342900" algn="ctr">
              <a:lnSpc>
                <a:spcPct val="90000"/>
              </a:lnSpc>
              <a:spcBef>
                <a:spcPct val="20000"/>
              </a:spcBef>
            </a:pPr>
            <a:r>
              <a:rPr lang="en-GB" sz="2400" dirty="0">
                <a:effectLst>
                  <a:outerShdw blurRad="38100" dist="38100" dir="2700000" algn="tl">
                    <a:srgbClr val="C0C0C0"/>
                  </a:outerShdw>
                </a:effectLst>
              </a:rPr>
              <a:t>01484 652606</a:t>
            </a:r>
          </a:p>
          <a:p>
            <a:pPr marL="342900" indent="-342900" algn="ctr">
              <a:lnSpc>
                <a:spcPct val="90000"/>
              </a:lnSpc>
              <a:spcBef>
                <a:spcPct val="20000"/>
              </a:spcBef>
            </a:pPr>
            <a:r>
              <a:rPr lang="en-GB" sz="2400" dirty="0">
                <a:effectLst>
                  <a:outerShdw blurRad="38100" dist="38100" dir="2700000" algn="tl">
                    <a:srgbClr val="C0C0C0"/>
                  </a:outerShdw>
                </a:effectLst>
              </a:rPr>
              <a:t>Beverleyr</a:t>
            </a:r>
            <a:r>
              <a:rPr lang="en-GB" sz="2400" dirty="0">
                <a:effectLst>
                  <a:outerShdw blurRad="38100" dist="38100" dir="2700000" algn="tl">
                    <a:srgbClr val="C0C0C0"/>
                  </a:outerShdw>
                </a:effectLst>
                <a:hlinkClick r:id="rId3"/>
              </a:rPr>
              <a:t>@housingdiversitynetwork.co.uk</a:t>
            </a:r>
            <a:endParaRPr lang="en-GB" sz="2400" dirty="0">
              <a:effectLst>
                <a:outerShdw blurRad="38100" dist="38100" dir="2700000" algn="tl">
                  <a:srgbClr val="C0C0C0"/>
                </a:outerShdw>
              </a:effectLst>
            </a:endParaRPr>
          </a:p>
          <a:p>
            <a:pPr marL="342900" indent="-342900" algn="ctr">
              <a:lnSpc>
                <a:spcPct val="90000"/>
              </a:lnSpc>
              <a:spcBef>
                <a:spcPct val="20000"/>
              </a:spcBef>
            </a:pPr>
            <a:endParaRPr lang="en-GB" sz="2400" dirty="0">
              <a:effectLst>
                <a:outerShdw blurRad="38100" dist="38100" dir="2700000" algn="tl">
                  <a:srgbClr val="C0C0C0"/>
                </a:outerShdw>
              </a:effectLst>
            </a:endParaRPr>
          </a:p>
          <a:p>
            <a:pPr marL="342900" indent="-342900" algn="ctr">
              <a:lnSpc>
                <a:spcPct val="90000"/>
              </a:lnSpc>
              <a:spcBef>
                <a:spcPct val="20000"/>
              </a:spcBef>
            </a:pPr>
            <a:r>
              <a:rPr lang="en-GB" sz="2400" dirty="0">
                <a:effectLst>
                  <a:outerShdw blurRad="38100" dist="38100" dir="2700000" algn="tl">
                    <a:srgbClr val="C0C0C0"/>
                  </a:outerShdw>
                </a:effectLst>
              </a:rPr>
              <a:t>07772 356906</a:t>
            </a:r>
          </a:p>
          <a:p>
            <a:pPr marL="342900" indent="-342900" algn="ctr">
              <a:lnSpc>
                <a:spcPct val="90000"/>
              </a:lnSpc>
              <a:spcBef>
                <a:spcPct val="20000"/>
              </a:spcBef>
            </a:pPr>
            <a:endParaRPr lang="en-GB" sz="2400" dirty="0">
              <a:effectLst>
                <a:outerShdw blurRad="38100" dist="38100" dir="2700000" algn="tl">
                  <a:srgbClr val="C0C0C0"/>
                </a:outerShdw>
              </a:effectLst>
            </a:endParaRPr>
          </a:p>
          <a:p>
            <a:pPr marL="342900" indent="-342900" algn="ctr">
              <a:lnSpc>
                <a:spcPct val="90000"/>
              </a:lnSpc>
              <a:spcBef>
                <a:spcPct val="20000"/>
              </a:spcBef>
            </a:pPr>
            <a:endParaRPr lang="en-GB" sz="2400" dirty="0">
              <a:effectLst>
                <a:outerShdw blurRad="38100" dist="38100" dir="2700000" algn="tl">
                  <a:srgbClr val="C0C0C0"/>
                </a:outerShdw>
              </a:effectLst>
            </a:endParaRPr>
          </a:p>
          <a:p>
            <a:pPr marL="342900" indent="-342900" algn="ctr">
              <a:lnSpc>
                <a:spcPct val="90000"/>
              </a:lnSpc>
              <a:spcBef>
                <a:spcPct val="20000"/>
              </a:spcBef>
            </a:pPr>
            <a:endParaRPr lang="en-GB" sz="2400" dirty="0">
              <a:effectLst>
                <a:outerShdw blurRad="38100" dist="38100" dir="2700000" algn="tl">
                  <a:srgbClr val="C0C0C0"/>
                </a:outerShdw>
              </a:effectLst>
            </a:endParaRPr>
          </a:p>
        </p:txBody>
      </p:sp>
      <p:pic>
        <p:nvPicPr>
          <p:cNvPr id="5" name="Picture 4">
            <a:extLst>
              <a:ext uri="{FF2B5EF4-FFF2-40B4-BE49-F238E27FC236}">
                <a16:creationId xmlns:a16="http://schemas.microsoft.com/office/drawing/2014/main" id="{BE6C937A-617B-46AC-BA61-3651A4BF0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57" y="51993"/>
            <a:ext cx="1878892" cy="1713989"/>
          </a:xfrm>
          <a:prstGeom prst="rect">
            <a:avLst/>
          </a:prstGeom>
        </p:spPr>
      </p:pic>
      <p:pic>
        <p:nvPicPr>
          <p:cNvPr id="6" name="Picture 5">
            <a:extLst>
              <a:ext uri="{FF2B5EF4-FFF2-40B4-BE49-F238E27FC236}">
                <a16:creationId xmlns:a16="http://schemas.microsoft.com/office/drawing/2014/main" id="{88A9C69F-73F9-4C53-AD26-D9EB0FAF98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4931" y="70908"/>
            <a:ext cx="2648312" cy="11978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a:t>Understanding and using DISC</a:t>
            </a:r>
          </a:p>
        </p:txBody>
      </p:sp>
      <p:sp>
        <p:nvSpPr>
          <p:cNvPr id="19458" name="Content Placeholder 2"/>
          <p:cNvSpPr>
            <a:spLocks noGrp="1"/>
          </p:cNvSpPr>
          <p:nvPr>
            <p:ph idx="1"/>
          </p:nvPr>
        </p:nvSpPr>
        <p:spPr/>
        <p:txBody>
          <a:bodyPr/>
          <a:lstStyle/>
          <a:p>
            <a:pPr marL="0" indent="0" eaLnBrk="1" hangingPunct="1">
              <a:buFontTx/>
              <a:buNone/>
            </a:pPr>
            <a:r>
              <a:rPr lang="en-GB" b="1"/>
              <a:t>Objectives</a:t>
            </a:r>
          </a:p>
          <a:p>
            <a:pPr marL="0" indent="0" eaLnBrk="1" hangingPunct="1">
              <a:buFontTx/>
              <a:buNone/>
            </a:pPr>
            <a:endParaRPr lang="en-GB"/>
          </a:p>
          <a:p>
            <a:pPr marL="0" indent="0" eaLnBrk="1" hangingPunct="1"/>
            <a:r>
              <a:rPr lang="en-GB" sz="2400"/>
              <a:t>To develop your understanding of DISC </a:t>
            </a:r>
          </a:p>
          <a:p>
            <a:pPr marL="0" indent="0" eaLnBrk="1" hangingPunct="1"/>
            <a:r>
              <a:rPr lang="en-GB" sz="2400"/>
              <a:t>To reflect/discuss your PPI report</a:t>
            </a:r>
          </a:p>
          <a:p>
            <a:pPr marL="0" indent="0" eaLnBrk="1" hangingPunct="1"/>
            <a:r>
              <a:rPr lang="en-GB" sz="2400"/>
              <a:t>To discuss how DISC styles impact perceptions of yourself and others</a:t>
            </a:r>
          </a:p>
          <a:p>
            <a:pPr marL="0" indent="0" eaLnBrk="1" hangingPunct="1"/>
            <a:r>
              <a:rPr lang="en-GB" sz="2400"/>
              <a:t>To reflect/discuss how to DISC styles influence and impact how you work with others.</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r>
              <a:rPr lang="en-GB" sz="6000"/>
              <a:t>Personality Profile Analysis (PPA)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620688"/>
            <a:ext cx="8229600" cy="1143000"/>
          </a:xfrm>
        </p:spPr>
        <p:txBody>
          <a:bodyPr/>
          <a:lstStyle/>
          <a:p>
            <a:r>
              <a:rPr lang="en-GB" sz="3200" dirty="0"/>
              <a:t>Why do organisations use psychometric profiling and assessment tools?</a:t>
            </a:r>
          </a:p>
        </p:txBody>
      </p:sp>
      <p:sp>
        <p:nvSpPr>
          <p:cNvPr id="64515" name="Rectangle 3"/>
          <p:cNvSpPr>
            <a:spLocks noGrp="1" noChangeArrowheads="1"/>
          </p:cNvSpPr>
          <p:nvPr>
            <p:ph type="body" idx="1"/>
          </p:nvPr>
        </p:nvSpPr>
        <p:spPr/>
        <p:txBody>
          <a:bodyPr/>
          <a:lstStyle/>
          <a:p>
            <a:r>
              <a:rPr lang="en-GB" sz="2800"/>
              <a:t>Recruitment</a:t>
            </a:r>
          </a:p>
          <a:p>
            <a:r>
              <a:rPr lang="en-GB" sz="2800"/>
              <a:t>Talent management</a:t>
            </a:r>
          </a:p>
          <a:p>
            <a:r>
              <a:rPr lang="en-GB" sz="2800"/>
              <a:t>Personal development / leadership development</a:t>
            </a:r>
          </a:p>
          <a:p>
            <a:r>
              <a:rPr lang="en-GB" sz="2800"/>
              <a:t>Career development</a:t>
            </a:r>
          </a:p>
          <a:p>
            <a:r>
              <a:rPr lang="en-GB" sz="2800"/>
              <a:t>Team development</a:t>
            </a:r>
          </a:p>
          <a:p>
            <a:r>
              <a:rPr lang="en-GB" sz="2800"/>
              <a:t>Coaching</a:t>
            </a:r>
          </a:p>
          <a:p>
            <a:r>
              <a:rPr lang="en-GB" sz="2800"/>
              <a:t>Mentoring</a:t>
            </a:r>
          </a:p>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sz="3600" b="1"/>
              <a:t>Important things to remember</a:t>
            </a:r>
          </a:p>
        </p:txBody>
      </p:sp>
      <p:sp>
        <p:nvSpPr>
          <p:cNvPr id="65539" name="Rectangle 3"/>
          <p:cNvSpPr>
            <a:spLocks noGrp="1" noChangeArrowheads="1"/>
          </p:cNvSpPr>
          <p:nvPr>
            <p:ph type="body" idx="1"/>
          </p:nvPr>
        </p:nvSpPr>
        <p:spPr/>
        <p:txBody>
          <a:bodyPr/>
          <a:lstStyle/>
          <a:p>
            <a:pPr>
              <a:lnSpc>
                <a:spcPct val="90000"/>
              </a:lnSpc>
            </a:pPr>
            <a:r>
              <a:rPr lang="en-GB" sz="1800"/>
              <a:t>There is still a great deal we do not understand about personality i.e. nature vs nurture, the extent to which it is fixed etc. </a:t>
            </a:r>
          </a:p>
          <a:p>
            <a:pPr>
              <a:lnSpc>
                <a:spcPct val="90000"/>
              </a:lnSpc>
            </a:pPr>
            <a:endParaRPr lang="en-GB" sz="1800"/>
          </a:p>
          <a:p>
            <a:pPr>
              <a:lnSpc>
                <a:spcPct val="90000"/>
              </a:lnSpc>
            </a:pPr>
            <a:r>
              <a:rPr lang="en-GB" sz="1800"/>
              <a:t>Psychometric testing is based on a particular school of psychological thought known as ‘Trait Theory’ (Eysenck and Cattell). Critics of this theory suggest that traits are not always accurate predictors of behaviour</a:t>
            </a:r>
          </a:p>
          <a:p>
            <a:pPr>
              <a:lnSpc>
                <a:spcPct val="90000"/>
              </a:lnSpc>
            </a:pPr>
            <a:endParaRPr lang="en-GB" sz="1800"/>
          </a:p>
          <a:p>
            <a:pPr>
              <a:lnSpc>
                <a:spcPct val="90000"/>
              </a:lnSpc>
            </a:pPr>
            <a:r>
              <a:rPr lang="en-GB" sz="1800"/>
              <a:t>Just because you may not naturally </a:t>
            </a:r>
            <a:r>
              <a:rPr lang="en-GB" sz="1800" i="1"/>
              <a:t>enjoy </a:t>
            </a:r>
            <a:r>
              <a:rPr lang="en-GB" sz="1800"/>
              <a:t>an aspect of work does not mean you cannot develop a high level of competency in it </a:t>
            </a:r>
          </a:p>
          <a:p>
            <a:pPr>
              <a:lnSpc>
                <a:spcPct val="90000"/>
              </a:lnSpc>
            </a:pPr>
            <a:endParaRPr lang="en-GB" sz="1800"/>
          </a:p>
          <a:p>
            <a:pPr>
              <a:lnSpc>
                <a:spcPct val="90000"/>
              </a:lnSpc>
            </a:pPr>
            <a:r>
              <a:rPr lang="en-GB" sz="1800"/>
              <a:t>Situational and contextual factors such as how you are feeling about work on that day can affect how you complete the test and the results.  </a:t>
            </a:r>
          </a:p>
          <a:p>
            <a:pPr>
              <a:lnSpc>
                <a:spcPct val="90000"/>
              </a:lnSpc>
            </a:pPr>
            <a:endParaRPr lang="en-GB" sz="1800"/>
          </a:p>
          <a:p>
            <a:pPr>
              <a:lnSpc>
                <a:spcPct val="90000"/>
              </a:lnSpc>
            </a:pPr>
            <a:r>
              <a:rPr lang="en-GB" sz="1800"/>
              <a:t>The results are only used for your personal reflection and growth – it is up to you to decide how meaningful/useful they are to you. </a:t>
            </a:r>
          </a:p>
          <a:p>
            <a:pPr>
              <a:lnSpc>
                <a:spcPct val="90000"/>
              </a:lnSpc>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z="3200" b="1"/>
              <a:t>DISC – Personality Profile</a:t>
            </a:r>
          </a:p>
        </p:txBody>
      </p:sp>
      <p:sp>
        <p:nvSpPr>
          <p:cNvPr id="3" name="Content Placeholder 2"/>
          <p:cNvSpPr>
            <a:spLocks noGrp="1"/>
          </p:cNvSpPr>
          <p:nvPr>
            <p:ph idx="1"/>
          </p:nvPr>
        </p:nvSpPr>
        <p:spPr/>
        <p:txBody>
          <a:bodyPr/>
          <a:lstStyle/>
          <a:p>
            <a:pPr marL="0" indent="0" eaLnBrk="1" hangingPunct="1">
              <a:buFontTx/>
              <a:buNone/>
              <a:defRPr/>
            </a:pPr>
            <a:endParaRPr lang="en-GB" sz="2800" dirty="0">
              <a:solidFill>
                <a:schemeClr val="tx1"/>
              </a:solidFill>
            </a:endParaRPr>
          </a:p>
          <a:p>
            <a:pPr marL="0" indent="0" eaLnBrk="1" hangingPunct="1">
              <a:buFontTx/>
              <a:buNone/>
              <a:defRPr/>
            </a:pPr>
            <a:endParaRPr lang="en-GB" sz="2800" dirty="0">
              <a:solidFill>
                <a:schemeClr val="tx1"/>
              </a:solidFill>
            </a:endParaRPr>
          </a:p>
          <a:p>
            <a:pPr marL="0" indent="0" eaLnBrk="1" hangingPunct="1">
              <a:buFontTx/>
              <a:buNone/>
              <a:defRPr/>
            </a:pPr>
            <a:endParaRPr lang="en-GB" sz="2800" dirty="0">
              <a:solidFill>
                <a:schemeClr val="tx1"/>
              </a:solidFill>
            </a:endParaRPr>
          </a:p>
          <a:p>
            <a:pPr marL="0" indent="0" eaLnBrk="1" hangingPunct="1">
              <a:buFontTx/>
              <a:buNone/>
              <a:defRPr/>
            </a:pPr>
            <a:endParaRPr lang="en-GB" sz="2800" dirty="0">
              <a:solidFill>
                <a:schemeClr val="tx1"/>
              </a:solidFill>
            </a:endParaRPr>
          </a:p>
          <a:p>
            <a:pPr marL="0" indent="0" eaLnBrk="1" hangingPunct="1">
              <a:buFontTx/>
              <a:buNone/>
              <a:defRPr/>
            </a:pPr>
            <a:r>
              <a:rPr lang="en-GB" dirty="0"/>
              <a:t> </a:t>
            </a:r>
          </a:p>
          <a:p>
            <a:pPr marL="0" indent="0" eaLnBrk="1" hangingPunct="1">
              <a:buFontTx/>
              <a:buNone/>
              <a:defRPr/>
            </a:pPr>
            <a:endParaRPr lang="en-GB" dirty="0"/>
          </a:p>
          <a:p>
            <a:pPr marL="0" indent="0" eaLnBrk="1" hangingPunct="1">
              <a:buFontTx/>
              <a:buNone/>
              <a:defRPr/>
            </a:pPr>
            <a:endParaRPr lang="en-GB" dirty="0"/>
          </a:p>
          <a:p>
            <a:pPr marL="0" indent="0" eaLnBrk="1" hangingPunct="1">
              <a:buFontTx/>
              <a:buNone/>
              <a:defRPr/>
            </a:pPr>
            <a:endParaRPr lang="en-GB" dirty="0"/>
          </a:p>
          <a:p>
            <a:pPr marL="0" indent="0" eaLnBrk="1" hangingPunct="1">
              <a:buFontTx/>
              <a:buNone/>
              <a:defRPr/>
            </a:pPr>
            <a:endParaRPr lang="en-GB" dirty="0"/>
          </a:p>
          <a:p>
            <a:pPr eaLnBrk="1" hangingPunct="1">
              <a:defRPr/>
            </a:pPr>
            <a:endParaRPr lang="en-GB" dirty="0"/>
          </a:p>
        </p:txBody>
      </p:sp>
      <p:graphicFrame>
        <p:nvGraphicFramePr>
          <p:cNvPr id="4" name="Table 3"/>
          <p:cNvGraphicFramePr>
            <a:graphicFrameLocks noGrp="1"/>
          </p:cNvGraphicFramePr>
          <p:nvPr/>
        </p:nvGraphicFramePr>
        <p:xfrm>
          <a:off x="539750" y="2492375"/>
          <a:ext cx="7920880" cy="1872208"/>
        </p:xfrm>
        <a:graphic>
          <a:graphicData uri="http://schemas.openxmlformats.org/drawingml/2006/table">
            <a:tbl>
              <a:tblPr firstRow="1" bandRow="1">
                <a:tableStyleId>{5C22544A-7EE6-4342-B048-85BDC9FD1C3A}</a:tableStyleId>
              </a:tblPr>
              <a:tblGrid>
                <a:gridCol w="1926214">
                  <a:extLst>
                    <a:ext uri="{9D8B030D-6E8A-4147-A177-3AD203B41FA5}">
                      <a16:colId xmlns:a16="http://schemas.microsoft.com/office/drawing/2014/main" val="20000"/>
                    </a:ext>
                  </a:extLst>
                </a:gridCol>
                <a:gridCol w="1926214">
                  <a:extLst>
                    <a:ext uri="{9D8B030D-6E8A-4147-A177-3AD203B41FA5}">
                      <a16:colId xmlns:a16="http://schemas.microsoft.com/office/drawing/2014/main" val="20001"/>
                    </a:ext>
                  </a:extLst>
                </a:gridCol>
                <a:gridCol w="1926214">
                  <a:extLst>
                    <a:ext uri="{9D8B030D-6E8A-4147-A177-3AD203B41FA5}">
                      <a16:colId xmlns:a16="http://schemas.microsoft.com/office/drawing/2014/main" val="20002"/>
                    </a:ext>
                  </a:extLst>
                </a:gridCol>
                <a:gridCol w="2142238">
                  <a:extLst>
                    <a:ext uri="{9D8B030D-6E8A-4147-A177-3AD203B41FA5}">
                      <a16:colId xmlns:a16="http://schemas.microsoft.com/office/drawing/2014/main" val="20003"/>
                    </a:ext>
                  </a:extLst>
                </a:gridCol>
              </a:tblGrid>
              <a:tr h="936104">
                <a:tc>
                  <a:txBody>
                    <a:bodyPr/>
                    <a:lstStyle/>
                    <a:p>
                      <a:pPr algn="ctr"/>
                      <a:r>
                        <a:rPr lang="en-GB" sz="4400" dirty="0">
                          <a:solidFill>
                            <a:srgbClr val="003366"/>
                          </a:solidFill>
                        </a:rPr>
                        <a:t>D</a:t>
                      </a:r>
                    </a:p>
                  </a:txBody>
                  <a:tcPr/>
                </a:tc>
                <a:tc>
                  <a:txBody>
                    <a:bodyPr/>
                    <a:lstStyle/>
                    <a:p>
                      <a:pPr algn="ctr"/>
                      <a:r>
                        <a:rPr lang="en-GB" sz="4400" dirty="0">
                          <a:solidFill>
                            <a:srgbClr val="003366"/>
                          </a:solidFill>
                        </a:rPr>
                        <a:t>I</a:t>
                      </a:r>
                      <a:endParaRPr lang="en-GB" sz="4400" b="0" dirty="0">
                        <a:solidFill>
                          <a:srgbClr val="003366"/>
                        </a:solidFill>
                      </a:endParaRPr>
                    </a:p>
                  </a:txBody>
                  <a:tcPr/>
                </a:tc>
                <a:tc>
                  <a:txBody>
                    <a:bodyPr/>
                    <a:lstStyle/>
                    <a:p>
                      <a:pPr algn="ctr"/>
                      <a:r>
                        <a:rPr lang="en-GB" sz="4400" dirty="0">
                          <a:solidFill>
                            <a:srgbClr val="003366"/>
                          </a:solidFill>
                        </a:rPr>
                        <a:t>S</a:t>
                      </a:r>
                    </a:p>
                  </a:txBody>
                  <a:tcPr/>
                </a:tc>
                <a:tc>
                  <a:txBody>
                    <a:bodyPr/>
                    <a:lstStyle/>
                    <a:p>
                      <a:pPr algn="ctr"/>
                      <a:r>
                        <a:rPr lang="en-GB" sz="4400" dirty="0">
                          <a:solidFill>
                            <a:srgbClr val="003366"/>
                          </a:solidFill>
                        </a:rPr>
                        <a:t>C</a:t>
                      </a:r>
                    </a:p>
                  </a:txBody>
                  <a:tcPr/>
                </a:tc>
                <a:extLst>
                  <a:ext uri="{0D108BD9-81ED-4DB2-BD59-A6C34878D82A}">
                    <a16:rowId xmlns:a16="http://schemas.microsoft.com/office/drawing/2014/main" val="10000"/>
                  </a:ext>
                </a:extLst>
              </a:tr>
              <a:tr h="936104">
                <a:tc>
                  <a:txBody>
                    <a:bodyPr/>
                    <a:lstStyle/>
                    <a:p>
                      <a:pPr algn="ctr"/>
                      <a:r>
                        <a:rPr lang="en-GB" sz="2400" dirty="0">
                          <a:solidFill>
                            <a:srgbClr val="003366"/>
                          </a:solidFill>
                        </a:rPr>
                        <a:t>Dominance</a:t>
                      </a:r>
                    </a:p>
                  </a:txBody>
                  <a:tcPr/>
                </a:tc>
                <a:tc>
                  <a:txBody>
                    <a:bodyPr/>
                    <a:lstStyle/>
                    <a:p>
                      <a:pPr algn="ctr"/>
                      <a:r>
                        <a:rPr lang="en-GB" sz="2400" dirty="0">
                          <a:solidFill>
                            <a:srgbClr val="003366"/>
                          </a:solidFill>
                        </a:rPr>
                        <a:t>Influence</a:t>
                      </a:r>
                    </a:p>
                  </a:txBody>
                  <a:tcPr/>
                </a:tc>
                <a:tc>
                  <a:txBody>
                    <a:bodyPr/>
                    <a:lstStyle/>
                    <a:p>
                      <a:pPr algn="ctr"/>
                      <a:r>
                        <a:rPr lang="en-GB" sz="2400" dirty="0">
                          <a:solidFill>
                            <a:srgbClr val="003366"/>
                          </a:solidFill>
                        </a:rPr>
                        <a:t>Steadiness</a:t>
                      </a:r>
                    </a:p>
                  </a:txBody>
                  <a:tcPr/>
                </a:tc>
                <a:tc>
                  <a:txBody>
                    <a:bodyPr/>
                    <a:lstStyle/>
                    <a:p>
                      <a:pPr algn="ctr"/>
                      <a:r>
                        <a:rPr lang="en-GB" sz="2400" dirty="0">
                          <a:solidFill>
                            <a:srgbClr val="003366"/>
                          </a:solidFill>
                        </a:rPr>
                        <a:t>Compliance</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8313" y="188913"/>
            <a:ext cx="8229600" cy="1008062"/>
          </a:xfrm>
        </p:spPr>
        <p:txBody>
          <a:bodyPr/>
          <a:lstStyle/>
          <a:p>
            <a:pPr eaLnBrk="1" hangingPunct="1"/>
            <a:r>
              <a:rPr lang="en-GB" sz="3200" b="1"/>
              <a:t>DISC – Personality Profile</a:t>
            </a:r>
          </a:p>
        </p:txBody>
      </p:sp>
      <p:sp>
        <p:nvSpPr>
          <p:cNvPr id="3" name="Content Placeholder 2"/>
          <p:cNvSpPr>
            <a:spLocks noGrp="1"/>
          </p:cNvSpPr>
          <p:nvPr>
            <p:ph idx="1"/>
          </p:nvPr>
        </p:nvSpPr>
        <p:spPr>
          <a:xfrm>
            <a:off x="468313" y="1412875"/>
            <a:ext cx="8229600" cy="4525963"/>
          </a:xfrm>
        </p:spPr>
        <p:txBody>
          <a:bodyPr/>
          <a:lstStyle/>
          <a:p>
            <a:pPr marL="0" indent="0" eaLnBrk="1" hangingPunct="1">
              <a:buFontTx/>
              <a:buNone/>
            </a:pPr>
            <a:r>
              <a:rPr lang="en-GB" sz="2400"/>
              <a:t>Review the three Charts/Graphs:</a:t>
            </a:r>
          </a:p>
          <a:p>
            <a:pPr marL="0" indent="0" eaLnBrk="1" hangingPunct="1">
              <a:buFontTx/>
              <a:buNone/>
            </a:pPr>
            <a:r>
              <a:rPr lang="en-GB" sz="2400"/>
              <a:t>	1 - Basic Behaviour (Self-image)</a:t>
            </a:r>
          </a:p>
          <a:p>
            <a:pPr marL="0" indent="0" eaLnBrk="1" hangingPunct="1">
              <a:buFontTx/>
              <a:buNone/>
            </a:pPr>
            <a:r>
              <a:rPr lang="en-GB" sz="2400"/>
              <a:t>	2 - Potential Work Behaviour (Work mask)</a:t>
            </a:r>
          </a:p>
          <a:p>
            <a:pPr marL="0" indent="0" eaLnBrk="1" hangingPunct="1">
              <a:buFontTx/>
              <a:buNone/>
            </a:pPr>
            <a:r>
              <a:rPr lang="en-GB" sz="2400"/>
              <a:t>	3 - Behaviour under pressure (Pressure Profile</a:t>
            </a:r>
            <a:r>
              <a:rPr lang="en-GB" sz="2800"/>
              <a:t>)</a:t>
            </a:r>
          </a:p>
          <a:p>
            <a:pPr marL="0" indent="0" eaLnBrk="1" hangingPunct="1">
              <a:buFontTx/>
              <a:buNone/>
            </a:pPr>
            <a:r>
              <a:rPr lang="en-GB"/>
              <a:t> </a:t>
            </a:r>
          </a:p>
          <a:p>
            <a:pPr marL="0" indent="0" eaLnBrk="1" hangingPunct="1">
              <a:buFontTx/>
              <a:buNone/>
            </a:pPr>
            <a:endParaRPr lang="en-GB"/>
          </a:p>
          <a:p>
            <a:pPr marL="0" indent="0" eaLnBrk="1" hangingPunct="1">
              <a:buFontTx/>
              <a:buNone/>
            </a:pPr>
            <a:endParaRPr lang="en-GB"/>
          </a:p>
          <a:p>
            <a:pPr marL="0" indent="0" eaLnBrk="1" hangingPunct="1">
              <a:buFontTx/>
              <a:buNone/>
            </a:pPr>
            <a:endParaRPr lang="en-GB"/>
          </a:p>
          <a:p>
            <a:pPr marL="0" indent="0" eaLnBrk="1" hangingPunct="1">
              <a:buFontTx/>
              <a:buNone/>
            </a:pPr>
            <a:endParaRPr lang="en-GB"/>
          </a:p>
          <a:p>
            <a:pPr marL="0" indent="0" eaLnBrk="1" hangingPunct="1"/>
            <a:endParaRPr lang="en-GB"/>
          </a:p>
        </p:txBody>
      </p:sp>
      <p:pic>
        <p:nvPicPr>
          <p:cNvPr id="21510" name="Picture 5"/>
          <p:cNvPicPr>
            <a:picLocks noChangeAspect="1"/>
          </p:cNvPicPr>
          <p:nvPr/>
        </p:nvPicPr>
        <p:blipFill>
          <a:blip r:embed="rId3"/>
          <a:srcRect/>
          <a:stretch>
            <a:fillRect/>
          </a:stretch>
        </p:blipFill>
        <p:spPr bwMode="auto">
          <a:xfrm>
            <a:off x="1331913" y="3284538"/>
            <a:ext cx="6227762" cy="3267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HDN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3366"/>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3366"/>
            </a:solidFill>
            <a:effectLst/>
            <a:latin typeface="Gill Sans MT"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EE7475BED4F478699D4472DAD2E48" ma:contentTypeVersion="10" ma:contentTypeDescription="Create a new document." ma:contentTypeScope="" ma:versionID="ac5e1bebaaf459b7e1fb03f70a9ea167">
  <xsd:schema xmlns:xsd="http://www.w3.org/2001/XMLSchema" xmlns:xs="http://www.w3.org/2001/XMLSchema" xmlns:p="http://schemas.microsoft.com/office/2006/metadata/properties" xmlns:ns2="1f8f253d-e716-4626-931f-4264eeb6d682" xmlns:ns3="da6d5167-2a90-4f82-8b8b-55797dd00cca" targetNamespace="http://schemas.microsoft.com/office/2006/metadata/properties" ma:root="true" ma:fieldsID="be03aca3b22c22fd5f3f72e3d52884df" ns2:_="" ns3:_="">
    <xsd:import namespace="1f8f253d-e716-4626-931f-4264eeb6d682"/>
    <xsd:import namespace="da6d5167-2a90-4f82-8b8b-55797dd00c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f253d-e716-4626-931f-4264eeb6d6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6d5167-2a90-4f82-8b8b-55797dd00cc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B09463-8891-422D-AC5E-35F37E056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f253d-e716-4626-931f-4264eeb6d682"/>
    <ds:schemaRef ds:uri="da6d5167-2a90-4f82-8b8b-55797dd00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92C8DF-41BE-4926-AD32-C68629E572ED}">
  <ds:schemaRefs>
    <ds:schemaRef ds:uri="http://schemas.microsoft.com/sharepoint/v3/contenttype/forms"/>
  </ds:schemaRefs>
</ds:datastoreItem>
</file>

<file path=customXml/itemProps3.xml><?xml version="1.0" encoding="utf-8"?>
<ds:datastoreItem xmlns:ds="http://schemas.openxmlformats.org/officeDocument/2006/customXml" ds:itemID="{B40D9654-D5BE-4117-9154-C25941822628}">
  <ds:schemaRefs>
    <ds:schemaRef ds:uri="http://schemas.microsoft.com/office/2006/metadata/properties"/>
    <ds:schemaRef ds:uri="1f8f253d-e716-4626-931f-4264eeb6d68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da6d5167-2a90-4f82-8b8b-55797dd00cc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HDN Presentation</Template>
  <TotalTime>4676</TotalTime>
  <Words>1615</Words>
  <Application>Microsoft Office PowerPoint</Application>
  <PresentationFormat>On-screen Show (4:3)</PresentationFormat>
  <Paragraphs>264</Paragraphs>
  <Slides>34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Gill Sans MT</vt:lpstr>
      <vt:lpstr>HDN Presentation</vt:lpstr>
      <vt:lpstr>PowerPoint Presentation</vt:lpstr>
      <vt:lpstr>Welcome to Class Two –  Understanding Your Environment</vt:lpstr>
      <vt:lpstr>Understanding Your Environment</vt:lpstr>
      <vt:lpstr>Understanding and using DISC</vt:lpstr>
      <vt:lpstr>Personality Profile Analysis (PPA)</vt:lpstr>
      <vt:lpstr>Why do organisations use psychometric profiling and assessment tools?</vt:lpstr>
      <vt:lpstr>Important things to remember</vt:lpstr>
      <vt:lpstr>DISC – Personality Profile</vt:lpstr>
      <vt:lpstr>DISC – Personality Profile</vt:lpstr>
      <vt:lpstr>Group exercise</vt:lpstr>
      <vt:lpstr>Group exercise</vt:lpstr>
      <vt:lpstr>Reflecting on DISC Managing conflict/ difficult situations</vt:lpstr>
      <vt:lpstr>Time for Lunch</vt:lpstr>
      <vt:lpstr>Reflective Learning </vt:lpstr>
      <vt:lpstr>What is reflection or reflective learning?</vt:lpstr>
      <vt:lpstr>The Learning Cycle  (Kolb, Honey and Mumford)</vt:lpstr>
      <vt:lpstr>PowerPoint Presentation</vt:lpstr>
      <vt:lpstr>Gibbs Model of Reflection</vt:lpstr>
      <vt:lpstr>Having influential conversations</vt:lpstr>
      <vt:lpstr>Influencing </vt:lpstr>
      <vt:lpstr>Assertiveness </vt:lpstr>
      <vt:lpstr>Developing Assertiveness  Behaviour </vt:lpstr>
      <vt:lpstr>DESC scripting</vt:lpstr>
      <vt:lpstr>Preparing for the conversation</vt:lpstr>
      <vt:lpstr>Keeping a learning log</vt:lpstr>
      <vt:lpstr>PowerPoint Presentation</vt:lpstr>
      <vt:lpstr>Assessing work and life priorities</vt:lpstr>
      <vt:lpstr>PowerPoint Presentation</vt:lpstr>
      <vt:lpstr>What would I like to change</vt:lpstr>
      <vt:lpstr>Focussing the issue</vt:lpstr>
      <vt:lpstr>Committing to action - Paired exercise</vt:lpstr>
      <vt:lpstr>PowerPoint Presentation</vt:lpstr>
      <vt:lpstr>Review and what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 Urwin</dc:creator>
  <cp:lastModifiedBy>alysross griffiths</cp:lastModifiedBy>
  <cp:revision>122</cp:revision>
  <cp:lastPrinted>2016-01-11T12:16:37Z</cp:lastPrinted>
  <dcterms:created xsi:type="dcterms:W3CDTF">2011-10-17T14:55:44Z</dcterms:created>
  <dcterms:modified xsi:type="dcterms:W3CDTF">2019-01-08T13:19:41Z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0x01010040AEE7475BED4F478699D4472DAD2E48</vt:lpwstr>
  </property>
</Properties>
</file>