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tags/tag7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ustom.xml" ContentType="application/vnd.openxmlformats-officedocument.custom-propertie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6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1" r:id="rId3"/>
    <p:sldId id="290" r:id="rId4"/>
    <p:sldId id="293" r:id="rId5"/>
    <p:sldId id="302" r:id="rId6"/>
    <p:sldId id="295" r:id="rId7"/>
    <p:sldId id="296" r:id="rId8"/>
    <p:sldId id="298" r:id="rId9"/>
    <p:sldId id="305" r:id="rId10"/>
    <p:sldId id="306" r:id="rId11"/>
    <p:sldId id="297" r:id="rId12"/>
    <p:sldId id="308" r:id="rId13"/>
    <p:sldId id="299" r:id="rId14"/>
    <p:sldId id="300" r:id="rId15"/>
    <p:sldId id="301" r:id="rId16"/>
    <p:sldId id="303" r:id="rId17"/>
    <p:sldId id="304" r:id="rId18"/>
    <p:sldId id="312" r:id="rId19"/>
    <p:sldId id="313" r:id="rId20"/>
    <p:sldId id="309" r:id="rId21"/>
    <p:sldId id="311" r:id="rId22"/>
    <p:sldId id="310" r:id="rId23"/>
    <p:sldId id="314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A4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575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42AFA8-5CA0-4C7C-83CA-4734BA396710}" type="datetimeFigureOut">
              <a:rPr lang="en-GB"/>
              <a:pPr>
                <a:defRPr/>
              </a:pPr>
              <a:t>05/11/2018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BB8091-C97E-451D-99D2-8664BB7402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56839D-3FB3-46C6-B695-449364E76C0A}" type="datetimeFigureOut">
              <a:rPr lang="en-GB"/>
              <a:pPr>
                <a:defRPr/>
              </a:pPr>
              <a:t>05/11/2018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15909A-2698-4DF4-BC40-6C1656F486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What are the challenges for you. </a:t>
            </a:r>
          </a:p>
          <a:p>
            <a:pPr eaLnBrk="1" hangingPunct="1"/>
            <a:r>
              <a:rPr lang="en-GB" smtClean="0"/>
              <a:t>Socializing – more fulfiling life.  More likely get promotion </a:t>
            </a:r>
          </a:p>
          <a:p>
            <a:pPr eaLnBrk="1" hangingPunct="1"/>
            <a:r>
              <a:rPr lang="en-GB" smtClean="0"/>
              <a:t>We know we need to do but we feel un comfortable.  It not able meeting strangers.  Make effort to meet people you know.  Reaching out to old friends.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8638" cy="4181475"/>
          </a:xfrm>
          <a:noFill/>
        </p:spPr>
        <p:txBody>
          <a:bodyPr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Juliet</a:t>
            </a:r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/>
            <a:fld id="{A3885C7E-1AD1-4BA8-AA0A-9C12E3B282D1}" type="slidenum">
              <a:rPr lang="en-GB" sz="1200"/>
              <a:pPr algn="r"/>
              <a:t>5</a:t>
            </a:fld>
            <a:endParaRPr lang="en-GB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What makes them successful ? </a:t>
            </a:r>
          </a:p>
          <a:p>
            <a:r>
              <a:rPr lang="en-GB" smtClean="0"/>
              <a:t>What makes them stand out – qualities and behaviours. </a:t>
            </a:r>
          </a:p>
          <a:p>
            <a:r>
              <a:rPr lang="en-GB" smtClean="0"/>
              <a:t>Rank – the qualities from 1 to 10 – where are you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Just a reminder of what  makes the difference.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A05CD-4507-4C5B-985C-3FB082303A43}" type="datetimeFigureOut">
              <a:rPr lang="en-GB"/>
              <a:pPr>
                <a:defRPr/>
              </a:pPr>
              <a:t>05/11/2018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0579-B041-4F62-A275-666676EA44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AFF89-2860-477B-B04D-12C17613772C}" type="datetimeFigureOut">
              <a:rPr lang="en-GB"/>
              <a:pPr>
                <a:defRPr/>
              </a:pPr>
              <a:t>05/11/2018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27B0-F111-4DFC-8986-32CF65F1E1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DE8A-EBAF-4020-B314-43227A870CF5}" type="datetimeFigureOut">
              <a:rPr lang="en-GB"/>
              <a:pPr>
                <a:defRPr/>
              </a:pPr>
              <a:t>05/11/2018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AD5A7-2EB8-4650-AFC0-5205EAB37D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1D498-2A34-43A1-A0E9-BF4C3661249E}" type="datetimeFigureOut">
              <a:rPr lang="en-GB"/>
              <a:pPr>
                <a:defRPr/>
              </a:pPr>
              <a:t>05/11/2018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0BF1-A993-4685-BFBB-4FEF23F63D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AC59-B9B7-46EF-8791-28FF9148091F}" type="datetimeFigureOut">
              <a:rPr lang="en-GB"/>
              <a:pPr>
                <a:defRPr/>
              </a:pPr>
              <a:t>05/11/2018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D98A-22D0-408C-887C-623583E8A5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12EE5-5844-4925-B439-6C663B4D39D4}" type="datetimeFigureOut">
              <a:rPr lang="en-GB"/>
              <a:pPr>
                <a:defRPr/>
              </a:pPr>
              <a:t>05/11/2018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628E-0E88-4296-BD58-77ED03FF0E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0E31-DF76-446F-9316-6849CE777C26}" type="datetimeFigureOut">
              <a:rPr lang="en-GB"/>
              <a:pPr>
                <a:defRPr/>
              </a:pPr>
              <a:t>05/11/2018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2913-3F4D-4EE0-87C5-1403AD69D2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D9E5-6439-4209-8F33-6F30B31A3245}" type="datetimeFigureOut">
              <a:rPr lang="en-GB"/>
              <a:pPr>
                <a:defRPr/>
              </a:pPr>
              <a:t>05/11/2018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BACCB-6664-4F44-89DA-A4E924A87F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4E591-6AB0-4259-8AE2-4084180B540E}" type="datetimeFigureOut">
              <a:rPr lang="en-GB"/>
              <a:pPr>
                <a:defRPr/>
              </a:pPr>
              <a:t>05/11/2018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2213-7285-41A0-A315-8344C9059F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82ECD-3414-4D8A-B74E-9B8824956B76}" type="datetimeFigureOut">
              <a:rPr lang="en-GB"/>
              <a:pPr>
                <a:defRPr/>
              </a:pPr>
              <a:t>05/11/2018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D956A-3C6F-4A5E-AFEE-5D69A2430D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580BA-8A92-440D-8F48-6C22A32DFEC6}" type="datetimeFigureOut">
              <a:rPr lang="en-GB"/>
              <a:pPr>
                <a:defRPr/>
              </a:pPr>
              <a:t>05/11/2018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7C3BF-0483-427E-BF1B-2C34A4291C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FF065E-03B7-4F3E-A213-0AF9981CD2BA}" type="datetimeFigureOut">
              <a:rPr lang="en-GB"/>
              <a:pPr>
                <a:defRPr/>
              </a:pPr>
              <a:t>05/11/2018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451AF6-F79F-4BD8-A0B8-4FFCAE329D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hyperlink" Target="mailto:beverleyr@housingdiversitynetwork.co.uk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reeform 2"/>
          <p:cNvSpPr>
            <a:spLocks/>
          </p:cNvSpPr>
          <p:nvPr/>
        </p:nvSpPr>
        <p:spPr bwMode="auto">
          <a:xfrm>
            <a:off x="0" y="4724400"/>
            <a:ext cx="9144000" cy="1504950"/>
          </a:xfrm>
          <a:custGeom>
            <a:avLst/>
            <a:gdLst>
              <a:gd name="T0" fmla="*/ 0 w 9930840"/>
              <a:gd name="T1" fmla="*/ 3939364 h 1091954"/>
              <a:gd name="T2" fmla="*/ 0 w 9930840"/>
              <a:gd name="T3" fmla="*/ 413835 h 1091954"/>
              <a:gd name="T4" fmla="*/ 3262474 w 9930840"/>
              <a:gd name="T5" fmla="*/ 2870282 h 1091954"/>
              <a:gd name="T6" fmla="*/ 7138161 w 9930840"/>
              <a:gd name="T7" fmla="*/ 1411830 h 1091954"/>
              <a:gd name="T8" fmla="*/ 7138161 w 9930840"/>
              <a:gd name="T9" fmla="*/ 3939364 h 1091954"/>
              <a:gd name="T10" fmla="*/ 0 w 9930840"/>
              <a:gd name="T11" fmla="*/ 3939364 h 1091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091954"/>
              <a:gd name="T20" fmla="*/ 9930840 w 9930840"/>
              <a:gd name="T21" fmla="*/ 1091954 h 10919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2" name="Freeform 3"/>
          <p:cNvSpPr>
            <a:spLocks/>
          </p:cNvSpPr>
          <p:nvPr/>
        </p:nvSpPr>
        <p:spPr bwMode="auto">
          <a:xfrm>
            <a:off x="-1588" y="5211763"/>
            <a:ext cx="9145588" cy="1646237"/>
          </a:xfrm>
          <a:custGeom>
            <a:avLst/>
            <a:gdLst>
              <a:gd name="T0" fmla="*/ 723 w 9931845"/>
              <a:gd name="T1" fmla="*/ 3190671 h 1320537"/>
              <a:gd name="T2" fmla="*/ 723 w 9931845"/>
              <a:gd name="T3" fmla="*/ 56798 h 1320537"/>
              <a:gd name="T4" fmla="*/ 3417007 w 9931845"/>
              <a:gd name="T5" fmla="*/ 1924644 h 1320537"/>
              <a:gd name="T6" fmla="*/ 7132936 w 9931845"/>
              <a:gd name="T7" fmla="*/ 770567 h 1320537"/>
              <a:gd name="T8" fmla="*/ 7140446 w 9931845"/>
              <a:gd name="T9" fmla="*/ 3190671 h 1320537"/>
              <a:gd name="T10" fmla="*/ 723 w 9931845"/>
              <a:gd name="T11" fmla="*/ 3190671 h 1320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1845"/>
              <a:gd name="T19" fmla="*/ 0 h 1320537"/>
              <a:gd name="T20" fmla="*/ 9931845 w 9931845"/>
              <a:gd name="T21" fmla="*/ 1320537 h 13205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1476375" y="2276475"/>
            <a:ext cx="6118225" cy="2520950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Gill Sans MT" pitchFamily="34" charset="0"/>
              </a:rPr>
              <a:t/>
            </a:r>
            <a:br>
              <a:rPr lang="en-US" sz="4200" smtClean="0">
                <a:latin typeface="Gill Sans MT" pitchFamily="34" charset="0"/>
              </a:rPr>
            </a:br>
            <a:r>
              <a:rPr lang="en-US" sz="3600" smtClean="0">
                <a:latin typeface="Gill Sans MT" pitchFamily="34" charset="0"/>
              </a:rPr>
              <a:t>London and SE Region </a:t>
            </a:r>
            <a:br>
              <a:rPr lang="en-US" sz="3600" smtClean="0">
                <a:latin typeface="Gill Sans MT" pitchFamily="34" charset="0"/>
              </a:rPr>
            </a:br>
            <a:r>
              <a:rPr lang="en-US" sz="3600" smtClean="0">
                <a:latin typeface="Gill Sans MT" pitchFamily="34" charset="0"/>
              </a:rPr>
              <a:t>Mentoring Programme </a:t>
            </a:r>
            <a:br>
              <a:rPr lang="en-US" sz="3600" smtClean="0">
                <a:latin typeface="Gill Sans MT" pitchFamily="34" charset="0"/>
              </a:rPr>
            </a:br>
            <a:r>
              <a:rPr lang="en-US" sz="3600" smtClean="0">
                <a:latin typeface="Gill Sans MT" pitchFamily="34" charset="0"/>
              </a:rPr>
              <a:t>Class 1, November 2018/19</a:t>
            </a:r>
            <a:br>
              <a:rPr lang="en-US" sz="3600" smtClean="0">
                <a:latin typeface="Gill Sans MT" pitchFamily="34" charset="0"/>
              </a:rPr>
            </a:br>
            <a:r>
              <a:rPr lang="en-US" sz="3600" smtClean="0">
                <a:latin typeface="Gill Sans MT" pitchFamily="34" charset="0"/>
              </a:rPr>
              <a:t>Notting Hill Genesis</a:t>
            </a:r>
            <a:r>
              <a:rPr lang="en-US" sz="4200" smtClean="0">
                <a:latin typeface="Gill Sans MT" pitchFamily="34" charset="0"/>
              </a:rPr>
              <a:t>  </a:t>
            </a:r>
            <a:endParaRPr lang="en-GB" sz="4200" smtClean="0">
              <a:latin typeface="Gill Sans MT" pitchFamily="34" charset="0"/>
            </a:endParaRPr>
          </a:p>
        </p:txBody>
      </p:sp>
      <p:pic>
        <p:nvPicPr>
          <p:cNvPr id="15364" name="Picture 5" descr="C:\Users\julie\AppData\Local\Microsoft\Windows\INetCacheContent.Word\Winner logo[414332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6350" y="814388"/>
            <a:ext cx="49672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671513"/>
            <a:ext cx="2338387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Freeform 4"/>
          <p:cNvSpPr>
            <a:spLocks/>
          </p:cNvSpPr>
          <p:nvPr/>
        </p:nvSpPr>
        <p:spPr bwMode="auto">
          <a:xfrm>
            <a:off x="0" y="5762625"/>
            <a:ext cx="9144000" cy="1095375"/>
          </a:xfrm>
          <a:custGeom>
            <a:avLst/>
            <a:gdLst>
              <a:gd name="T0" fmla="*/ 0 w 9930840"/>
              <a:gd name="T1" fmla="*/ 324870 h 1642185"/>
              <a:gd name="T2" fmla="*/ 0 w 9930840"/>
              <a:gd name="T3" fmla="*/ 35034 h 1642185"/>
              <a:gd name="T4" fmla="*/ 3352509 w 9930840"/>
              <a:gd name="T5" fmla="*/ 204729 h 1642185"/>
              <a:gd name="T6" fmla="*/ 7138161 w 9930840"/>
              <a:gd name="T7" fmla="*/ 117080 h 1642185"/>
              <a:gd name="T8" fmla="*/ 7138161 w 9930840"/>
              <a:gd name="T9" fmla="*/ 324870 h 1642185"/>
              <a:gd name="T10" fmla="*/ 0 w 9930840"/>
              <a:gd name="T11" fmla="*/ 324870 h 1642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642185"/>
              <a:gd name="T20" fmla="*/ 9930840 w 9930840"/>
              <a:gd name="T21" fmla="*/ 1642185 h 1642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TextBox 4"/>
          <p:cNvSpPr txBox="1">
            <a:spLocks noChangeArrowheads="1"/>
          </p:cNvSpPr>
          <p:nvPr/>
        </p:nvSpPr>
        <p:spPr bwMode="auto">
          <a:xfrm>
            <a:off x="2555875" y="2681288"/>
            <a:ext cx="4319588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reeform 2"/>
          <p:cNvSpPr>
            <a:spLocks/>
          </p:cNvSpPr>
          <p:nvPr/>
        </p:nvSpPr>
        <p:spPr bwMode="auto">
          <a:xfrm>
            <a:off x="0" y="4652963"/>
            <a:ext cx="9144000" cy="1576387"/>
          </a:xfrm>
          <a:custGeom>
            <a:avLst/>
            <a:gdLst>
              <a:gd name="T0" fmla="*/ 0 w 9930840"/>
              <a:gd name="T1" fmla="*/ 4744044 h 1091954"/>
              <a:gd name="T2" fmla="*/ 0 w 9930840"/>
              <a:gd name="T3" fmla="*/ 498367 h 1091954"/>
              <a:gd name="T4" fmla="*/ 3262474 w 9930840"/>
              <a:gd name="T5" fmla="*/ 3456585 h 1091954"/>
              <a:gd name="T6" fmla="*/ 7138161 w 9930840"/>
              <a:gd name="T7" fmla="*/ 1700221 h 1091954"/>
              <a:gd name="T8" fmla="*/ 7138161 w 9930840"/>
              <a:gd name="T9" fmla="*/ 4744044 h 1091954"/>
              <a:gd name="T10" fmla="*/ 0 w 9930840"/>
              <a:gd name="T11" fmla="*/ 4744044 h 1091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091954"/>
              <a:gd name="T20" fmla="*/ 9930840 w 9930840"/>
              <a:gd name="T21" fmla="*/ 1091954 h 10919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0" name="Freeform 3"/>
          <p:cNvSpPr>
            <a:spLocks/>
          </p:cNvSpPr>
          <p:nvPr/>
        </p:nvSpPr>
        <p:spPr bwMode="auto">
          <a:xfrm>
            <a:off x="-1588" y="5157788"/>
            <a:ext cx="9145588" cy="1700212"/>
          </a:xfrm>
          <a:custGeom>
            <a:avLst/>
            <a:gdLst>
              <a:gd name="T0" fmla="*/ 723 w 9931845"/>
              <a:gd name="T1" fmla="*/ 3630050 h 1320537"/>
              <a:gd name="T2" fmla="*/ 723 w 9931845"/>
              <a:gd name="T3" fmla="*/ 64619 h 1320537"/>
              <a:gd name="T4" fmla="*/ 3417007 w 9931845"/>
              <a:gd name="T5" fmla="*/ 2189679 h 1320537"/>
              <a:gd name="T6" fmla="*/ 7132936 w 9931845"/>
              <a:gd name="T7" fmla="*/ 876681 h 1320537"/>
              <a:gd name="T8" fmla="*/ 7140446 w 9931845"/>
              <a:gd name="T9" fmla="*/ 3630050 h 1320537"/>
              <a:gd name="T10" fmla="*/ 723 w 9931845"/>
              <a:gd name="T11" fmla="*/ 3630050 h 1320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1845"/>
              <a:gd name="T19" fmla="*/ 0 h 1320537"/>
              <a:gd name="T20" fmla="*/ 9931845 w 9931845"/>
              <a:gd name="T21" fmla="*/ 1320537 h 13205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Freeform 4"/>
          <p:cNvSpPr>
            <a:spLocks/>
          </p:cNvSpPr>
          <p:nvPr/>
        </p:nvSpPr>
        <p:spPr bwMode="auto">
          <a:xfrm>
            <a:off x="-1588" y="5661025"/>
            <a:ext cx="9144001" cy="1196975"/>
          </a:xfrm>
          <a:custGeom>
            <a:avLst/>
            <a:gdLst>
              <a:gd name="T0" fmla="*/ 0 w 9930840"/>
              <a:gd name="T1" fmla="*/ 463440 h 1642185"/>
              <a:gd name="T2" fmla="*/ 0 w 9930840"/>
              <a:gd name="T3" fmla="*/ 49977 h 1642185"/>
              <a:gd name="T4" fmla="*/ 3352511 w 9930840"/>
              <a:gd name="T5" fmla="*/ 292054 h 1642185"/>
              <a:gd name="T6" fmla="*/ 7138173 w 9930840"/>
              <a:gd name="T7" fmla="*/ 167019 h 1642185"/>
              <a:gd name="T8" fmla="*/ 7138173 w 9930840"/>
              <a:gd name="T9" fmla="*/ 463440 h 1642185"/>
              <a:gd name="T10" fmla="*/ 0 w 9930840"/>
              <a:gd name="T11" fmla="*/ 463440 h 1642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642185"/>
              <a:gd name="T20" fmla="*/ 9930840 w 9930840"/>
              <a:gd name="T21" fmla="*/ 1642185 h 1642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Lunch time </a:t>
            </a:r>
          </a:p>
        </p:txBody>
      </p:sp>
    </p:spTree>
    <p:custDataLst>
      <p:tags r:id="rId1"/>
    </p:custDataLst>
  </p:cSld>
  <p:clrMapOvr>
    <a:masterClrMapping/>
  </p:clrMapOvr>
  <p:transition spd="slow" advTm="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2"/>
          <p:cNvSpPr>
            <a:spLocks/>
          </p:cNvSpPr>
          <p:nvPr/>
        </p:nvSpPr>
        <p:spPr bwMode="auto">
          <a:xfrm>
            <a:off x="0" y="4652963"/>
            <a:ext cx="9144000" cy="1576387"/>
          </a:xfrm>
          <a:custGeom>
            <a:avLst/>
            <a:gdLst>
              <a:gd name="T0" fmla="*/ 0 w 9930840"/>
              <a:gd name="T1" fmla="*/ 4744044 h 1091954"/>
              <a:gd name="T2" fmla="*/ 0 w 9930840"/>
              <a:gd name="T3" fmla="*/ 498367 h 1091954"/>
              <a:gd name="T4" fmla="*/ 3262474 w 9930840"/>
              <a:gd name="T5" fmla="*/ 3456585 h 1091954"/>
              <a:gd name="T6" fmla="*/ 7138161 w 9930840"/>
              <a:gd name="T7" fmla="*/ 1700221 h 1091954"/>
              <a:gd name="T8" fmla="*/ 7138161 w 9930840"/>
              <a:gd name="T9" fmla="*/ 4744044 h 1091954"/>
              <a:gd name="T10" fmla="*/ 0 w 9930840"/>
              <a:gd name="T11" fmla="*/ 4744044 h 1091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091954"/>
              <a:gd name="T20" fmla="*/ 9930840 w 9930840"/>
              <a:gd name="T21" fmla="*/ 1091954 h 10919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4" name="Freeform 3"/>
          <p:cNvSpPr>
            <a:spLocks/>
          </p:cNvSpPr>
          <p:nvPr/>
        </p:nvSpPr>
        <p:spPr bwMode="auto">
          <a:xfrm>
            <a:off x="-1588" y="5157788"/>
            <a:ext cx="9145588" cy="1700212"/>
          </a:xfrm>
          <a:custGeom>
            <a:avLst/>
            <a:gdLst>
              <a:gd name="T0" fmla="*/ 723 w 9931845"/>
              <a:gd name="T1" fmla="*/ 3630050 h 1320537"/>
              <a:gd name="T2" fmla="*/ 723 w 9931845"/>
              <a:gd name="T3" fmla="*/ 64619 h 1320537"/>
              <a:gd name="T4" fmla="*/ 3417007 w 9931845"/>
              <a:gd name="T5" fmla="*/ 2189679 h 1320537"/>
              <a:gd name="T6" fmla="*/ 7132936 w 9931845"/>
              <a:gd name="T7" fmla="*/ 876681 h 1320537"/>
              <a:gd name="T8" fmla="*/ 7140446 w 9931845"/>
              <a:gd name="T9" fmla="*/ 3630050 h 1320537"/>
              <a:gd name="T10" fmla="*/ 723 w 9931845"/>
              <a:gd name="T11" fmla="*/ 3630050 h 1320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1845"/>
              <a:gd name="T19" fmla="*/ 0 h 1320537"/>
              <a:gd name="T20" fmla="*/ 9931845 w 9931845"/>
              <a:gd name="T21" fmla="*/ 1320537 h 13205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5" name="Freeform 4"/>
          <p:cNvSpPr>
            <a:spLocks/>
          </p:cNvSpPr>
          <p:nvPr/>
        </p:nvSpPr>
        <p:spPr bwMode="auto">
          <a:xfrm>
            <a:off x="-1588" y="5661025"/>
            <a:ext cx="9144001" cy="1196975"/>
          </a:xfrm>
          <a:custGeom>
            <a:avLst/>
            <a:gdLst>
              <a:gd name="T0" fmla="*/ 0 w 9930840"/>
              <a:gd name="T1" fmla="*/ 463440 h 1642185"/>
              <a:gd name="T2" fmla="*/ 0 w 9930840"/>
              <a:gd name="T3" fmla="*/ 49977 h 1642185"/>
              <a:gd name="T4" fmla="*/ 3352511 w 9930840"/>
              <a:gd name="T5" fmla="*/ 292054 h 1642185"/>
              <a:gd name="T6" fmla="*/ 7138173 w 9930840"/>
              <a:gd name="T7" fmla="*/ 167019 h 1642185"/>
              <a:gd name="T8" fmla="*/ 7138173 w 9930840"/>
              <a:gd name="T9" fmla="*/ 463440 h 1642185"/>
              <a:gd name="T10" fmla="*/ 0 w 9930840"/>
              <a:gd name="T11" fmla="*/ 463440 h 1642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642185"/>
              <a:gd name="T20" fmla="*/ 9930840 w 9930840"/>
              <a:gd name="T21" fmla="*/ 1642185 h 1642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Personal Reflection</a:t>
            </a:r>
          </a:p>
        </p:txBody>
      </p:sp>
      <p:sp>
        <p:nvSpPr>
          <p:cNvPr id="28677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What values and skills do I bring to my current role and future?</a:t>
            </a:r>
          </a:p>
          <a:p>
            <a:pPr eaLnBrk="1" hangingPunct="1"/>
            <a:r>
              <a:rPr lang="en-GB" sz="2400" smtClean="0"/>
              <a:t>How can I use these most effectively now in my work/ team?</a:t>
            </a:r>
          </a:p>
          <a:p>
            <a:pPr eaLnBrk="1" hangingPunct="1"/>
            <a:r>
              <a:rPr lang="en-GB" sz="2400" smtClean="0"/>
              <a:t>How can I communicate these in my 1:1s, PDRs and CV?</a:t>
            </a:r>
          </a:p>
          <a:p>
            <a:pPr eaLnBrk="1" hangingPunct="1"/>
            <a:r>
              <a:rPr lang="en-GB" sz="2400" smtClean="0"/>
              <a:t>What skills would I like to develop during this programme and how (add to your goals)? (Capture on a post it and PDL)</a:t>
            </a:r>
          </a:p>
          <a:p>
            <a:pPr eaLnBrk="1" hangingPunct="1"/>
            <a:r>
              <a:rPr lang="en-GB" sz="2400" smtClean="0"/>
              <a:t>How will I know I am being successful and provide evidence? </a:t>
            </a:r>
          </a:p>
          <a:p>
            <a:pPr eaLnBrk="1" hangingPunct="1"/>
            <a:endParaRPr lang="en-GB" smtClean="0"/>
          </a:p>
        </p:txBody>
      </p:sp>
    </p:spTree>
    <p:custDataLst>
      <p:tags r:id="rId1"/>
    </p:custDataLst>
  </p:cSld>
  <p:clrMapOvr>
    <a:masterClrMapping/>
  </p:clrMapOvr>
  <p:transition spd="slow"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do I manage myself?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5763" y="1196975"/>
            <a:ext cx="84248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3366"/>
                </a:solidFill>
                <a:latin typeface="Gill Sans MT" pitchFamily="34" charset="0"/>
              </a:rPr>
              <a:t>LOCUS OF CONTROL</a:t>
            </a:r>
          </a:p>
          <a:p>
            <a:endParaRPr lang="en-GB">
              <a:solidFill>
                <a:srgbClr val="003366"/>
              </a:solidFill>
              <a:latin typeface="Gill Sans MT" pitchFamily="34" charset="0"/>
            </a:endParaRPr>
          </a:p>
          <a:p>
            <a:endParaRPr lang="en-GB">
              <a:solidFill>
                <a:srgbClr val="003366"/>
              </a:solidFill>
              <a:latin typeface="Gill Sans MT" pitchFamily="34" charset="0"/>
            </a:endParaRPr>
          </a:p>
          <a:p>
            <a:r>
              <a:rPr lang="en-GB">
                <a:solidFill>
                  <a:srgbClr val="003366"/>
                </a:solidFill>
                <a:latin typeface="Gill Sans MT" pitchFamily="34" charset="0"/>
              </a:rPr>
              <a:t>External Locus 						Internal Locus</a:t>
            </a:r>
          </a:p>
          <a:p>
            <a:r>
              <a:rPr lang="en-GB">
                <a:solidFill>
                  <a:srgbClr val="003366"/>
                </a:solidFill>
                <a:latin typeface="Gill Sans MT" pitchFamily="34" charset="0"/>
              </a:rPr>
              <a:t>of control						of control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2408238" y="2276475"/>
            <a:ext cx="41036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9700" name="TextBox 14"/>
          <p:cNvSpPr txBox="1">
            <a:spLocks noChangeArrowheads="1"/>
          </p:cNvSpPr>
          <p:nvPr/>
        </p:nvSpPr>
        <p:spPr bwMode="auto">
          <a:xfrm>
            <a:off x="1187450" y="35734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solidFill>
                <a:srgbClr val="003366"/>
              </a:solidFill>
              <a:latin typeface="Gill Sans MT" pitchFamily="34" charset="0"/>
            </a:endParaRPr>
          </a:p>
        </p:txBody>
      </p:sp>
      <p:sp>
        <p:nvSpPr>
          <p:cNvPr id="29701" name="TextBox 15"/>
          <p:cNvSpPr txBox="1">
            <a:spLocks noChangeArrowheads="1"/>
          </p:cNvSpPr>
          <p:nvPr/>
        </p:nvSpPr>
        <p:spPr bwMode="auto">
          <a:xfrm>
            <a:off x="7451725" y="267335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solidFill>
                <a:srgbClr val="003366"/>
              </a:solidFill>
              <a:latin typeface="Gill Sans MT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64263" y="2673350"/>
            <a:ext cx="276066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003366"/>
                </a:solidFill>
                <a:latin typeface="Gill Sans MT" pitchFamily="34" charset="0"/>
              </a:rPr>
              <a:t>Take responsibility for their actions</a:t>
            </a:r>
          </a:p>
          <a:p>
            <a:r>
              <a:rPr lang="en-GB" sz="1400">
                <a:solidFill>
                  <a:srgbClr val="003366"/>
                </a:solidFill>
                <a:latin typeface="Gill Sans MT" pitchFamily="34" charset="0"/>
              </a:rPr>
              <a:t>Do things that will change their situation for the better</a:t>
            </a:r>
          </a:p>
          <a:p>
            <a:r>
              <a:rPr lang="en-GB" sz="1400">
                <a:solidFill>
                  <a:srgbClr val="003366"/>
                </a:solidFill>
                <a:latin typeface="Gill Sans MT" pitchFamily="34" charset="0"/>
              </a:rPr>
              <a:t>Emphasis is on striving for personal and professional achievement</a:t>
            </a:r>
          </a:p>
          <a:p>
            <a:r>
              <a:rPr lang="en-GB" sz="1400">
                <a:solidFill>
                  <a:srgbClr val="003366"/>
                </a:solidFill>
                <a:latin typeface="Gill Sans MT" pitchFamily="34" charset="0"/>
              </a:rPr>
              <a:t>Work hard to develop their knowledge, skills and abilities</a:t>
            </a:r>
          </a:p>
          <a:p>
            <a:r>
              <a:rPr lang="en-GB" sz="1400">
                <a:solidFill>
                  <a:srgbClr val="003366"/>
                </a:solidFill>
                <a:latin typeface="Gill Sans MT" pitchFamily="34" charset="0"/>
              </a:rPr>
              <a:t>When things go wrong they are inquisitive and try to work out why things turned out the way they did</a:t>
            </a:r>
          </a:p>
          <a:p>
            <a:r>
              <a:rPr lang="en-GB" sz="1400">
                <a:solidFill>
                  <a:srgbClr val="003366"/>
                </a:solidFill>
                <a:latin typeface="Gill Sans MT" pitchFamily="34" charset="0"/>
              </a:rPr>
              <a:t>Tend not to blame others</a:t>
            </a:r>
          </a:p>
          <a:p>
            <a:r>
              <a:rPr lang="en-GB" sz="1400">
                <a:solidFill>
                  <a:srgbClr val="003366"/>
                </a:solidFill>
                <a:latin typeface="Gill Sans MT" pitchFamily="34" charset="0"/>
              </a:rPr>
              <a:t>Have a more participative management style</a:t>
            </a:r>
          </a:p>
          <a:p>
            <a:r>
              <a:rPr lang="en-GB" sz="1400">
                <a:solidFill>
                  <a:srgbClr val="003366"/>
                </a:solidFill>
                <a:latin typeface="Gill Sans MT" pitchFamily="34" charset="0"/>
              </a:rPr>
              <a:t>Tend not to rely on other peoples evaluation for their self-esteem</a:t>
            </a:r>
          </a:p>
          <a:p>
            <a:r>
              <a:rPr lang="en-GB" sz="1400">
                <a:solidFill>
                  <a:srgbClr val="003366"/>
                </a:solidFill>
                <a:latin typeface="Gill Sans MT" pitchFamily="34" charset="0"/>
              </a:rPr>
              <a:t>Strong boundaries and weak barriers in most areas</a:t>
            </a:r>
          </a:p>
          <a:p>
            <a:r>
              <a:rPr lang="en-GB" sz="1400">
                <a:solidFill>
                  <a:srgbClr val="003366"/>
                </a:solidFill>
                <a:latin typeface="Gill Sans MT" pitchFamily="34" charset="0"/>
              </a:rPr>
              <a:t>Have the ability to inner reflect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950" y="2673350"/>
            <a:ext cx="30241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003366"/>
                </a:solidFill>
                <a:latin typeface="Gill Sans MT" pitchFamily="34" charset="0"/>
              </a:rPr>
              <a:t>Take little or no responsibility for their behaviour</a:t>
            </a:r>
          </a:p>
          <a:p>
            <a:r>
              <a:rPr lang="en-GB" sz="1400">
                <a:solidFill>
                  <a:srgbClr val="003366"/>
                </a:solidFill>
                <a:latin typeface="Gill Sans MT" pitchFamily="34" charset="0"/>
              </a:rPr>
              <a:t>Blame others for what is wrong in their life</a:t>
            </a:r>
          </a:p>
          <a:p>
            <a:r>
              <a:rPr lang="en-GB" sz="1400">
                <a:solidFill>
                  <a:srgbClr val="003366"/>
                </a:solidFill>
                <a:latin typeface="Gill Sans MT" pitchFamily="34" charset="0"/>
              </a:rPr>
              <a:t>Tend not to do things that will change their life for the better</a:t>
            </a:r>
          </a:p>
          <a:p>
            <a:r>
              <a:rPr lang="en-GB" sz="1400">
                <a:solidFill>
                  <a:srgbClr val="003366"/>
                </a:solidFill>
                <a:latin typeface="Gill Sans MT" pitchFamily="34" charset="0"/>
              </a:rPr>
              <a:t>Emphasis is to avoid coming out of their personal comfort zones</a:t>
            </a:r>
          </a:p>
          <a:p>
            <a:r>
              <a:rPr lang="en-GB" sz="1400">
                <a:solidFill>
                  <a:srgbClr val="003366"/>
                </a:solidFill>
                <a:latin typeface="Gill Sans MT" pitchFamily="34" charset="0"/>
              </a:rPr>
              <a:t>When things go wrong they often do not learn from their mistakes</a:t>
            </a:r>
          </a:p>
          <a:p>
            <a:r>
              <a:rPr lang="en-GB" sz="1400">
                <a:solidFill>
                  <a:srgbClr val="003366"/>
                </a:solidFill>
                <a:latin typeface="Gill Sans MT" pitchFamily="34" charset="0"/>
              </a:rPr>
              <a:t>Tend to rely on other people’s approval to make them feel good</a:t>
            </a:r>
          </a:p>
          <a:p>
            <a:r>
              <a:rPr lang="en-GB" sz="1400">
                <a:solidFill>
                  <a:srgbClr val="003366"/>
                </a:solidFill>
                <a:latin typeface="Gill Sans MT" pitchFamily="34" charset="0"/>
              </a:rPr>
              <a:t>Have weak boundaries and strong barriers</a:t>
            </a:r>
          </a:p>
          <a:p>
            <a:r>
              <a:rPr lang="en-GB" sz="1400">
                <a:solidFill>
                  <a:srgbClr val="003366"/>
                </a:solidFill>
                <a:latin typeface="Gill Sans MT" pitchFamily="34" charset="0"/>
              </a:rPr>
              <a:t>Lack the ability to be able to inner reflect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reeform 2"/>
          <p:cNvSpPr>
            <a:spLocks/>
          </p:cNvSpPr>
          <p:nvPr/>
        </p:nvSpPr>
        <p:spPr bwMode="auto">
          <a:xfrm>
            <a:off x="0" y="4652963"/>
            <a:ext cx="9144000" cy="1576387"/>
          </a:xfrm>
          <a:custGeom>
            <a:avLst/>
            <a:gdLst>
              <a:gd name="T0" fmla="*/ 0 w 9930840"/>
              <a:gd name="T1" fmla="*/ 4744044 h 1091954"/>
              <a:gd name="T2" fmla="*/ 0 w 9930840"/>
              <a:gd name="T3" fmla="*/ 498367 h 1091954"/>
              <a:gd name="T4" fmla="*/ 3262474 w 9930840"/>
              <a:gd name="T5" fmla="*/ 3456585 h 1091954"/>
              <a:gd name="T6" fmla="*/ 7138161 w 9930840"/>
              <a:gd name="T7" fmla="*/ 1700221 h 1091954"/>
              <a:gd name="T8" fmla="*/ 7138161 w 9930840"/>
              <a:gd name="T9" fmla="*/ 4744044 h 1091954"/>
              <a:gd name="T10" fmla="*/ 0 w 9930840"/>
              <a:gd name="T11" fmla="*/ 4744044 h 1091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091954"/>
              <a:gd name="T20" fmla="*/ 9930840 w 9930840"/>
              <a:gd name="T21" fmla="*/ 1091954 h 10919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2" name="Freeform 3"/>
          <p:cNvSpPr>
            <a:spLocks/>
          </p:cNvSpPr>
          <p:nvPr/>
        </p:nvSpPr>
        <p:spPr bwMode="auto">
          <a:xfrm>
            <a:off x="-1588" y="5157788"/>
            <a:ext cx="9145588" cy="1700212"/>
          </a:xfrm>
          <a:custGeom>
            <a:avLst/>
            <a:gdLst>
              <a:gd name="T0" fmla="*/ 723 w 9931845"/>
              <a:gd name="T1" fmla="*/ 3630050 h 1320537"/>
              <a:gd name="T2" fmla="*/ 723 w 9931845"/>
              <a:gd name="T3" fmla="*/ 64619 h 1320537"/>
              <a:gd name="T4" fmla="*/ 3417007 w 9931845"/>
              <a:gd name="T5" fmla="*/ 2189679 h 1320537"/>
              <a:gd name="T6" fmla="*/ 7132936 w 9931845"/>
              <a:gd name="T7" fmla="*/ 876681 h 1320537"/>
              <a:gd name="T8" fmla="*/ 7140446 w 9931845"/>
              <a:gd name="T9" fmla="*/ 3630050 h 1320537"/>
              <a:gd name="T10" fmla="*/ 723 w 9931845"/>
              <a:gd name="T11" fmla="*/ 3630050 h 1320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1845"/>
              <a:gd name="T19" fmla="*/ 0 h 1320537"/>
              <a:gd name="T20" fmla="*/ 9931845 w 9931845"/>
              <a:gd name="T21" fmla="*/ 1320537 h 13205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3" name="Freeform 4"/>
          <p:cNvSpPr>
            <a:spLocks/>
          </p:cNvSpPr>
          <p:nvPr/>
        </p:nvSpPr>
        <p:spPr bwMode="auto">
          <a:xfrm>
            <a:off x="-1588" y="5661025"/>
            <a:ext cx="9144001" cy="1196975"/>
          </a:xfrm>
          <a:custGeom>
            <a:avLst/>
            <a:gdLst>
              <a:gd name="T0" fmla="*/ 0 w 9930840"/>
              <a:gd name="T1" fmla="*/ 463440 h 1642185"/>
              <a:gd name="T2" fmla="*/ 0 w 9930840"/>
              <a:gd name="T3" fmla="*/ 49977 h 1642185"/>
              <a:gd name="T4" fmla="*/ 3352511 w 9930840"/>
              <a:gd name="T5" fmla="*/ 292054 h 1642185"/>
              <a:gd name="T6" fmla="*/ 7138173 w 9930840"/>
              <a:gd name="T7" fmla="*/ 167019 h 1642185"/>
              <a:gd name="T8" fmla="*/ 7138173 w 9930840"/>
              <a:gd name="T9" fmla="*/ 463440 h 1642185"/>
              <a:gd name="T10" fmla="*/ 0 w 9930840"/>
              <a:gd name="T11" fmla="*/ 463440 h 1642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642185"/>
              <a:gd name="T20" fmla="*/ 9930840 w 9930840"/>
              <a:gd name="T21" fmla="*/ 1642185 h 1642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Rectangle 5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What is within my circle of influence?</a:t>
            </a:r>
            <a:endParaRPr lang="en-GB" sz="4000" smtClean="0"/>
          </a:p>
        </p:txBody>
      </p:sp>
      <p:pic>
        <p:nvPicPr>
          <p:cNvPr id="3072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62877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64163" y="1989138"/>
            <a:ext cx="3455987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3366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Which elements of:</a:t>
            </a:r>
          </a:p>
          <a:p>
            <a:pPr>
              <a:defRPr/>
            </a:pPr>
            <a:endParaRPr lang="en-US" dirty="0">
              <a:solidFill>
                <a:srgbClr val="003366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Clr>
                <a:srgbClr val="669900"/>
              </a:buClr>
              <a:buFont typeface="Wingdings" charset="2"/>
              <a:buChar char="q"/>
              <a:defRPr/>
            </a:pPr>
            <a:r>
              <a:rPr lang="en-US" dirty="0">
                <a:solidFill>
                  <a:srgbClr val="003366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Your job</a:t>
            </a:r>
          </a:p>
          <a:p>
            <a:pPr marL="285750" indent="-285750">
              <a:buClr>
                <a:srgbClr val="669900"/>
              </a:buClr>
              <a:buFont typeface="Wingdings" charset="2"/>
              <a:buChar char="q"/>
              <a:defRPr/>
            </a:pPr>
            <a:r>
              <a:rPr lang="en-US" dirty="0">
                <a:solidFill>
                  <a:srgbClr val="003366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Your development</a:t>
            </a:r>
          </a:p>
          <a:p>
            <a:pPr marL="285750" indent="-285750">
              <a:buClr>
                <a:srgbClr val="669900"/>
              </a:buClr>
              <a:buFont typeface="Wingdings" charset="2"/>
              <a:buChar char="q"/>
              <a:defRPr/>
            </a:pPr>
            <a:r>
              <a:rPr lang="en-US" dirty="0">
                <a:solidFill>
                  <a:srgbClr val="003366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Your life</a:t>
            </a:r>
          </a:p>
          <a:p>
            <a:pPr marL="285750" indent="-285750">
              <a:buClr>
                <a:srgbClr val="669900"/>
              </a:buClr>
              <a:buFont typeface="Wingdings" charset="2"/>
              <a:buChar char="q"/>
              <a:defRPr/>
            </a:pPr>
            <a:endParaRPr lang="en-US" dirty="0">
              <a:solidFill>
                <a:srgbClr val="003366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rgbClr val="003366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do you control or influence?</a:t>
            </a:r>
          </a:p>
        </p:txBody>
      </p:sp>
    </p:spTree>
    <p:custDataLst>
      <p:tags r:id="rId1"/>
    </p:custData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reeform 2"/>
          <p:cNvSpPr>
            <a:spLocks/>
          </p:cNvSpPr>
          <p:nvPr/>
        </p:nvSpPr>
        <p:spPr bwMode="auto">
          <a:xfrm>
            <a:off x="0" y="4652963"/>
            <a:ext cx="9144000" cy="1576387"/>
          </a:xfrm>
          <a:custGeom>
            <a:avLst/>
            <a:gdLst>
              <a:gd name="T0" fmla="*/ 0 w 9930840"/>
              <a:gd name="T1" fmla="*/ 4744044 h 1091954"/>
              <a:gd name="T2" fmla="*/ 0 w 9930840"/>
              <a:gd name="T3" fmla="*/ 498367 h 1091954"/>
              <a:gd name="T4" fmla="*/ 3262474 w 9930840"/>
              <a:gd name="T5" fmla="*/ 3456585 h 1091954"/>
              <a:gd name="T6" fmla="*/ 7138161 w 9930840"/>
              <a:gd name="T7" fmla="*/ 1700221 h 1091954"/>
              <a:gd name="T8" fmla="*/ 7138161 w 9930840"/>
              <a:gd name="T9" fmla="*/ 4744044 h 1091954"/>
              <a:gd name="T10" fmla="*/ 0 w 9930840"/>
              <a:gd name="T11" fmla="*/ 4744044 h 1091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091954"/>
              <a:gd name="T20" fmla="*/ 9930840 w 9930840"/>
              <a:gd name="T21" fmla="*/ 1091954 h 10919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6" name="Freeform 3"/>
          <p:cNvSpPr>
            <a:spLocks/>
          </p:cNvSpPr>
          <p:nvPr/>
        </p:nvSpPr>
        <p:spPr bwMode="auto">
          <a:xfrm>
            <a:off x="-1588" y="5157788"/>
            <a:ext cx="9145588" cy="1700212"/>
          </a:xfrm>
          <a:custGeom>
            <a:avLst/>
            <a:gdLst>
              <a:gd name="T0" fmla="*/ 723 w 9931845"/>
              <a:gd name="T1" fmla="*/ 3630050 h 1320537"/>
              <a:gd name="T2" fmla="*/ 723 w 9931845"/>
              <a:gd name="T3" fmla="*/ 64619 h 1320537"/>
              <a:gd name="T4" fmla="*/ 3417007 w 9931845"/>
              <a:gd name="T5" fmla="*/ 2189679 h 1320537"/>
              <a:gd name="T6" fmla="*/ 7132936 w 9931845"/>
              <a:gd name="T7" fmla="*/ 876681 h 1320537"/>
              <a:gd name="T8" fmla="*/ 7140446 w 9931845"/>
              <a:gd name="T9" fmla="*/ 3630050 h 1320537"/>
              <a:gd name="T10" fmla="*/ 723 w 9931845"/>
              <a:gd name="T11" fmla="*/ 3630050 h 1320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1845"/>
              <a:gd name="T19" fmla="*/ 0 h 1320537"/>
              <a:gd name="T20" fmla="*/ 9931845 w 9931845"/>
              <a:gd name="T21" fmla="*/ 1320537 h 13205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7" name="Freeform 4"/>
          <p:cNvSpPr>
            <a:spLocks/>
          </p:cNvSpPr>
          <p:nvPr/>
        </p:nvSpPr>
        <p:spPr bwMode="auto">
          <a:xfrm>
            <a:off x="-1588" y="5661025"/>
            <a:ext cx="9144001" cy="1196975"/>
          </a:xfrm>
          <a:custGeom>
            <a:avLst/>
            <a:gdLst>
              <a:gd name="T0" fmla="*/ 0 w 9930840"/>
              <a:gd name="T1" fmla="*/ 463440 h 1642185"/>
              <a:gd name="T2" fmla="*/ 0 w 9930840"/>
              <a:gd name="T3" fmla="*/ 49977 h 1642185"/>
              <a:gd name="T4" fmla="*/ 3352511 w 9930840"/>
              <a:gd name="T5" fmla="*/ 292054 h 1642185"/>
              <a:gd name="T6" fmla="*/ 7138173 w 9930840"/>
              <a:gd name="T7" fmla="*/ 167019 h 1642185"/>
              <a:gd name="T8" fmla="*/ 7138173 w 9930840"/>
              <a:gd name="T9" fmla="*/ 463440 h 1642185"/>
              <a:gd name="T10" fmla="*/ 0 w 9930840"/>
              <a:gd name="T11" fmla="*/ 463440 h 1642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642185"/>
              <a:gd name="T20" fmla="*/ 9930840 w 9930840"/>
              <a:gd name="T21" fmla="*/ 1642185 h 1642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Exercise </a:t>
            </a:r>
          </a:p>
        </p:txBody>
      </p:sp>
      <p:sp>
        <p:nvSpPr>
          <p:cNvPr id="31749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smtClean="0">
                <a:solidFill>
                  <a:srgbClr val="000000"/>
                </a:solidFill>
              </a:rPr>
              <a:t>Reflect on your areas of concerns  and use your Circle of Influence and see how you can expand the circle. (In pairs)</a:t>
            </a:r>
          </a:p>
          <a:p>
            <a:pPr eaLnBrk="1" hangingPunct="1"/>
            <a:r>
              <a:rPr lang="en-GB" sz="2800" smtClean="0">
                <a:solidFill>
                  <a:srgbClr val="000000"/>
                </a:solidFill>
              </a:rPr>
              <a:t>What skills are required to make the change? </a:t>
            </a:r>
          </a:p>
          <a:p>
            <a:pPr eaLnBrk="1" hangingPunct="1"/>
            <a:r>
              <a:rPr lang="en-GB" sz="2800" smtClean="0">
                <a:solidFill>
                  <a:srgbClr val="000000"/>
                </a:solidFill>
              </a:rPr>
              <a:t>Choose two areas of influence/development to share with the group</a:t>
            </a:r>
          </a:p>
          <a:p>
            <a:pPr eaLnBrk="1" hangingPunct="1"/>
            <a:endParaRPr lang="en-GB" sz="2800" smtClean="0">
              <a:solidFill>
                <a:srgbClr val="000000"/>
              </a:solidFill>
            </a:endParaRPr>
          </a:p>
          <a:p>
            <a:pPr eaLnBrk="1" hangingPunct="1"/>
            <a:endParaRPr lang="en-GB" smtClean="0"/>
          </a:p>
        </p:txBody>
      </p:sp>
    </p:spTree>
    <p:custDataLst>
      <p:tags r:id="rId1"/>
    </p:custDataLst>
  </p:cSld>
  <p:clrMapOvr>
    <a:masterClrMapping/>
  </p:clrMapOvr>
  <p:transition spd="slow" advTm="5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reeform 2"/>
          <p:cNvSpPr>
            <a:spLocks/>
          </p:cNvSpPr>
          <p:nvPr/>
        </p:nvSpPr>
        <p:spPr bwMode="auto">
          <a:xfrm>
            <a:off x="0" y="4652963"/>
            <a:ext cx="9144000" cy="1576387"/>
          </a:xfrm>
          <a:custGeom>
            <a:avLst/>
            <a:gdLst>
              <a:gd name="T0" fmla="*/ 0 w 9930840"/>
              <a:gd name="T1" fmla="*/ 4744044 h 1091954"/>
              <a:gd name="T2" fmla="*/ 0 w 9930840"/>
              <a:gd name="T3" fmla="*/ 498367 h 1091954"/>
              <a:gd name="T4" fmla="*/ 3262474 w 9930840"/>
              <a:gd name="T5" fmla="*/ 3456585 h 1091954"/>
              <a:gd name="T6" fmla="*/ 7138161 w 9930840"/>
              <a:gd name="T7" fmla="*/ 1700221 h 1091954"/>
              <a:gd name="T8" fmla="*/ 7138161 w 9930840"/>
              <a:gd name="T9" fmla="*/ 4744044 h 1091954"/>
              <a:gd name="T10" fmla="*/ 0 w 9930840"/>
              <a:gd name="T11" fmla="*/ 4744044 h 1091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091954"/>
              <a:gd name="T20" fmla="*/ 9930840 w 9930840"/>
              <a:gd name="T21" fmla="*/ 1091954 h 10919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0" name="Freeform 3"/>
          <p:cNvSpPr>
            <a:spLocks/>
          </p:cNvSpPr>
          <p:nvPr/>
        </p:nvSpPr>
        <p:spPr bwMode="auto">
          <a:xfrm>
            <a:off x="-1588" y="5157788"/>
            <a:ext cx="9145588" cy="1700212"/>
          </a:xfrm>
          <a:custGeom>
            <a:avLst/>
            <a:gdLst>
              <a:gd name="T0" fmla="*/ 723 w 9931845"/>
              <a:gd name="T1" fmla="*/ 3630050 h 1320537"/>
              <a:gd name="T2" fmla="*/ 723 w 9931845"/>
              <a:gd name="T3" fmla="*/ 64619 h 1320537"/>
              <a:gd name="T4" fmla="*/ 3417007 w 9931845"/>
              <a:gd name="T5" fmla="*/ 2189679 h 1320537"/>
              <a:gd name="T6" fmla="*/ 7132936 w 9931845"/>
              <a:gd name="T7" fmla="*/ 876681 h 1320537"/>
              <a:gd name="T8" fmla="*/ 7140446 w 9931845"/>
              <a:gd name="T9" fmla="*/ 3630050 h 1320537"/>
              <a:gd name="T10" fmla="*/ 723 w 9931845"/>
              <a:gd name="T11" fmla="*/ 3630050 h 1320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1845"/>
              <a:gd name="T19" fmla="*/ 0 h 1320537"/>
              <a:gd name="T20" fmla="*/ 9931845 w 9931845"/>
              <a:gd name="T21" fmla="*/ 1320537 h 13205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1" name="Freeform 4"/>
          <p:cNvSpPr>
            <a:spLocks/>
          </p:cNvSpPr>
          <p:nvPr/>
        </p:nvSpPr>
        <p:spPr bwMode="auto">
          <a:xfrm>
            <a:off x="-1588" y="5661025"/>
            <a:ext cx="9144001" cy="1196975"/>
          </a:xfrm>
          <a:custGeom>
            <a:avLst/>
            <a:gdLst>
              <a:gd name="T0" fmla="*/ 0 w 9930840"/>
              <a:gd name="T1" fmla="*/ 463440 h 1642185"/>
              <a:gd name="T2" fmla="*/ 0 w 9930840"/>
              <a:gd name="T3" fmla="*/ 49977 h 1642185"/>
              <a:gd name="T4" fmla="*/ 3352511 w 9930840"/>
              <a:gd name="T5" fmla="*/ 292054 h 1642185"/>
              <a:gd name="T6" fmla="*/ 7138173 w 9930840"/>
              <a:gd name="T7" fmla="*/ 167019 h 1642185"/>
              <a:gd name="T8" fmla="*/ 7138173 w 9930840"/>
              <a:gd name="T9" fmla="*/ 463440 h 1642185"/>
              <a:gd name="T10" fmla="*/ 0 w 9930840"/>
              <a:gd name="T11" fmla="*/ 463440 h 1642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642185"/>
              <a:gd name="T20" fmla="*/ 9930840 w 9930840"/>
              <a:gd name="T21" fmla="*/ 1642185 h 1642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ABIR  MODEL</a:t>
            </a:r>
          </a:p>
        </p:txBody>
      </p:sp>
      <p:pic>
        <p:nvPicPr>
          <p:cNvPr id="32773" name="Picture 4"/>
          <p:cNvPicPr>
            <a:picLocks noChangeAspect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320800" y="1600200"/>
            <a:ext cx="6500813" cy="4525963"/>
          </a:xfrm>
        </p:spPr>
      </p:pic>
    </p:spTree>
    <p:custDataLst>
      <p:tags r:id="rId1"/>
    </p:custDataLst>
  </p:cSld>
  <p:clrMapOvr>
    <a:masterClrMapping/>
  </p:clrMapOvr>
  <p:transition spd="slow" advTm="5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reeform 2"/>
          <p:cNvSpPr>
            <a:spLocks/>
          </p:cNvSpPr>
          <p:nvPr/>
        </p:nvSpPr>
        <p:spPr bwMode="auto">
          <a:xfrm>
            <a:off x="0" y="4652963"/>
            <a:ext cx="9144000" cy="1576387"/>
          </a:xfrm>
          <a:custGeom>
            <a:avLst/>
            <a:gdLst>
              <a:gd name="T0" fmla="*/ 0 w 9930840"/>
              <a:gd name="T1" fmla="*/ 4744044 h 1091954"/>
              <a:gd name="T2" fmla="*/ 0 w 9930840"/>
              <a:gd name="T3" fmla="*/ 498367 h 1091954"/>
              <a:gd name="T4" fmla="*/ 3262474 w 9930840"/>
              <a:gd name="T5" fmla="*/ 3456585 h 1091954"/>
              <a:gd name="T6" fmla="*/ 7138161 w 9930840"/>
              <a:gd name="T7" fmla="*/ 1700221 h 1091954"/>
              <a:gd name="T8" fmla="*/ 7138161 w 9930840"/>
              <a:gd name="T9" fmla="*/ 4744044 h 1091954"/>
              <a:gd name="T10" fmla="*/ 0 w 9930840"/>
              <a:gd name="T11" fmla="*/ 4744044 h 1091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091954"/>
              <a:gd name="T20" fmla="*/ 9930840 w 9930840"/>
              <a:gd name="T21" fmla="*/ 1091954 h 10919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8" name="Freeform 3"/>
          <p:cNvSpPr>
            <a:spLocks/>
          </p:cNvSpPr>
          <p:nvPr/>
        </p:nvSpPr>
        <p:spPr bwMode="auto">
          <a:xfrm>
            <a:off x="-1588" y="5157788"/>
            <a:ext cx="9145588" cy="1700212"/>
          </a:xfrm>
          <a:custGeom>
            <a:avLst/>
            <a:gdLst>
              <a:gd name="T0" fmla="*/ 723 w 9931845"/>
              <a:gd name="T1" fmla="*/ 3630050 h 1320537"/>
              <a:gd name="T2" fmla="*/ 723 w 9931845"/>
              <a:gd name="T3" fmla="*/ 64619 h 1320537"/>
              <a:gd name="T4" fmla="*/ 3417007 w 9931845"/>
              <a:gd name="T5" fmla="*/ 2189679 h 1320537"/>
              <a:gd name="T6" fmla="*/ 7132936 w 9931845"/>
              <a:gd name="T7" fmla="*/ 876681 h 1320537"/>
              <a:gd name="T8" fmla="*/ 7140446 w 9931845"/>
              <a:gd name="T9" fmla="*/ 3630050 h 1320537"/>
              <a:gd name="T10" fmla="*/ 723 w 9931845"/>
              <a:gd name="T11" fmla="*/ 3630050 h 1320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1845"/>
              <a:gd name="T19" fmla="*/ 0 h 1320537"/>
              <a:gd name="T20" fmla="*/ 9931845 w 9931845"/>
              <a:gd name="T21" fmla="*/ 1320537 h 13205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Freeform 4"/>
          <p:cNvSpPr>
            <a:spLocks/>
          </p:cNvSpPr>
          <p:nvPr/>
        </p:nvSpPr>
        <p:spPr bwMode="auto">
          <a:xfrm>
            <a:off x="-1588" y="5661025"/>
            <a:ext cx="9144001" cy="1196975"/>
          </a:xfrm>
          <a:custGeom>
            <a:avLst/>
            <a:gdLst>
              <a:gd name="T0" fmla="*/ 0 w 9930840"/>
              <a:gd name="T1" fmla="*/ 463440 h 1642185"/>
              <a:gd name="T2" fmla="*/ 0 w 9930840"/>
              <a:gd name="T3" fmla="*/ 49977 h 1642185"/>
              <a:gd name="T4" fmla="*/ 3352511 w 9930840"/>
              <a:gd name="T5" fmla="*/ 292054 h 1642185"/>
              <a:gd name="T6" fmla="*/ 7138173 w 9930840"/>
              <a:gd name="T7" fmla="*/ 167019 h 1642185"/>
              <a:gd name="T8" fmla="*/ 7138173 w 9930840"/>
              <a:gd name="T9" fmla="*/ 463440 h 1642185"/>
              <a:gd name="T10" fmla="*/ 0 w 9930840"/>
              <a:gd name="T11" fmla="*/ 463440 h 1642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642185"/>
              <a:gd name="T20" fmla="*/ 9930840 w 9930840"/>
              <a:gd name="T21" fmla="*/ 1642185 h 1642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Tea Break </a:t>
            </a:r>
          </a:p>
        </p:txBody>
      </p:sp>
      <p:pic>
        <p:nvPicPr>
          <p:cNvPr id="34821" name="Picture 7" descr="See the source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481138"/>
            <a:ext cx="58578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2"/>
          <p:cNvSpPr>
            <a:spLocks/>
          </p:cNvSpPr>
          <p:nvPr/>
        </p:nvSpPr>
        <p:spPr bwMode="auto">
          <a:xfrm>
            <a:off x="0" y="4652963"/>
            <a:ext cx="9144000" cy="1576387"/>
          </a:xfrm>
          <a:custGeom>
            <a:avLst/>
            <a:gdLst>
              <a:gd name="T0" fmla="*/ 0 w 9930840"/>
              <a:gd name="T1" fmla="*/ 4744044 h 1091954"/>
              <a:gd name="T2" fmla="*/ 0 w 9930840"/>
              <a:gd name="T3" fmla="*/ 498367 h 1091954"/>
              <a:gd name="T4" fmla="*/ 3262474 w 9930840"/>
              <a:gd name="T5" fmla="*/ 3456585 h 1091954"/>
              <a:gd name="T6" fmla="*/ 7138161 w 9930840"/>
              <a:gd name="T7" fmla="*/ 1700221 h 1091954"/>
              <a:gd name="T8" fmla="*/ 7138161 w 9930840"/>
              <a:gd name="T9" fmla="*/ 4744044 h 1091954"/>
              <a:gd name="T10" fmla="*/ 0 w 9930840"/>
              <a:gd name="T11" fmla="*/ 4744044 h 1091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091954"/>
              <a:gd name="T20" fmla="*/ 9930840 w 9930840"/>
              <a:gd name="T21" fmla="*/ 1091954 h 10919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2" name="Freeform 3"/>
          <p:cNvSpPr>
            <a:spLocks/>
          </p:cNvSpPr>
          <p:nvPr/>
        </p:nvSpPr>
        <p:spPr bwMode="auto">
          <a:xfrm>
            <a:off x="-1588" y="5157788"/>
            <a:ext cx="9145588" cy="1700212"/>
          </a:xfrm>
          <a:custGeom>
            <a:avLst/>
            <a:gdLst>
              <a:gd name="T0" fmla="*/ 723 w 9931845"/>
              <a:gd name="T1" fmla="*/ 3630050 h 1320537"/>
              <a:gd name="T2" fmla="*/ 723 w 9931845"/>
              <a:gd name="T3" fmla="*/ 64619 h 1320537"/>
              <a:gd name="T4" fmla="*/ 3417007 w 9931845"/>
              <a:gd name="T5" fmla="*/ 2189679 h 1320537"/>
              <a:gd name="T6" fmla="*/ 7132936 w 9931845"/>
              <a:gd name="T7" fmla="*/ 876681 h 1320537"/>
              <a:gd name="T8" fmla="*/ 7140446 w 9931845"/>
              <a:gd name="T9" fmla="*/ 3630050 h 1320537"/>
              <a:gd name="T10" fmla="*/ 723 w 9931845"/>
              <a:gd name="T11" fmla="*/ 3630050 h 1320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1845"/>
              <a:gd name="T19" fmla="*/ 0 h 1320537"/>
              <a:gd name="T20" fmla="*/ 9931845 w 9931845"/>
              <a:gd name="T21" fmla="*/ 1320537 h 13205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3" name="Freeform 4"/>
          <p:cNvSpPr>
            <a:spLocks/>
          </p:cNvSpPr>
          <p:nvPr/>
        </p:nvSpPr>
        <p:spPr bwMode="auto">
          <a:xfrm>
            <a:off x="-1588" y="5661025"/>
            <a:ext cx="9144001" cy="1196975"/>
          </a:xfrm>
          <a:custGeom>
            <a:avLst/>
            <a:gdLst>
              <a:gd name="T0" fmla="*/ 0 w 9930840"/>
              <a:gd name="T1" fmla="*/ 463440 h 1642185"/>
              <a:gd name="T2" fmla="*/ 0 w 9930840"/>
              <a:gd name="T3" fmla="*/ 49977 h 1642185"/>
              <a:gd name="T4" fmla="*/ 3352511 w 9930840"/>
              <a:gd name="T5" fmla="*/ 292054 h 1642185"/>
              <a:gd name="T6" fmla="*/ 7138173 w 9930840"/>
              <a:gd name="T7" fmla="*/ 167019 h 1642185"/>
              <a:gd name="T8" fmla="*/ 7138173 w 9930840"/>
              <a:gd name="T9" fmla="*/ 463440 h 1642185"/>
              <a:gd name="T10" fmla="*/ 0 w 9930840"/>
              <a:gd name="T11" fmla="*/ 463440 h 1642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642185"/>
              <a:gd name="T20" fmla="*/ 9930840 w 9930840"/>
              <a:gd name="T21" fmla="*/ 1642185 h 1642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Rectangle 8"/>
          <p:cNvSpPr>
            <a:spLocks noGrp="1"/>
          </p:cNvSpPr>
          <p:nvPr>
            <p:ph type="ctrTitle" idx="4294967295"/>
          </p:nvPr>
        </p:nvSpPr>
        <p:spPr>
          <a:xfrm>
            <a:off x="1763713" y="1125538"/>
            <a:ext cx="5329237" cy="1366837"/>
          </a:xfrm>
        </p:spPr>
        <p:txBody>
          <a:bodyPr/>
          <a:lstStyle/>
          <a:p>
            <a:r>
              <a:rPr lang="en-GB" smtClean="0"/>
              <a:t>Introduction </a:t>
            </a:r>
          </a:p>
        </p:txBody>
      </p:sp>
      <p:sp>
        <p:nvSpPr>
          <p:cNvPr id="35845" name="Rectangle 9"/>
          <p:cNvSpPr>
            <a:spLocks noGrp="1"/>
          </p:cNvSpPr>
          <p:nvPr>
            <p:ph type="subTitle" idx="4294967295"/>
          </p:nvPr>
        </p:nvSpPr>
        <p:spPr>
          <a:xfrm>
            <a:off x="1371600" y="2781300"/>
            <a:ext cx="6400800" cy="18716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smtClean="0"/>
              <a:t>Personality Performance Indicator </a:t>
            </a:r>
          </a:p>
          <a:p>
            <a:pPr marL="0" indent="0" algn="ctr">
              <a:buFont typeface="Arial" charset="0"/>
              <a:buNone/>
            </a:pPr>
            <a:r>
              <a:rPr lang="en-GB" smtClean="0"/>
              <a:t>(PPI)</a:t>
            </a:r>
          </a:p>
        </p:txBody>
      </p:sp>
    </p:spTree>
    <p:custDataLst>
      <p:tags r:id="rId1"/>
    </p:custDataLst>
  </p:cSld>
  <p:clrMapOvr>
    <a:masterClrMapping/>
  </p:clrMapOvr>
  <p:transition spd="slow" advTm="5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reeform 2"/>
          <p:cNvSpPr>
            <a:spLocks/>
          </p:cNvSpPr>
          <p:nvPr/>
        </p:nvSpPr>
        <p:spPr bwMode="auto">
          <a:xfrm>
            <a:off x="0" y="4652963"/>
            <a:ext cx="9144000" cy="1576387"/>
          </a:xfrm>
          <a:custGeom>
            <a:avLst/>
            <a:gdLst>
              <a:gd name="T0" fmla="*/ 0 w 9930840"/>
              <a:gd name="T1" fmla="*/ 4744044 h 1091954"/>
              <a:gd name="T2" fmla="*/ 0 w 9930840"/>
              <a:gd name="T3" fmla="*/ 498367 h 1091954"/>
              <a:gd name="T4" fmla="*/ 3262474 w 9930840"/>
              <a:gd name="T5" fmla="*/ 3456585 h 1091954"/>
              <a:gd name="T6" fmla="*/ 7138161 w 9930840"/>
              <a:gd name="T7" fmla="*/ 1700221 h 1091954"/>
              <a:gd name="T8" fmla="*/ 7138161 w 9930840"/>
              <a:gd name="T9" fmla="*/ 4744044 h 1091954"/>
              <a:gd name="T10" fmla="*/ 0 w 9930840"/>
              <a:gd name="T11" fmla="*/ 4744044 h 1091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091954"/>
              <a:gd name="T20" fmla="*/ 9930840 w 9930840"/>
              <a:gd name="T21" fmla="*/ 1091954 h 10919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6" name="Freeform 3"/>
          <p:cNvSpPr>
            <a:spLocks/>
          </p:cNvSpPr>
          <p:nvPr/>
        </p:nvSpPr>
        <p:spPr bwMode="auto">
          <a:xfrm>
            <a:off x="-1588" y="5157788"/>
            <a:ext cx="9145588" cy="1700212"/>
          </a:xfrm>
          <a:custGeom>
            <a:avLst/>
            <a:gdLst>
              <a:gd name="T0" fmla="*/ 723 w 9931845"/>
              <a:gd name="T1" fmla="*/ 3630050 h 1320537"/>
              <a:gd name="T2" fmla="*/ 723 w 9931845"/>
              <a:gd name="T3" fmla="*/ 64619 h 1320537"/>
              <a:gd name="T4" fmla="*/ 3417007 w 9931845"/>
              <a:gd name="T5" fmla="*/ 2189679 h 1320537"/>
              <a:gd name="T6" fmla="*/ 7132936 w 9931845"/>
              <a:gd name="T7" fmla="*/ 876681 h 1320537"/>
              <a:gd name="T8" fmla="*/ 7140446 w 9931845"/>
              <a:gd name="T9" fmla="*/ 3630050 h 1320537"/>
              <a:gd name="T10" fmla="*/ 723 w 9931845"/>
              <a:gd name="T11" fmla="*/ 3630050 h 1320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1845"/>
              <a:gd name="T19" fmla="*/ 0 h 1320537"/>
              <a:gd name="T20" fmla="*/ 9931845 w 9931845"/>
              <a:gd name="T21" fmla="*/ 1320537 h 13205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7" name="Freeform 4"/>
          <p:cNvSpPr>
            <a:spLocks/>
          </p:cNvSpPr>
          <p:nvPr/>
        </p:nvSpPr>
        <p:spPr bwMode="auto">
          <a:xfrm>
            <a:off x="-1588" y="5661025"/>
            <a:ext cx="9144001" cy="1196975"/>
          </a:xfrm>
          <a:custGeom>
            <a:avLst/>
            <a:gdLst>
              <a:gd name="T0" fmla="*/ 0 w 9930840"/>
              <a:gd name="T1" fmla="*/ 463440 h 1642185"/>
              <a:gd name="T2" fmla="*/ 0 w 9930840"/>
              <a:gd name="T3" fmla="*/ 49977 h 1642185"/>
              <a:gd name="T4" fmla="*/ 3352511 w 9930840"/>
              <a:gd name="T5" fmla="*/ 292054 h 1642185"/>
              <a:gd name="T6" fmla="*/ 7138173 w 9930840"/>
              <a:gd name="T7" fmla="*/ 167019 h 1642185"/>
              <a:gd name="T8" fmla="*/ 7138173 w 9930840"/>
              <a:gd name="T9" fmla="*/ 463440 h 1642185"/>
              <a:gd name="T10" fmla="*/ 0 w 9930840"/>
              <a:gd name="T11" fmla="*/ 463440 h 1642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642185"/>
              <a:gd name="T20" fmla="*/ 9930840 w 9930840"/>
              <a:gd name="T21" fmla="*/ 1642185 h 1642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What do you see and others?</a:t>
            </a:r>
          </a:p>
        </p:txBody>
      </p:sp>
      <p:pic>
        <p:nvPicPr>
          <p:cNvPr id="36869" name="Picture 6" descr="Image result for optical illusion young lady or old h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916113"/>
            <a:ext cx="23749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 descr="Image result for optical illusion young lady or old h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916113"/>
            <a:ext cx="25209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5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reeform 2"/>
          <p:cNvSpPr>
            <a:spLocks/>
          </p:cNvSpPr>
          <p:nvPr/>
        </p:nvSpPr>
        <p:spPr bwMode="auto">
          <a:xfrm>
            <a:off x="0" y="4652963"/>
            <a:ext cx="9144000" cy="1576387"/>
          </a:xfrm>
          <a:custGeom>
            <a:avLst/>
            <a:gdLst>
              <a:gd name="T0" fmla="*/ 0 w 9930840"/>
              <a:gd name="T1" fmla="*/ 4744044 h 1091954"/>
              <a:gd name="T2" fmla="*/ 0 w 9930840"/>
              <a:gd name="T3" fmla="*/ 498367 h 1091954"/>
              <a:gd name="T4" fmla="*/ 3262474 w 9930840"/>
              <a:gd name="T5" fmla="*/ 3456585 h 1091954"/>
              <a:gd name="T6" fmla="*/ 7138161 w 9930840"/>
              <a:gd name="T7" fmla="*/ 1700221 h 1091954"/>
              <a:gd name="T8" fmla="*/ 7138161 w 9930840"/>
              <a:gd name="T9" fmla="*/ 4744044 h 1091954"/>
              <a:gd name="T10" fmla="*/ 0 w 9930840"/>
              <a:gd name="T11" fmla="*/ 4744044 h 1091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091954"/>
              <a:gd name="T20" fmla="*/ 9930840 w 9930840"/>
              <a:gd name="T21" fmla="*/ 1091954 h 10919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0" name="Freeform 3"/>
          <p:cNvSpPr>
            <a:spLocks/>
          </p:cNvSpPr>
          <p:nvPr/>
        </p:nvSpPr>
        <p:spPr bwMode="auto">
          <a:xfrm>
            <a:off x="-1588" y="5157788"/>
            <a:ext cx="9145588" cy="1700212"/>
          </a:xfrm>
          <a:custGeom>
            <a:avLst/>
            <a:gdLst>
              <a:gd name="T0" fmla="*/ 723 w 9931845"/>
              <a:gd name="T1" fmla="*/ 3630050 h 1320537"/>
              <a:gd name="T2" fmla="*/ 723 w 9931845"/>
              <a:gd name="T3" fmla="*/ 64619 h 1320537"/>
              <a:gd name="T4" fmla="*/ 3417007 w 9931845"/>
              <a:gd name="T5" fmla="*/ 2189679 h 1320537"/>
              <a:gd name="T6" fmla="*/ 7132936 w 9931845"/>
              <a:gd name="T7" fmla="*/ 876681 h 1320537"/>
              <a:gd name="T8" fmla="*/ 7140446 w 9931845"/>
              <a:gd name="T9" fmla="*/ 3630050 h 1320537"/>
              <a:gd name="T10" fmla="*/ 723 w 9931845"/>
              <a:gd name="T11" fmla="*/ 3630050 h 1320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1845"/>
              <a:gd name="T19" fmla="*/ 0 h 1320537"/>
              <a:gd name="T20" fmla="*/ 9931845 w 9931845"/>
              <a:gd name="T21" fmla="*/ 1320537 h 13205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1" name="Freeform 4"/>
          <p:cNvSpPr>
            <a:spLocks/>
          </p:cNvSpPr>
          <p:nvPr/>
        </p:nvSpPr>
        <p:spPr bwMode="auto">
          <a:xfrm>
            <a:off x="-1588" y="5661025"/>
            <a:ext cx="9144001" cy="1196975"/>
          </a:xfrm>
          <a:custGeom>
            <a:avLst/>
            <a:gdLst>
              <a:gd name="T0" fmla="*/ 0 w 9930840"/>
              <a:gd name="T1" fmla="*/ 463440 h 1642185"/>
              <a:gd name="T2" fmla="*/ 0 w 9930840"/>
              <a:gd name="T3" fmla="*/ 49977 h 1642185"/>
              <a:gd name="T4" fmla="*/ 3352511 w 9930840"/>
              <a:gd name="T5" fmla="*/ 292054 h 1642185"/>
              <a:gd name="T6" fmla="*/ 7138173 w 9930840"/>
              <a:gd name="T7" fmla="*/ 167019 h 1642185"/>
              <a:gd name="T8" fmla="*/ 7138173 w 9930840"/>
              <a:gd name="T9" fmla="*/ 463440 h 1642185"/>
              <a:gd name="T10" fmla="*/ 0 w 9930840"/>
              <a:gd name="T11" fmla="*/ 463440 h 1642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642185"/>
              <a:gd name="T20" fmla="*/ 9930840 w 9930840"/>
              <a:gd name="T21" fmla="*/ 1642185 h 1642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Why do organisations use psychometric profiling and assessment tools?</a:t>
            </a:r>
          </a:p>
        </p:txBody>
      </p:sp>
      <p:sp>
        <p:nvSpPr>
          <p:cNvPr id="37893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Recruitment</a:t>
            </a:r>
          </a:p>
          <a:p>
            <a:pPr eaLnBrk="1" hangingPunct="1"/>
            <a:r>
              <a:rPr lang="en-GB" sz="2800" smtClean="0"/>
              <a:t>Talent management</a:t>
            </a:r>
          </a:p>
          <a:p>
            <a:pPr eaLnBrk="1" hangingPunct="1"/>
            <a:r>
              <a:rPr lang="en-GB" sz="2800" smtClean="0"/>
              <a:t>Personal development/leadership development</a:t>
            </a:r>
          </a:p>
          <a:p>
            <a:pPr eaLnBrk="1" hangingPunct="1"/>
            <a:r>
              <a:rPr lang="en-GB" sz="2800" smtClean="0"/>
              <a:t>Career development</a:t>
            </a:r>
          </a:p>
          <a:p>
            <a:pPr eaLnBrk="1" hangingPunct="1"/>
            <a:r>
              <a:rPr lang="en-GB" sz="2800" smtClean="0"/>
              <a:t>Team development</a:t>
            </a:r>
          </a:p>
          <a:p>
            <a:pPr eaLnBrk="1" hangingPunct="1"/>
            <a:r>
              <a:rPr lang="en-GB" sz="2800" smtClean="0"/>
              <a:t>Coaching</a:t>
            </a:r>
          </a:p>
          <a:p>
            <a:pPr eaLnBrk="1" hangingPunct="1"/>
            <a:r>
              <a:rPr lang="en-GB" sz="2800" smtClean="0"/>
              <a:t>Mentoring</a:t>
            </a:r>
          </a:p>
          <a:p>
            <a:pPr eaLnBrk="1" hangingPunct="1"/>
            <a:endParaRPr lang="en-GB" smtClean="0"/>
          </a:p>
        </p:txBody>
      </p:sp>
    </p:spTree>
    <p:custDataLst>
      <p:tags r:id="rId1"/>
    </p:custDataLst>
  </p:cSld>
  <p:clrMapOvr>
    <a:masterClrMapping/>
  </p:clrMapOvr>
  <p:transition spd="slow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eeform 2"/>
          <p:cNvSpPr>
            <a:spLocks/>
          </p:cNvSpPr>
          <p:nvPr/>
        </p:nvSpPr>
        <p:spPr bwMode="auto">
          <a:xfrm>
            <a:off x="0" y="4652963"/>
            <a:ext cx="9144000" cy="1576387"/>
          </a:xfrm>
          <a:custGeom>
            <a:avLst/>
            <a:gdLst>
              <a:gd name="T0" fmla="*/ 0 w 9930840"/>
              <a:gd name="T1" fmla="*/ 4744044 h 1091954"/>
              <a:gd name="T2" fmla="*/ 0 w 9930840"/>
              <a:gd name="T3" fmla="*/ 498367 h 1091954"/>
              <a:gd name="T4" fmla="*/ 3262474 w 9930840"/>
              <a:gd name="T5" fmla="*/ 3456585 h 1091954"/>
              <a:gd name="T6" fmla="*/ 7138161 w 9930840"/>
              <a:gd name="T7" fmla="*/ 1700221 h 1091954"/>
              <a:gd name="T8" fmla="*/ 7138161 w 9930840"/>
              <a:gd name="T9" fmla="*/ 4744044 h 1091954"/>
              <a:gd name="T10" fmla="*/ 0 w 9930840"/>
              <a:gd name="T11" fmla="*/ 4744044 h 1091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091954"/>
              <a:gd name="T20" fmla="*/ 9930840 w 9930840"/>
              <a:gd name="T21" fmla="*/ 1091954 h 10919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6" name="Freeform 3"/>
          <p:cNvSpPr>
            <a:spLocks/>
          </p:cNvSpPr>
          <p:nvPr/>
        </p:nvSpPr>
        <p:spPr bwMode="auto">
          <a:xfrm>
            <a:off x="-1588" y="5157788"/>
            <a:ext cx="9145588" cy="1700212"/>
          </a:xfrm>
          <a:custGeom>
            <a:avLst/>
            <a:gdLst>
              <a:gd name="T0" fmla="*/ 723 w 9931845"/>
              <a:gd name="T1" fmla="*/ 3630050 h 1320537"/>
              <a:gd name="T2" fmla="*/ 723 w 9931845"/>
              <a:gd name="T3" fmla="*/ 64619 h 1320537"/>
              <a:gd name="T4" fmla="*/ 3417007 w 9931845"/>
              <a:gd name="T5" fmla="*/ 2189679 h 1320537"/>
              <a:gd name="T6" fmla="*/ 7132936 w 9931845"/>
              <a:gd name="T7" fmla="*/ 876681 h 1320537"/>
              <a:gd name="T8" fmla="*/ 7140446 w 9931845"/>
              <a:gd name="T9" fmla="*/ 3630050 h 1320537"/>
              <a:gd name="T10" fmla="*/ 723 w 9931845"/>
              <a:gd name="T11" fmla="*/ 3630050 h 1320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1845"/>
              <a:gd name="T19" fmla="*/ 0 h 1320537"/>
              <a:gd name="T20" fmla="*/ 9931845 w 9931845"/>
              <a:gd name="T21" fmla="*/ 1320537 h 13205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Freeform 4"/>
          <p:cNvSpPr>
            <a:spLocks/>
          </p:cNvSpPr>
          <p:nvPr/>
        </p:nvSpPr>
        <p:spPr bwMode="auto">
          <a:xfrm>
            <a:off x="-1588" y="5661025"/>
            <a:ext cx="9144001" cy="1196975"/>
          </a:xfrm>
          <a:custGeom>
            <a:avLst/>
            <a:gdLst>
              <a:gd name="T0" fmla="*/ 0 w 9930840"/>
              <a:gd name="T1" fmla="*/ 463440 h 1642185"/>
              <a:gd name="T2" fmla="*/ 0 w 9930840"/>
              <a:gd name="T3" fmla="*/ 49977 h 1642185"/>
              <a:gd name="T4" fmla="*/ 3352511 w 9930840"/>
              <a:gd name="T5" fmla="*/ 292054 h 1642185"/>
              <a:gd name="T6" fmla="*/ 7138173 w 9930840"/>
              <a:gd name="T7" fmla="*/ 167019 h 1642185"/>
              <a:gd name="T8" fmla="*/ 7138173 w 9930840"/>
              <a:gd name="T9" fmla="*/ 463440 h 1642185"/>
              <a:gd name="T10" fmla="*/ 0 w 9930840"/>
              <a:gd name="T11" fmla="*/ 463440 h 1642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642185"/>
              <a:gd name="T20" fmla="*/ 9930840 w 9930840"/>
              <a:gd name="T21" fmla="*/ 1642185 h 1642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Welcome </a:t>
            </a:r>
          </a:p>
        </p:txBody>
      </p:sp>
      <p:sp>
        <p:nvSpPr>
          <p:cNvPr id="16389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sz="1800" b="1" smtClean="0"/>
              <a:t>Objectives</a:t>
            </a:r>
            <a:r>
              <a:rPr lang="en-GB" sz="1800" smtClean="0"/>
              <a:t> </a:t>
            </a:r>
          </a:p>
          <a:p>
            <a:pPr eaLnBrk="1" hangingPunct="1"/>
            <a:r>
              <a:rPr lang="en-GB" sz="1800" smtClean="0"/>
              <a:t>To create your own network</a:t>
            </a:r>
          </a:p>
          <a:p>
            <a:pPr eaLnBrk="1" hangingPunct="1"/>
            <a:r>
              <a:rPr lang="en-GB" sz="1800" smtClean="0"/>
              <a:t>To reflect current knowledge, skills and experience to be successful in the future </a:t>
            </a:r>
          </a:p>
          <a:p>
            <a:pPr eaLnBrk="1" hangingPunct="1"/>
            <a:r>
              <a:rPr lang="en-GB" sz="1800" smtClean="0"/>
              <a:t>To recognise your achievement  </a:t>
            </a:r>
          </a:p>
          <a:p>
            <a:pPr eaLnBrk="1" hangingPunct="1"/>
            <a:r>
              <a:rPr lang="en-GB" sz="1800" smtClean="0"/>
              <a:t>To understand your current challenges and </a:t>
            </a:r>
          </a:p>
          <a:p>
            <a:pPr eaLnBrk="1" hangingPunct="1"/>
            <a:r>
              <a:rPr lang="en-GB" sz="1800" smtClean="0"/>
              <a:t>To identify your personal development plan and take ownership – get  support. </a:t>
            </a:r>
          </a:p>
          <a:p>
            <a:pPr eaLnBrk="1" hangingPunct="1"/>
            <a:r>
              <a:rPr lang="en-GB" sz="1800" b="1" smtClean="0"/>
              <a:t>Activities </a:t>
            </a:r>
          </a:p>
          <a:p>
            <a:pPr eaLnBrk="1" hangingPunct="1"/>
            <a:r>
              <a:rPr lang="en-GB" sz="1800" smtClean="0"/>
              <a:t>Getting to know each other – Valuing what you bring </a:t>
            </a:r>
          </a:p>
          <a:p>
            <a:pPr eaLnBrk="1" hangingPunct="1"/>
            <a:r>
              <a:rPr lang="en-GB" sz="1800" smtClean="0"/>
              <a:t>Growing the skills. qualites and characteristics will make you successful in the changing world of housing </a:t>
            </a:r>
          </a:p>
          <a:p>
            <a:pPr eaLnBrk="1" hangingPunct="1"/>
            <a:r>
              <a:rPr lang="en-GB" sz="1800" smtClean="0"/>
              <a:t>Taking responsibility and building resilience </a:t>
            </a:r>
          </a:p>
          <a:p>
            <a:pPr eaLnBrk="1" hangingPunct="1"/>
            <a:r>
              <a:rPr lang="en-GB" sz="1800" smtClean="0"/>
              <a:t>DISC/PPI – Recap </a:t>
            </a:r>
          </a:p>
          <a:p>
            <a:pPr eaLnBrk="1" hangingPunct="1"/>
            <a:r>
              <a:rPr lang="en-GB" sz="1800" smtClean="0"/>
              <a:t>Reflection and PDL</a:t>
            </a:r>
          </a:p>
        </p:txBody>
      </p:sp>
    </p:spTree>
    <p:custDataLst>
      <p:tags r:id="rId1"/>
    </p:custDataLst>
  </p:cSld>
  <p:clrMapOvr>
    <a:masterClrMapping/>
  </p:clrMapOvr>
  <p:transition spd="slow" advTm="5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reeform 2"/>
          <p:cNvSpPr>
            <a:spLocks/>
          </p:cNvSpPr>
          <p:nvPr/>
        </p:nvSpPr>
        <p:spPr bwMode="auto">
          <a:xfrm>
            <a:off x="0" y="4652963"/>
            <a:ext cx="9144000" cy="1576387"/>
          </a:xfrm>
          <a:custGeom>
            <a:avLst/>
            <a:gdLst>
              <a:gd name="T0" fmla="*/ 0 w 9930840"/>
              <a:gd name="T1" fmla="*/ 4744044 h 1091954"/>
              <a:gd name="T2" fmla="*/ 0 w 9930840"/>
              <a:gd name="T3" fmla="*/ 498367 h 1091954"/>
              <a:gd name="T4" fmla="*/ 3262474 w 9930840"/>
              <a:gd name="T5" fmla="*/ 3456585 h 1091954"/>
              <a:gd name="T6" fmla="*/ 7138161 w 9930840"/>
              <a:gd name="T7" fmla="*/ 1700221 h 1091954"/>
              <a:gd name="T8" fmla="*/ 7138161 w 9930840"/>
              <a:gd name="T9" fmla="*/ 4744044 h 1091954"/>
              <a:gd name="T10" fmla="*/ 0 w 9930840"/>
              <a:gd name="T11" fmla="*/ 4744044 h 1091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091954"/>
              <a:gd name="T20" fmla="*/ 9930840 w 9930840"/>
              <a:gd name="T21" fmla="*/ 1091954 h 10919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4" name="Freeform 3"/>
          <p:cNvSpPr>
            <a:spLocks/>
          </p:cNvSpPr>
          <p:nvPr/>
        </p:nvSpPr>
        <p:spPr bwMode="auto">
          <a:xfrm>
            <a:off x="-1588" y="5157788"/>
            <a:ext cx="9145588" cy="1700212"/>
          </a:xfrm>
          <a:custGeom>
            <a:avLst/>
            <a:gdLst>
              <a:gd name="T0" fmla="*/ 723 w 9931845"/>
              <a:gd name="T1" fmla="*/ 3630050 h 1320537"/>
              <a:gd name="T2" fmla="*/ 723 w 9931845"/>
              <a:gd name="T3" fmla="*/ 64619 h 1320537"/>
              <a:gd name="T4" fmla="*/ 3417007 w 9931845"/>
              <a:gd name="T5" fmla="*/ 2189679 h 1320537"/>
              <a:gd name="T6" fmla="*/ 7132936 w 9931845"/>
              <a:gd name="T7" fmla="*/ 876681 h 1320537"/>
              <a:gd name="T8" fmla="*/ 7140446 w 9931845"/>
              <a:gd name="T9" fmla="*/ 3630050 h 1320537"/>
              <a:gd name="T10" fmla="*/ 723 w 9931845"/>
              <a:gd name="T11" fmla="*/ 3630050 h 1320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1845"/>
              <a:gd name="T19" fmla="*/ 0 h 1320537"/>
              <a:gd name="T20" fmla="*/ 9931845 w 9931845"/>
              <a:gd name="T21" fmla="*/ 1320537 h 13205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5" name="Freeform 4"/>
          <p:cNvSpPr>
            <a:spLocks/>
          </p:cNvSpPr>
          <p:nvPr/>
        </p:nvSpPr>
        <p:spPr bwMode="auto">
          <a:xfrm>
            <a:off x="-1588" y="5661025"/>
            <a:ext cx="9144001" cy="1196975"/>
          </a:xfrm>
          <a:custGeom>
            <a:avLst/>
            <a:gdLst>
              <a:gd name="T0" fmla="*/ 0 w 9930840"/>
              <a:gd name="T1" fmla="*/ 463440 h 1642185"/>
              <a:gd name="T2" fmla="*/ 0 w 9930840"/>
              <a:gd name="T3" fmla="*/ 49977 h 1642185"/>
              <a:gd name="T4" fmla="*/ 3352511 w 9930840"/>
              <a:gd name="T5" fmla="*/ 292054 h 1642185"/>
              <a:gd name="T6" fmla="*/ 7138173 w 9930840"/>
              <a:gd name="T7" fmla="*/ 167019 h 1642185"/>
              <a:gd name="T8" fmla="*/ 7138173 w 9930840"/>
              <a:gd name="T9" fmla="*/ 463440 h 1642185"/>
              <a:gd name="T10" fmla="*/ 0 w 9930840"/>
              <a:gd name="T11" fmla="*/ 463440 h 1642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642185"/>
              <a:gd name="T20" fmla="*/ 9930840 w 9930840"/>
              <a:gd name="T21" fmla="*/ 1642185 h 1642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Rectangle 5"/>
          <p:cNvSpPr>
            <a:spLocks noGrp="1"/>
          </p:cNvSpPr>
          <p:nvPr>
            <p:ph type="title"/>
          </p:nvPr>
        </p:nvSpPr>
        <p:spPr>
          <a:xfrm>
            <a:off x="684213" y="692150"/>
            <a:ext cx="7148512" cy="11430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3366"/>
                </a:solidFill>
              </a:rPr>
              <a:t>Personality Performance Indicator (PPI)</a:t>
            </a:r>
            <a:br>
              <a:rPr lang="en-GB" sz="4000" b="1" smtClean="0">
                <a:solidFill>
                  <a:srgbClr val="003366"/>
                </a:solidFill>
              </a:rPr>
            </a:br>
            <a:endParaRPr lang="en-GB" sz="4000" b="1" smtClean="0">
              <a:solidFill>
                <a:srgbClr val="003366"/>
              </a:solidFill>
            </a:endParaRPr>
          </a:p>
        </p:txBody>
      </p:sp>
      <p:sp>
        <p:nvSpPr>
          <p:cNvPr id="38917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b="1" smtClean="0">
                <a:solidFill>
                  <a:srgbClr val="003366"/>
                </a:solidFill>
              </a:rPr>
              <a:t>The questionnaire: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003366"/>
                </a:solidFill>
              </a:rPr>
              <a:t>Online/24 questions/5-7 minutes to complete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003366"/>
                </a:solidFill>
              </a:rPr>
              <a:t>Answer quickly and spontaneously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003366"/>
                </a:solidFill>
              </a:rPr>
              <a:t>There are no right and wrong answers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003366"/>
                </a:solidFill>
              </a:rPr>
              <a:t>Be true to yourself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b="1" smtClean="0">
                <a:solidFill>
                  <a:srgbClr val="003366"/>
                </a:solidFill>
              </a:rPr>
              <a:t>The report</a:t>
            </a:r>
            <a:r>
              <a:rPr lang="en-GB" sz="2000" smtClean="0">
                <a:solidFill>
                  <a:srgbClr val="003366"/>
                </a:solidFill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003366"/>
                </a:solidFill>
              </a:rPr>
              <a:t>Approx 10 pages long and a profile chart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b="1" smtClean="0">
                <a:solidFill>
                  <a:srgbClr val="003366"/>
                </a:solidFill>
              </a:rPr>
              <a:t>Understanding and using the results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003366"/>
                </a:solidFill>
              </a:rPr>
              <a:t>Class 2 will provide more information, explanation and support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003366"/>
                </a:solidFill>
              </a:rPr>
              <a:t>Opportunity to share parts and ask questions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2D2D8A"/>
                </a:solidFill>
              </a:rPr>
              <a:t>Share with your </a:t>
            </a:r>
            <a:r>
              <a:rPr lang="en-GB" sz="2000" smtClean="0">
                <a:solidFill>
                  <a:srgbClr val="003366"/>
                </a:solidFill>
              </a:rPr>
              <a:t>mentor and discuss at your future mentoring sessions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003366"/>
                </a:solidFill>
              </a:rPr>
              <a:t>Other support available</a:t>
            </a:r>
          </a:p>
        </p:txBody>
      </p:sp>
    </p:spTree>
    <p:custDataLst>
      <p:tags r:id="rId1"/>
    </p:custDataLst>
  </p:cSld>
  <p:clrMapOvr>
    <a:masterClrMapping/>
  </p:clrMapOvr>
  <p:transition spd="slow" advTm="5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reeform 2"/>
          <p:cNvSpPr>
            <a:spLocks/>
          </p:cNvSpPr>
          <p:nvPr/>
        </p:nvSpPr>
        <p:spPr bwMode="auto">
          <a:xfrm>
            <a:off x="0" y="4652963"/>
            <a:ext cx="9144000" cy="1576387"/>
          </a:xfrm>
          <a:custGeom>
            <a:avLst/>
            <a:gdLst>
              <a:gd name="T0" fmla="*/ 0 w 9930840"/>
              <a:gd name="T1" fmla="*/ 4744044 h 1091954"/>
              <a:gd name="T2" fmla="*/ 0 w 9930840"/>
              <a:gd name="T3" fmla="*/ 498367 h 1091954"/>
              <a:gd name="T4" fmla="*/ 3262474 w 9930840"/>
              <a:gd name="T5" fmla="*/ 3456585 h 1091954"/>
              <a:gd name="T6" fmla="*/ 7138161 w 9930840"/>
              <a:gd name="T7" fmla="*/ 1700221 h 1091954"/>
              <a:gd name="T8" fmla="*/ 7138161 w 9930840"/>
              <a:gd name="T9" fmla="*/ 4744044 h 1091954"/>
              <a:gd name="T10" fmla="*/ 0 w 9930840"/>
              <a:gd name="T11" fmla="*/ 4744044 h 1091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091954"/>
              <a:gd name="T20" fmla="*/ 9930840 w 9930840"/>
              <a:gd name="T21" fmla="*/ 1091954 h 10919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8" name="Freeform 3"/>
          <p:cNvSpPr>
            <a:spLocks/>
          </p:cNvSpPr>
          <p:nvPr/>
        </p:nvSpPr>
        <p:spPr bwMode="auto">
          <a:xfrm>
            <a:off x="-1588" y="5157788"/>
            <a:ext cx="9145588" cy="1700212"/>
          </a:xfrm>
          <a:custGeom>
            <a:avLst/>
            <a:gdLst>
              <a:gd name="T0" fmla="*/ 723 w 9931845"/>
              <a:gd name="T1" fmla="*/ 3630050 h 1320537"/>
              <a:gd name="T2" fmla="*/ 723 w 9931845"/>
              <a:gd name="T3" fmla="*/ 64619 h 1320537"/>
              <a:gd name="T4" fmla="*/ 3417007 w 9931845"/>
              <a:gd name="T5" fmla="*/ 2189679 h 1320537"/>
              <a:gd name="T6" fmla="*/ 7132936 w 9931845"/>
              <a:gd name="T7" fmla="*/ 876681 h 1320537"/>
              <a:gd name="T8" fmla="*/ 7140446 w 9931845"/>
              <a:gd name="T9" fmla="*/ 3630050 h 1320537"/>
              <a:gd name="T10" fmla="*/ 723 w 9931845"/>
              <a:gd name="T11" fmla="*/ 3630050 h 1320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1845"/>
              <a:gd name="T19" fmla="*/ 0 h 1320537"/>
              <a:gd name="T20" fmla="*/ 9931845 w 9931845"/>
              <a:gd name="T21" fmla="*/ 1320537 h 13205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Freeform 4"/>
          <p:cNvSpPr>
            <a:spLocks/>
          </p:cNvSpPr>
          <p:nvPr/>
        </p:nvSpPr>
        <p:spPr bwMode="auto">
          <a:xfrm>
            <a:off x="-1588" y="5661025"/>
            <a:ext cx="9144001" cy="1196975"/>
          </a:xfrm>
          <a:custGeom>
            <a:avLst/>
            <a:gdLst>
              <a:gd name="T0" fmla="*/ 0 w 9930840"/>
              <a:gd name="T1" fmla="*/ 463440 h 1642185"/>
              <a:gd name="T2" fmla="*/ 0 w 9930840"/>
              <a:gd name="T3" fmla="*/ 49977 h 1642185"/>
              <a:gd name="T4" fmla="*/ 3352511 w 9930840"/>
              <a:gd name="T5" fmla="*/ 292054 h 1642185"/>
              <a:gd name="T6" fmla="*/ 7138173 w 9930840"/>
              <a:gd name="T7" fmla="*/ 167019 h 1642185"/>
              <a:gd name="T8" fmla="*/ 7138173 w 9930840"/>
              <a:gd name="T9" fmla="*/ 463440 h 1642185"/>
              <a:gd name="T10" fmla="*/ 0 w 9930840"/>
              <a:gd name="T11" fmla="*/ 463440 h 1642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642185"/>
              <a:gd name="T20" fmla="*/ 9930840 w 9930840"/>
              <a:gd name="T21" fmla="*/ 1642185 h 1642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600" b="1" smtClean="0"/>
              <a:t>Review and What Next?</a:t>
            </a:r>
          </a:p>
        </p:txBody>
      </p:sp>
      <p:sp>
        <p:nvSpPr>
          <p:cNvPr id="39941" name="Rectangle 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What went well for you today? </a:t>
            </a:r>
          </a:p>
          <a:p>
            <a:pPr eaLnBrk="1" hangingPunct="1"/>
            <a:r>
              <a:rPr lang="en-GB" sz="2800" smtClean="0"/>
              <a:t>What will you do next at work?</a:t>
            </a:r>
          </a:p>
          <a:p>
            <a:pPr eaLnBrk="1" hangingPunct="1"/>
            <a:r>
              <a:rPr lang="en-GB" sz="2800" smtClean="0"/>
              <a:t>How can your mentor help you - planning your next mentoring session?</a:t>
            </a:r>
          </a:p>
          <a:p>
            <a:pPr eaLnBrk="1" hangingPunct="1"/>
            <a:r>
              <a:rPr lang="en-GB" sz="2800" smtClean="0"/>
              <a:t>Completing your PDL</a:t>
            </a:r>
          </a:p>
          <a:p>
            <a:pPr eaLnBrk="1" hangingPunct="1"/>
            <a:r>
              <a:rPr lang="en-GB" sz="2800" smtClean="0"/>
              <a:t>Preparing for Class 2</a:t>
            </a:r>
          </a:p>
          <a:p>
            <a:pPr eaLnBrk="1" hangingPunct="1">
              <a:buFont typeface="Arial" charset="0"/>
              <a:buNone/>
            </a:pPr>
            <a:endParaRPr lang="en-GB" sz="2800" smtClean="0"/>
          </a:p>
          <a:p>
            <a:endParaRPr lang="en-GB" smtClean="0"/>
          </a:p>
        </p:txBody>
      </p:sp>
    </p:spTree>
    <p:custDataLst>
      <p:tags r:id="rId1"/>
    </p:custDataLst>
  </p:cSld>
  <p:clrMapOvr>
    <a:masterClrMapping/>
  </p:clrMapOvr>
  <p:transition spd="slow" advTm="5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reeform 2"/>
          <p:cNvSpPr>
            <a:spLocks/>
          </p:cNvSpPr>
          <p:nvPr/>
        </p:nvSpPr>
        <p:spPr bwMode="auto">
          <a:xfrm>
            <a:off x="0" y="4652963"/>
            <a:ext cx="9144000" cy="1576387"/>
          </a:xfrm>
          <a:custGeom>
            <a:avLst/>
            <a:gdLst>
              <a:gd name="T0" fmla="*/ 0 w 9930840"/>
              <a:gd name="T1" fmla="*/ 4744044 h 1091954"/>
              <a:gd name="T2" fmla="*/ 0 w 9930840"/>
              <a:gd name="T3" fmla="*/ 498367 h 1091954"/>
              <a:gd name="T4" fmla="*/ 3262474 w 9930840"/>
              <a:gd name="T5" fmla="*/ 3456585 h 1091954"/>
              <a:gd name="T6" fmla="*/ 7138161 w 9930840"/>
              <a:gd name="T7" fmla="*/ 1700221 h 1091954"/>
              <a:gd name="T8" fmla="*/ 7138161 w 9930840"/>
              <a:gd name="T9" fmla="*/ 4744044 h 1091954"/>
              <a:gd name="T10" fmla="*/ 0 w 9930840"/>
              <a:gd name="T11" fmla="*/ 4744044 h 1091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091954"/>
              <a:gd name="T20" fmla="*/ 9930840 w 9930840"/>
              <a:gd name="T21" fmla="*/ 1091954 h 10919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2" name="Freeform 3"/>
          <p:cNvSpPr>
            <a:spLocks/>
          </p:cNvSpPr>
          <p:nvPr/>
        </p:nvSpPr>
        <p:spPr bwMode="auto">
          <a:xfrm>
            <a:off x="-1588" y="5157788"/>
            <a:ext cx="9145588" cy="1700212"/>
          </a:xfrm>
          <a:custGeom>
            <a:avLst/>
            <a:gdLst>
              <a:gd name="T0" fmla="*/ 723 w 9931845"/>
              <a:gd name="T1" fmla="*/ 3630050 h 1320537"/>
              <a:gd name="T2" fmla="*/ 723 w 9931845"/>
              <a:gd name="T3" fmla="*/ 64619 h 1320537"/>
              <a:gd name="T4" fmla="*/ 3417007 w 9931845"/>
              <a:gd name="T5" fmla="*/ 2189679 h 1320537"/>
              <a:gd name="T6" fmla="*/ 7132936 w 9931845"/>
              <a:gd name="T7" fmla="*/ 876681 h 1320537"/>
              <a:gd name="T8" fmla="*/ 7140446 w 9931845"/>
              <a:gd name="T9" fmla="*/ 3630050 h 1320537"/>
              <a:gd name="T10" fmla="*/ 723 w 9931845"/>
              <a:gd name="T11" fmla="*/ 3630050 h 1320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1845"/>
              <a:gd name="T19" fmla="*/ 0 h 1320537"/>
              <a:gd name="T20" fmla="*/ 9931845 w 9931845"/>
              <a:gd name="T21" fmla="*/ 1320537 h 13205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3" name="Freeform 4"/>
          <p:cNvSpPr>
            <a:spLocks/>
          </p:cNvSpPr>
          <p:nvPr/>
        </p:nvSpPr>
        <p:spPr bwMode="auto">
          <a:xfrm>
            <a:off x="-1588" y="5661025"/>
            <a:ext cx="9144001" cy="1196975"/>
          </a:xfrm>
          <a:custGeom>
            <a:avLst/>
            <a:gdLst>
              <a:gd name="T0" fmla="*/ 0 w 9930840"/>
              <a:gd name="T1" fmla="*/ 463440 h 1642185"/>
              <a:gd name="T2" fmla="*/ 0 w 9930840"/>
              <a:gd name="T3" fmla="*/ 49977 h 1642185"/>
              <a:gd name="T4" fmla="*/ 3352511 w 9930840"/>
              <a:gd name="T5" fmla="*/ 292054 h 1642185"/>
              <a:gd name="T6" fmla="*/ 7138173 w 9930840"/>
              <a:gd name="T7" fmla="*/ 167019 h 1642185"/>
              <a:gd name="T8" fmla="*/ 7138173 w 9930840"/>
              <a:gd name="T9" fmla="*/ 463440 h 1642185"/>
              <a:gd name="T10" fmla="*/ 0 w 9930840"/>
              <a:gd name="T11" fmla="*/ 463440 h 1642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642185"/>
              <a:gd name="T20" fmla="*/ 9930840 w 9930840"/>
              <a:gd name="T21" fmla="*/ 1642185 h 1642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Rectangle 5"/>
          <p:cNvSpPr>
            <a:spLocks noGrp="1"/>
          </p:cNvSpPr>
          <p:nvPr>
            <p:ph type="ctrTitle" idx="4294967295"/>
          </p:nvPr>
        </p:nvSpPr>
        <p:spPr>
          <a:xfrm>
            <a:off x="685800" y="1196975"/>
            <a:ext cx="7772400" cy="1439863"/>
          </a:xfrm>
        </p:spPr>
        <p:txBody>
          <a:bodyPr/>
          <a:lstStyle/>
          <a:p>
            <a:r>
              <a:rPr lang="en-GB" smtClean="0"/>
              <a:t>Final Thoughts and any questions </a:t>
            </a:r>
          </a:p>
        </p:txBody>
      </p:sp>
      <p:sp>
        <p:nvSpPr>
          <p:cNvPr id="40965" name="Rectangle 6"/>
          <p:cNvSpPr>
            <a:spLocks noGrp="1"/>
          </p:cNvSpPr>
          <p:nvPr>
            <p:ph type="subTitle" idx="4294967295"/>
          </p:nvPr>
        </p:nvSpPr>
        <p:spPr>
          <a:xfrm>
            <a:off x="1371600" y="2565400"/>
            <a:ext cx="6400800" cy="93503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smtClean="0"/>
              <a:t>Thank you for  a great day</a:t>
            </a:r>
          </a:p>
        </p:txBody>
      </p:sp>
    </p:spTree>
    <p:custDataLst>
      <p:tags r:id="rId1"/>
    </p:custDataLst>
  </p:cSld>
  <p:clrMapOvr>
    <a:masterClrMapping/>
  </p:clrMapOvr>
  <p:transition spd="slow" advTm="5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reeform 2"/>
          <p:cNvSpPr>
            <a:spLocks/>
          </p:cNvSpPr>
          <p:nvPr/>
        </p:nvSpPr>
        <p:spPr bwMode="auto">
          <a:xfrm>
            <a:off x="0" y="4724400"/>
            <a:ext cx="9144000" cy="1504950"/>
          </a:xfrm>
          <a:custGeom>
            <a:avLst/>
            <a:gdLst>
              <a:gd name="T0" fmla="*/ 0 w 9930840"/>
              <a:gd name="T1" fmla="*/ 3939364 h 1091954"/>
              <a:gd name="T2" fmla="*/ 0 w 9930840"/>
              <a:gd name="T3" fmla="*/ 413835 h 1091954"/>
              <a:gd name="T4" fmla="*/ 3262474 w 9930840"/>
              <a:gd name="T5" fmla="*/ 2870282 h 1091954"/>
              <a:gd name="T6" fmla="*/ 7138161 w 9930840"/>
              <a:gd name="T7" fmla="*/ 1411830 h 1091954"/>
              <a:gd name="T8" fmla="*/ 7138161 w 9930840"/>
              <a:gd name="T9" fmla="*/ 3939364 h 1091954"/>
              <a:gd name="T10" fmla="*/ 0 w 9930840"/>
              <a:gd name="T11" fmla="*/ 3939364 h 1091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091954"/>
              <a:gd name="T20" fmla="*/ 9930840 w 9930840"/>
              <a:gd name="T21" fmla="*/ 1091954 h 10919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6" name="Freeform 3"/>
          <p:cNvSpPr>
            <a:spLocks/>
          </p:cNvSpPr>
          <p:nvPr/>
        </p:nvSpPr>
        <p:spPr bwMode="auto">
          <a:xfrm>
            <a:off x="-1588" y="5211763"/>
            <a:ext cx="9145588" cy="1646237"/>
          </a:xfrm>
          <a:custGeom>
            <a:avLst/>
            <a:gdLst>
              <a:gd name="T0" fmla="*/ 723 w 9931845"/>
              <a:gd name="T1" fmla="*/ 3190671 h 1320537"/>
              <a:gd name="T2" fmla="*/ 723 w 9931845"/>
              <a:gd name="T3" fmla="*/ 56798 h 1320537"/>
              <a:gd name="T4" fmla="*/ 3417007 w 9931845"/>
              <a:gd name="T5" fmla="*/ 1924644 h 1320537"/>
              <a:gd name="T6" fmla="*/ 7132936 w 9931845"/>
              <a:gd name="T7" fmla="*/ 770567 h 1320537"/>
              <a:gd name="T8" fmla="*/ 7140446 w 9931845"/>
              <a:gd name="T9" fmla="*/ 3190671 h 1320537"/>
              <a:gd name="T10" fmla="*/ 723 w 9931845"/>
              <a:gd name="T11" fmla="*/ 3190671 h 1320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1845"/>
              <a:gd name="T19" fmla="*/ 0 h 1320537"/>
              <a:gd name="T20" fmla="*/ 9931845 w 9931845"/>
              <a:gd name="T21" fmla="*/ 1320537 h 13205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987" name="Picture 5" descr="C:\Users\julie\AppData\Local\Microsoft\Windows\INetCacheContent.Word\Winner logo[414332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6350" y="814388"/>
            <a:ext cx="49672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671513"/>
            <a:ext cx="2338387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Freeform 4"/>
          <p:cNvSpPr>
            <a:spLocks/>
          </p:cNvSpPr>
          <p:nvPr/>
        </p:nvSpPr>
        <p:spPr bwMode="auto">
          <a:xfrm>
            <a:off x="0" y="5762625"/>
            <a:ext cx="9144000" cy="1095375"/>
          </a:xfrm>
          <a:custGeom>
            <a:avLst/>
            <a:gdLst>
              <a:gd name="T0" fmla="*/ 0 w 9930840"/>
              <a:gd name="T1" fmla="*/ 324870 h 1642185"/>
              <a:gd name="T2" fmla="*/ 0 w 9930840"/>
              <a:gd name="T3" fmla="*/ 35034 h 1642185"/>
              <a:gd name="T4" fmla="*/ 3352509 w 9930840"/>
              <a:gd name="T5" fmla="*/ 204729 h 1642185"/>
              <a:gd name="T6" fmla="*/ 7138161 w 9930840"/>
              <a:gd name="T7" fmla="*/ 117080 h 1642185"/>
              <a:gd name="T8" fmla="*/ 7138161 w 9930840"/>
              <a:gd name="T9" fmla="*/ 324870 h 1642185"/>
              <a:gd name="T10" fmla="*/ 0 w 9930840"/>
              <a:gd name="T11" fmla="*/ 324870 h 1642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642185"/>
              <a:gd name="T20" fmla="*/ 9930840 w 9930840"/>
              <a:gd name="T21" fmla="*/ 1642185 h 1642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TextBox 4"/>
          <p:cNvSpPr txBox="1">
            <a:spLocks noChangeArrowheads="1"/>
          </p:cNvSpPr>
          <p:nvPr/>
        </p:nvSpPr>
        <p:spPr bwMode="auto">
          <a:xfrm>
            <a:off x="2555875" y="2681288"/>
            <a:ext cx="4319588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991" name="Rectang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smtClean="0"/>
              <a:t>Beverley Ropley-Hylton </a:t>
            </a:r>
            <a:br>
              <a:rPr lang="en-GB" sz="2800" smtClean="0"/>
            </a:br>
            <a:r>
              <a:rPr lang="en-GB" sz="2800" smtClean="0"/>
              <a:t>Mentoring Coordinator</a:t>
            </a:r>
            <a:br>
              <a:rPr lang="en-GB" sz="2800" smtClean="0"/>
            </a:br>
            <a:r>
              <a:rPr lang="en-GB" sz="2800" smtClean="0"/>
              <a:t>London and SE Region</a:t>
            </a:r>
            <a:r>
              <a:rPr lang="en-GB" sz="4000" smtClean="0"/>
              <a:t>  </a:t>
            </a:r>
          </a:p>
        </p:txBody>
      </p:sp>
      <p:sp>
        <p:nvSpPr>
          <p:cNvPr id="41992" name="Rectang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smtClean="0">
                <a:solidFill>
                  <a:schemeClr val="tx1"/>
                </a:solidFill>
                <a:hlinkClick r:id="rId5"/>
              </a:rPr>
              <a:t>beverleyr@housingdiversitynetwork.co.uk</a:t>
            </a:r>
            <a:endParaRPr lang="en-GB" sz="2800" smtClean="0">
              <a:solidFill>
                <a:schemeClr val="tx1"/>
              </a:solidFill>
            </a:endParaRPr>
          </a:p>
          <a:p>
            <a:r>
              <a:rPr lang="en-GB" sz="2800" smtClean="0">
                <a:solidFill>
                  <a:schemeClr val="tx1"/>
                </a:solidFill>
              </a:rPr>
              <a:t>07772 356903</a:t>
            </a:r>
          </a:p>
        </p:txBody>
      </p:sp>
    </p:spTree>
    <p:custDataLst>
      <p:tags r:id="rId1"/>
    </p:custDataLst>
  </p:cSld>
  <p:clrMapOvr>
    <a:masterClrMapping/>
  </p:clrMapOvr>
  <p:transition spd="slow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eeform 2"/>
          <p:cNvSpPr>
            <a:spLocks/>
          </p:cNvSpPr>
          <p:nvPr/>
        </p:nvSpPr>
        <p:spPr bwMode="auto">
          <a:xfrm>
            <a:off x="0" y="4652963"/>
            <a:ext cx="9144000" cy="1576387"/>
          </a:xfrm>
          <a:custGeom>
            <a:avLst/>
            <a:gdLst>
              <a:gd name="T0" fmla="*/ 0 w 9930840"/>
              <a:gd name="T1" fmla="*/ 4744044 h 1091954"/>
              <a:gd name="T2" fmla="*/ 0 w 9930840"/>
              <a:gd name="T3" fmla="*/ 498367 h 1091954"/>
              <a:gd name="T4" fmla="*/ 3262474 w 9930840"/>
              <a:gd name="T5" fmla="*/ 3456585 h 1091954"/>
              <a:gd name="T6" fmla="*/ 7138161 w 9930840"/>
              <a:gd name="T7" fmla="*/ 1700221 h 1091954"/>
              <a:gd name="T8" fmla="*/ 7138161 w 9930840"/>
              <a:gd name="T9" fmla="*/ 4744044 h 1091954"/>
              <a:gd name="T10" fmla="*/ 0 w 9930840"/>
              <a:gd name="T11" fmla="*/ 4744044 h 1091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091954"/>
              <a:gd name="T20" fmla="*/ 9930840 w 9930840"/>
              <a:gd name="T21" fmla="*/ 1091954 h 10919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0" name="Freeform 3"/>
          <p:cNvSpPr>
            <a:spLocks/>
          </p:cNvSpPr>
          <p:nvPr/>
        </p:nvSpPr>
        <p:spPr bwMode="auto">
          <a:xfrm>
            <a:off x="-1588" y="5157788"/>
            <a:ext cx="9145588" cy="1700212"/>
          </a:xfrm>
          <a:custGeom>
            <a:avLst/>
            <a:gdLst>
              <a:gd name="T0" fmla="*/ 723 w 9931845"/>
              <a:gd name="T1" fmla="*/ 3630050 h 1320537"/>
              <a:gd name="T2" fmla="*/ 723 w 9931845"/>
              <a:gd name="T3" fmla="*/ 64619 h 1320537"/>
              <a:gd name="T4" fmla="*/ 3417007 w 9931845"/>
              <a:gd name="T5" fmla="*/ 2189679 h 1320537"/>
              <a:gd name="T6" fmla="*/ 7132936 w 9931845"/>
              <a:gd name="T7" fmla="*/ 876681 h 1320537"/>
              <a:gd name="T8" fmla="*/ 7140446 w 9931845"/>
              <a:gd name="T9" fmla="*/ 3630050 h 1320537"/>
              <a:gd name="T10" fmla="*/ 723 w 9931845"/>
              <a:gd name="T11" fmla="*/ 3630050 h 1320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1845"/>
              <a:gd name="T19" fmla="*/ 0 h 1320537"/>
              <a:gd name="T20" fmla="*/ 9931845 w 9931845"/>
              <a:gd name="T21" fmla="*/ 1320537 h 13205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Freeform 4"/>
          <p:cNvSpPr>
            <a:spLocks/>
          </p:cNvSpPr>
          <p:nvPr/>
        </p:nvSpPr>
        <p:spPr bwMode="auto">
          <a:xfrm>
            <a:off x="-1588" y="5661025"/>
            <a:ext cx="9144001" cy="1196975"/>
          </a:xfrm>
          <a:custGeom>
            <a:avLst/>
            <a:gdLst>
              <a:gd name="T0" fmla="*/ 0 w 9930840"/>
              <a:gd name="T1" fmla="*/ 463440 h 1642185"/>
              <a:gd name="T2" fmla="*/ 0 w 9930840"/>
              <a:gd name="T3" fmla="*/ 49977 h 1642185"/>
              <a:gd name="T4" fmla="*/ 3352511 w 9930840"/>
              <a:gd name="T5" fmla="*/ 292054 h 1642185"/>
              <a:gd name="T6" fmla="*/ 7138173 w 9930840"/>
              <a:gd name="T7" fmla="*/ 167019 h 1642185"/>
              <a:gd name="T8" fmla="*/ 7138173 w 9930840"/>
              <a:gd name="T9" fmla="*/ 463440 h 1642185"/>
              <a:gd name="T10" fmla="*/ 0 w 9930840"/>
              <a:gd name="T11" fmla="*/ 463440 h 1642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642185"/>
              <a:gd name="T20" fmla="*/ 9930840 w 9930840"/>
              <a:gd name="T21" fmla="*/ 1642185 h 1642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2" name="Picture 5" descr="See the source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1423988"/>
            <a:ext cx="42862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7"/>
          <p:cNvSpPr>
            <a:spLocks noGrp="1"/>
          </p:cNvSpPr>
          <p:nvPr>
            <p:ph type="title" idx="4294967295"/>
          </p:nvPr>
        </p:nvSpPr>
        <p:spPr>
          <a:xfrm>
            <a:off x="539750" y="274638"/>
            <a:ext cx="8147050" cy="922337"/>
          </a:xfrm>
        </p:spPr>
        <p:txBody>
          <a:bodyPr/>
          <a:lstStyle/>
          <a:p>
            <a:pPr eaLnBrk="1" hangingPunct="1"/>
            <a:r>
              <a:rPr lang="en-GB" sz="4000" smtClean="0"/>
              <a:t/>
            </a:r>
            <a:br>
              <a:rPr lang="en-GB" sz="4000" smtClean="0"/>
            </a:br>
            <a:r>
              <a:rPr lang="en-GB" smtClean="0"/>
              <a:t>Networking</a:t>
            </a:r>
            <a:r>
              <a:rPr lang="en-GB" sz="4000" smtClean="0"/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eeform 2"/>
          <p:cNvSpPr>
            <a:spLocks/>
          </p:cNvSpPr>
          <p:nvPr/>
        </p:nvSpPr>
        <p:spPr bwMode="auto">
          <a:xfrm>
            <a:off x="0" y="4652963"/>
            <a:ext cx="9144000" cy="1576387"/>
          </a:xfrm>
          <a:custGeom>
            <a:avLst/>
            <a:gdLst>
              <a:gd name="T0" fmla="*/ 0 w 9930840"/>
              <a:gd name="T1" fmla="*/ 4744044 h 1091954"/>
              <a:gd name="T2" fmla="*/ 0 w 9930840"/>
              <a:gd name="T3" fmla="*/ 498367 h 1091954"/>
              <a:gd name="T4" fmla="*/ 3262474 w 9930840"/>
              <a:gd name="T5" fmla="*/ 3456585 h 1091954"/>
              <a:gd name="T6" fmla="*/ 7138161 w 9930840"/>
              <a:gd name="T7" fmla="*/ 1700221 h 1091954"/>
              <a:gd name="T8" fmla="*/ 7138161 w 9930840"/>
              <a:gd name="T9" fmla="*/ 4744044 h 1091954"/>
              <a:gd name="T10" fmla="*/ 0 w 9930840"/>
              <a:gd name="T11" fmla="*/ 4744044 h 1091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091954"/>
              <a:gd name="T20" fmla="*/ 9930840 w 9930840"/>
              <a:gd name="T21" fmla="*/ 1091954 h 10919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8" name="Freeform 3"/>
          <p:cNvSpPr>
            <a:spLocks/>
          </p:cNvSpPr>
          <p:nvPr/>
        </p:nvSpPr>
        <p:spPr bwMode="auto">
          <a:xfrm>
            <a:off x="-1588" y="5157788"/>
            <a:ext cx="9145588" cy="1700212"/>
          </a:xfrm>
          <a:custGeom>
            <a:avLst/>
            <a:gdLst>
              <a:gd name="T0" fmla="*/ 723 w 9931845"/>
              <a:gd name="T1" fmla="*/ 3630050 h 1320537"/>
              <a:gd name="T2" fmla="*/ 723 w 9931845"/>
              <a:gd name="T3" fmla="*/ 64619 h 1320537"/>
              <a:gd name="T4" fmla="*/ 3417007 w 9931845"/>
              <a:gd name="T5" fmla="*/ 2189679 h 1320537"/>
              <a:gd name="T6" fmla="*/ 7132936 w 9931845"/>
              <a:gd name="T7" fmla="*/ 876681 h 1320537"/>
              <a:gd name="T8" fmla="*/ 7140446 w 9931845"/>
              <a:gd name="T9" fmla="*/ 3630050 h 1320537"/>
              <a:gd name="T10" fmla="*/ 723 w 9931845"/>
              <a:gd name="T11" fmla="*/ 3630050 h 1320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1845"/>
              <a:gd name="T19" fmla="*/ 0 h 1320537"/>
              <a:gd name="T20" fmla="*/ 9931845 w 9931845"/>
              <a:gd name="T21" fmla="*/ 1320537 h 13205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Freeform 4"/>
          <p:cNvSpPr>
            <a:spLocks/>
          </p:cNvSpPr>
          <p:nvPr/>
        </p:nvSpPr>
        <p:spPr bwMode="auto">
          <a:xfrm>
            <a:off x="-1588" y="5661025"/>
            <a:ext cx="9144001" cy="1196975"/>
          </a:xfrm>
          <a:custGeom>
            <a:avLst/>
            <a:gdLst>
              <a:gd name="T0" fmla="*/ 0 w 9930840"/>
              <a:gd name="T1" fmla="*/ 463440 h 1642185"/>
              <a:gd name="T2" fmla="*/ 0 w 9930840"/>
              <a:gd name="T3" fmla="*/ 49977 h 1642185"/>
              <a:gd name="T4" fmla="*/ 3352511 w 9930840"/>
              <a:gd name="T5" fmla="*/ 292054 h 1642185"/>
              <a:gd name="T6" fmla="*/ 7138173 w 9930840"/>
              <a:gd name="T7" fmla="*/ 167019 h 1642185"/>
              <a:gd name="T8" fmla="*/ 7138173 w 9930840"/>
              <a:gd name="T9" fmla="*/ 463440 h 1642185"/>
              <a:gd name="T10" fmla="*/ 0 w 9930840"/>
              <a:gd name="T11" fmla="*/ 463440 h 1642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642185"/>
              <a:gd name="T20" fmla="*/ 9930840 w 9930840"/>
              <a:gd name="T21" fmla="*/ 1642185 h 1642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Introductions – Valuing what’s important </a:t>
            </a:r>
          </a:p>
        </p:txBody>
      </p:sp>
      <p:sp>
        <p:nvSpPr>
          <p:cNvPr id="19461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Chose a card that reflects why you work in social housing or attracts you to your role</a:t>
            </a:r>
          </a:p>
          <a:p>
            <a:pPr eaLnBrk="1" hangingPunct="1"/>
            <a:r>
              <a:rPr lang="en-GB" sz="2800" smtClean="0"/>
              <a:t>Introductions – Explain why you chose the card .  How do your apply this in your jobs?</a:t>
            </a:r>
          </a:p>
          <a:p>
            <a:pPr eaLnBrk="1" hangingPunct="1"/>
            <a:r>
              <a:rPr lang="en-GB" sz="2800" smtClean="0"/>
              <a:t>Something you would like to learn more about from others on the programme</a:t>
            </a:r>
            <a:r>
              <a:rPr lang="en-GB" smtClean="0"/>
              <a:t>. </a:t>
            </a:r>
          </a:p>
          <a:p>
            <a:pPr eaLnBrk="1" hangingPunct="1"/>
            <a:r>
              <a:rPr lang="en-GB" sz="2800" smtClean="0"/>
              <a:t>Prepare to introduce each other to the group – What is important to them current role/organisation. Something they would like to learn form others</a:t>
            </a:r>
          </a:p>
        </p:txBody>
      </p:sp>
    </p:spTree>
    <p:custDataLst>
      <p:tags r:id="rId1"/>
    </p:custDataLst>
  </p:cSld>
  <p:clrMapOvr>
    <a:masterClrMapping/>
  </p:clrMapOvr>
  <p:transition spd="slow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00113" y="239713"/>
            <a:ext cx="8002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sz="28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Recognising and valuing what I bring</a:t>
            </a:r>
          </a:p>
        </p:txBody>
      </p:sp>
      <p:sp>
        <p:nvSpPr>
          <p:cNvPr id="20482" name="AutoShape 3"/>
          <p:cNvSpPr>
            <a:spLocks noChangeArrowheads="1"/>
          </p:cNvSpPr>
          <p:nvPr/>
        </p:nvSpPr>
        <p:spPr bwMode="auto">
          <a:xfrm>
            <a:off x="76200" y="971550"/>
            <a:ext cx="6227763" cy="52578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rgbClr val="1BFFB7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altLang="en-US" sz="2800">
              <a:latin typeface="Times New Roman" pitchFamily="18" charset="0"/>
            </a:endParaRPr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538163" y="5467350"/>
            <a:ext cx="5329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1076325" y="4552950"/>
            <a:ext cx="4257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1600200" y="371475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2209800" y="264795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3962400" y="1736725"/>
            <a:ext cx="235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rgbClr val="002060"/>
                </a:solidFill>
              </a:rPr>
              <a:t>Role and purpose?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4787900" y="2498725"/>
            <a:ext cx="3455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002060"/>
                </a:solidFill>
              </a:rPr>
              <a:t>What’s important?</a:t>
            </a:r>
          </a:p>
          <a:p>
            <a:r>
              <a:rPr lang="en-GB" altLang="en-US" sz="2000">
                <a:latin typeface="Times New Roman" pitchFamily="18" charset="0"/>
              </a:rPr>
              <a:t>       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5219700" y="3641725"/>
            <a:ext cx="3757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002060"/>
                </a:solidFill>
              </a:rPr>
              <a:t>Knowledge, skill, experience? </a:t>
            </a: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5680075" y="4556125"/>
            <a:ext cx="2851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rgbClr val="002060"/>
                </a:solidFill>
              </a:rPr>
              <a:t>Behaviours and actions</a:t>
            </a:r>
            <a:endParaRPr lang="en-GB" altLang="en-US" sz="2000">
              <a:latin typeface="Times New Roman" pitchFamily="18" charset="0"/>
            </a:endParaRPr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6372225" y="5300663"/>
            <a:ext cx="25923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altLang="en-US" sz="2000">
              <a:solidFill>
                <a:srgbClr val="002060"/>
              </a:solidFill>
            </a:endParaRPr>
          </a:p>
          <a:p>
            <a:r>
              <a:rPr lang="en-GB" altLang="en-US" sz="2000">
                <a:solidFill>
                  <a:srgbClr val="002060"/>
                </a:solidFill>
              </a:rPr>
              <a:t>External/ internal</a:t>
            </a:r>
          </a:p>
          <a:p>
            <a:r>
              <a:rPr lang="en-GB" altLang="en-US" sz="2000">
                <a:solidFill>
                  <a:srgbClr val="002060"/>
                </a:solidFill>
              </a:rPr>
              <a:t>              </a:t>
            </a: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2689225" y="2089150"/>
            <a:ext cx="1312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400" b="1">
                <a:latin typeface="Times New Roman" pitchFamily="18" charset="0"/>
              </a:rPr>
              <a:t>I</a:t>
            </a:r>
            <a:r>
              <a:rPr lang="en-GB" altLang="en-US" sz="2400" b="1"/>
              <a:t>dentity</a:t>
            </a:r>
          </a:p>
        </p:txBody>
      </p:sp>
      <p:sp>
        <p:nvSpPr>
          <p:cNvPr id="20493" name="Text Box 14"/>
          <p:cNvSpPr txBox="1">
            <a:spLocks noChangeArrowheads="1"/>
          </p:cNvSpPr>
          <p:nvPr/>
        </p:nvSpPr>
        <p:spPr bwMode="auto">
          <a:xfrm>
            <a:off x="1928813" y="3019425"/>
            <a:ext cx="2562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400" b="1"/>
              <a:t>Beliefs &amp; Values</a:t>
            </a:r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1619250" y="3933825"/>
            <a:ext cx="339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400" b="1"/>
              <a:t>Capabilities and Skills</a:t>
            </a:r>
          </a:p>
        </p:txBody>
      </p:sp>
      <p:sp>
        <p:nvSpPr>
          <p:cNvPr id="20495" name="Text Box 16"/>
          <p:cNvSpPr txBox="1">
            <a:spLocks noChangeArrowheads="1"/>
          </p:cNvSpPr>
          <p:nvPr/>
        </p:nvSpPr>
        <p:spPr bwMode="auto">
          <a:xfrm>
            <a:off x="2309813" y="4832350"/>
            <a:ext cx="1862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400" b="1"/>
              <a:t>Behaviours</a:t>
            </a:r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2228850" y="5670550"/>
            <a:ext cx="2065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400" b="1"/>
              <a:t>Environment</a:t>
            </a:r>
          </a:p>
        </p:txBody>
      </p:sp>
    </p:spTree>
  </p:cSld>
  <p:clrMapOvr>
    <a:masterClrMapping/>
  </p:clrMapOvr>
  <p:transition spd="slow"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reeform 2"/>
          <p:cNvSpPr>
            <a:spLocks/>
          </p:cNvSpPr>
          <p:nvPr/>
        </p:nvSpPr>
        <p:spPr bwMode="auto">
          <a:xfrm>
            <a:off x="0" y="4652963"/>
            <a:ext cx="9144000" cy="1576387"/>
          </a:xfrm>
          <a:custGeom>
            <a:avLst/>
            <a:gdLst>
              <a:gd name="T0" fmla="*/ 0 w 9930840"/>
              <a:gd name="T1" fmla="*/ 4744044 h 1091954"/>
              <a:gd name="T2" fmla="*/ 0 w 9930840"/>
              <a:gd name="T3" fmla="*/ 498367 h 1091954"/>
              <a:gd name="T4" fmla="*/ 3262474 w 9930840"/>
              <a:gd name="T5" fmla="*/ 3456585 h 1091954"/>
              <a:gd name="T6" fmla="*/ 7138161 w 9930840"/>
              <a:gd name="T7" fmla="*/ 1700221 h 1091954"/>
              <a:gd name="T8" fmla="*/ 7138161 w 9930840"/>
              <a:gd name="T9" fmla="*/ 4744044 h 1091954"/>
              <a:gd name="T10" fmla="*/ 0 w 9930840"/>
              <a:gd name="T11" fmla="*/ 4744044 h 1091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091954"/>
              <a:gd name="T20" fmla="*/ 9930840 w 9930840"/>
              <a:gd name="T21" fmla="*/ 1091954 h 10919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0" name="Freeform 3"/>
          <p:cNvSpPr>
            <a:spLocks/>
          </p:cNvSpPr>
          <p:nvPr/>
        </p:nvSpPr>
        <p:spPr bwMode="auto">
          <a:xfrm>
            <a:off x="-1588" y="5157788"/>
            <a:ext cx="9145588" cy="1700212"/>
          </a:xfrm>
          <a:custGeom>
            <a:avLst/>
            <a:gdLst>
              <a:gd name="T0" fmla="*/ 723 w 9931845"/>
              <a:gd name="T1" fmla="*/ 3630050 h 1320537"/>
              <a:gd name="T2" fmla="*/ 723 w 9931845"/>
              <a:gd name="T3" fmla="*/ 64619 h 1320537"/>
              <a:gd name="T4" fmla="*/ 3417007 w 9931845"/>
              <a:gd name="T5" fmla="*/ 2189679 h 1320537"/>
              <a:gd name="T6" fmla="*/ 7132936 w 9931845"/>
              <a:gd name="T7" fmla="*/ 876681 h 1320537"/>
              <a:gd name="T8" fmla="*/ 7140446 w 9931845"/>
              <a:gd name="T9" fmla="*/ 3630050 h 1320537"/>
              <a:gd name="T10" fmla="*/ 723 w 9931845"/>
              <a:gd name="T11" fmla="*/ 3630050 h 1320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1845"/>
              <a:gd name="T19" fmla="*/ 0 h 1320537"/>
              <a:gd name="T20" fmla="*/ 9931845 w 9931845"/>
              <a:gd name="T21" fmla="*/ 1320537 h 13205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Freeform 4"/>
          <p:cNvSpPr>
            <a:spLocks/>
          </p:cNvSpPr>
          <p:nvPr/>
        </p:nvSpPr>
        <p:spPr bwMode="auto">
          <a:xfrm>
            <a:off x="-1588" y="5661025"/>
            <a:ext cx="9144001" cy="1196975"/>
          </a:xfrm>
          <a:custGeom>
            <a:avLst/>
            <a:gdLst>
              <a:gd name="T0" fmla="*/ 0 w 9930840"/>
              <a:gd name="T1" fmla="*/ 463440 h 1642185"/>
              <a:gd name="T2" fmla="*/ 0 w 9930840"/>
              <a:gd name="T3" fmla="*/ 49977 h 1642185"/>
              <a:gd name="T4" fmla="*/ 3352511 w 9930840"/>
              <a:gd name="T5" fmla="*/ 292054 h 1642185"/>
              <a:gd name="T6" fmla="*/ 7138173 w 9930840"/>
              <a:gd name="T7" fmla="*/ 167019 h 1642185"/>
              <a:gd name="T8" fmla="*/ 7138173 w 9930840"/>
              <a:gd name="T9" fmla="*/ 463440 h 1642185"/>
              <a:gd name="T10" fmla="*/ 0 w 9930840"/>
              <a:gd name="T11" fmla="*/ 463440 h 1642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642185"/>
              <a:gd name="T20" fmla="*/ 9930840 w 9930840"/>
              <a:gd name="T21" fmla="*/ 1642185 h 1642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2" name="Picture 6" descr="See the source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665288"/>
            <a:ext cx="66960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Coffee Break </a:t>
            </a:r>
          </a:p>
        </p:txBody>
      </p:sp>
    </p:spTree>
    <p:custDataLst>
      <p:tags r:id="rId1"/>
    </p:custDataLst>
  </p:cSld>
  <p:clrMapOvr>
    <a:masterClrMapping/>
  </p:clrMapOvr>
  <p:transition spd="slow"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reeform 2"/>
          <p:cNvSpPr>
            <a:spLocks/>
          </p:cNvSpPr>
          <p:nvPr/>
        </p:nvSpPr>
        <p:spPr bwMode="auto">
          <a:xfrm>
            <a:off x="0" y="4652963"/>
            <a:ext cx="9144000" cy="1576387"/>
          </a:xfrm>
          <a:custGeom>
            <a:avLst/>
            <a:gdLst>
              <a:gd name="T0" fmla="*/ 0 w 9930840"/>
              <a:gd name="T1" fmla="*/ 4744044 h 1091954"/>
              <a:gd name="T2" fmla="*/ 0 w 9930840"/>
              <a:gd name="T3" fmla="*/ 498367 h 1091954"/>
              <a:gd name="T4" fmla="*/ 3262474 w 9930840"/>
              <a:gd name="T5" fmla="*/ 3456585 h 1091954"/>
              <a:gd name="T6" fmla="*/ 7138161 w 9930840"/>
              <a:gd name="T7" fmla="*/ 1700221 h 1091954"/>
              <a:gd name="T8" fmla="*/ 7138161 w 9930840"/>
              <a:gd name="T9" fmla="*/ 4744044 h 1091954"/>
              <a:gd name="T10" fmla="*/ 0 w 9930840"/>
              <a:gd name="T11" fmla="*/ 4744044 h 1091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091954"/>
              <a:gd name="T20" fmla="*/ 9930840 w 9930840"/>
              <a:gd name="T21" fmla="*/ 1091954 h 10919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4" name="Freeform 3"/>
          <p:cNvSpPr>
            <a:spLocks/>
          </p:cNvSpPr>
          <p:nvPr/>
        </p:nvSpPr>
        <p:spPr bwMode="auto">
          <a:xfrm>
            <a:off x="-1588" y="5157788"/>
            <a:ext cx="9145588" cy="1700212"/>
          </a:xfrm>
          <a:custGeom>
            <a:avLst/>
            <a:gdLst>
              <a:gd name="T0" fmla="*/ 723 w 9931845"/>
              <a:gd name="T1" fmla="*/ 3630050 h 1320537"/>
              <a:gd name="T2" fmla="*/ 723 w 9931845"/>
              <a:gd name="T3" fmla="*/ 64619 h 1320537"/>
              <a:gd name="T4" fmla="*/ 3417007 w 9931845"/>
              <a:gd name="T5" fmla="*/ 2189679 h 1320537"/>
              <a:gd name="T6" fmla="*/ 7132936 w 9931845"/>
              <a:gd name="T7" fmla="*/ 876681 h 1320537"/>
              <a:gd name="T8" fmla="*/ 7140446 w 9931845"/>
              <a:gd name="T9" fmla="*/ 3630050 h 1320537"/>
              <a:gd name="T10" fmla="*/ 723 w 9931845"/>
              <a:gd name="T11" fmla="*/ 3630050 h 1320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1845"/>
              <a:gd name="T19" fmla="*/ 0 h 1320537"/>
              <a:gd name="T20" fmla="*/ 9931845 w 9931845"/>
              <a:gd name="T21" fmla="*/ 1320537 h 13205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5" name="Freeform 4"/>
          <p:cNvSpPr>
            <a:spLocks/>
          </p:cNvSpPr>
          <p:nvPr/>
        </p:nvSpPr>
        <p:spPr bwMode="auto">
          <a:xfrm>
            <a:off x="-1588" y="5661025"/>
            <a:ext cx="9144001" cy="1196975"/>
          </a:xfrm>
          <a:custGeom>
            <a:avLst/>
            <a:gdLst>
              <a:gd name="T0" fmla="*/ 0 w 9930840"/>
              <a:gd name="T1" fmla="*/ 463440 h 1642185"/>
              <a:gd name="T2" fmla="*/ 0 w 9930840"/>
              <a:gd name="T3" fmla="*/ 49977 h 1642185"/>
              <a:gd name="T4" fmla="*/ 3352511 w 9930840"/>
              <a:gd name="T5" fmla="*/ 292054 h 1642185"/>
              <a:gd name="T6" fmla="*/ 7138173 w 9930840"/>
              <a:gd name="T7" fmla="*/ 167019 h 1642185"/>
              <a:gd name="T8" fmla="*/ 7138173 w 9930840"/>
              <a:gd name="T9" fmla="*/ 463440 h 1642185"/>
              <a:gd name="T10" fmla="*/ 0 w 9930840"/>
              <a:gd name="T11" fmla="*/ 463440 h 1642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642185"/>
              <a:gd name="T20" fmla="*/ 9930840 w 9930840"/>
              <a:gd name="T21" fmla="*/ 1642185 h 1642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Identifying and developing the skills</a:t>
            </a:r>
          </a:p>
        </p:txBody>
      </p:sp>
      <p:sp>
        <p:nvSpPr>
          <p:cNvPr id="23557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Strategic thinking</a:t>
            </a:r>
          </a:p>
          <a:p>
            <a:pPr eaLnBrk="1" hangingPunct="1"/>
            <a:r>
              <a:rPr lang="en-GB" smtClean="0"/>
              <a:t>Influencing/ negotiating</a:t>
            </a:r>
          </a:p>
          <a:p>
            <a:pPr eaLnBrk="1" hangingPunct="1"/>
            <a:r>
              <a:rPr lang="en-GB" smtClean="0"/>
              <a:t>Problem solving</a:t>
            </a:r>
          </a:p>
          <a:p>
            <a:pPr eaLnBrk="1" hangingPunct="1"/>
            <a:r>
              <a:rPr lang="en-GB" smtClean="0"/>
              <a:t>Leadership</a:t>
            </a:r>
          </a:p>
          <a:p>
            <a:pPr eaLnBrk="1" hangingPunct="1"/>
            <a:r>
              <a:rPr lang="en-GB" smtClean="0"/>
              <a:t>Sector knowledge/ changes</a:t>
            </a:r>
          </a:p>
          <a:p>
            <a:pPr eaLnBrk="1" hangingPunct="1">
              <a:buFont typeface="Arial" charset="0"/>
              <a:buNone/>
            </a:pPr>
            <a:r>
              <a:rPr lang="en-GB" smtClean="0"/>
              <a:t>                     What does this look like?</a:t>
            </a:r>
          </a:p>
          <a:p>
            <a:pPr eaLnBrk="1" hangingPunct="1">
              <a:buFont typeface="Arial" charset="0"/>
              <a:buNone/>
            </a:pPr>
            <a:r>
              <a:rPr lang="en-GB" smtClean="0"/>
              <a:t>                     How can I develop these?</a:t>
            </a:r>
          </a:p>
          <a:p>
            <a:pPr eaLnBrk="1" hangingPunct="1"/>
            <a:endParaRPr lang="en-GB" smtClean="0"/>
          </a:p>
        </p:txBody>
      </p:sp>
    </p:spTree>
    <p:custDataLst>
      <p:tags r:id="rId1"/>
    </p:custDataLst>
  </p:cSld>
  <p:clrMapOvr>
    <a:masterClrMapping/>
  </p:clrMapOvr>
  <p:transition spd="slow" advTm="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"/>
          <p:cNvSpPr>
            <a:spLocks/>
          </p:cNvSpPr>
          <p:nvPr/>
        </p:nvSpPr>
        <p:spPr bwMode="auto">
          <a:xfrm>
            <a:off x="0" y="4652963"/>
            <a:ext cx="9144000" cy="1576387"/>
          </a:xfrm>
          <a:custGeom>
            <a:avLst/>
            <a:gdLst>
              <a:gd name="T0" fmla="*/ 0 w 9930840"/>
              <a:gd name="T1" fmla="*/ 4744044 h 1091954"/>
              <a:gd name="T2" fmla="*/ 0 w 9930840"/>
              <a:gd name="T3" fmla="*/ 498367 h 1091954"/>
              <a:gd name="T4" fmla="*/ 3262474 w 9930840"/>
              <a:gd name="T5" fmla="*/ 3456585 h 1091954"/>
              <a:gd name="T6" fmla="*/ 7138161 w 9930840"/>
              <a:gd name="T7" fmla="*/ 1700221 h 1091954"/>
              <a:gd name="T8" fmla="*/ 7138161 w 9930840"/>
              <a:gd name="T9" fmla="*/ 4744044 h 1091954"/>
              <a:gd name="T10" fmla="*/ 0 w 9930840"/>
              <a:gd name="T11" fmla="*/ 4744044 h 1091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091954"/>
              <a:gd name="T20" fmla="*/ 9930840 w 9930840"/>
              <a:gd name="T21" fmla="*/ 1091954 h 10919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-1588" y="5157788"/>
            <a:ext cx="9145588" cy="1700212"/>
          </a:xfrm>
          <a:custGeom>
            <a:avLst/>
            <a:gdLst>
              <a:gd name="T0" fmla="*/ 723 w 9931845"/>
              <a:gd name="T1" fmla="*/ 3630050 h 1320537"/>
              <a:gd name="T2" fmla="*/ 723 w 9931845"/>
              <a:gd name="T3" fmla="*/ 64619 h 1320537"/>
              <a:gd name="T4" fmla="*/ 3417007 w 9931845"/>
              <a:gd name="T5" fmla="*/ 2189679 h 1320537"/>
              <a:gd name="T6" fmla="*/ 7132936 w 9931845"/>
              <a:gd name="T7" fmla="*/ 876681 h 1320537"/>
              <a:gd name="T8" fmla="*/ 7140446 w 9931845"/>
              <a:gd name="T9" fmla="*/ 3630050 h 1320537"/>
              <a:gd name="T10" fmla="*/ 723 w 9931845"/>
              <a:gd name="T11" fmla="*/ 3630050 h 1320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1845"/>
              <a:gd name="T19" fmla="*/ 0 h 1320537"/>
              <a:gd name="T20" fmla="*/ 9931845 w 9931845"/>
              <a:gd name="T21" fmla="*/ 1320537 h 13205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Freeform 4"/>
          <p:cNvSpPr>
            <a:spLocks/>
          </p:cNvSpPr>
          <p:nvPr/>
        </p:nvSpPr>
        <p:spPr bwMode="auto">
          <a:xfrm>
            <a:off x="-1588" y="5661025"/>
            <a:ext cx="9144001" cy="1196975"/>
          </a:xfrm>
          <a:custGeom>
            <a:avLst/>
            <a:gdLst>
              <a:gd name="T0" fmla="*/ 0 w 9930840"/>
              <a:gd name="T1" fmla="*/ 463440 h 1642185"/>
              <a:gd name="T2" fmla="*/ 0 w 9930840"/>
              <a:gd name="T3" fmla="*/ 49977 h 1642185"/>
              <a:gd name="T4" fmla="*/ 3352511 w 9930840"/>
              <a:gd name="T5" fmla="*/ 292054 h 1642185"/>
              <a:gd name="T6" fmla="*/ 7138173 w 9930840"/>
              <a:gd name="T7" fmla="*/ 167019 h 1642185"/>
              <a:gd name="T8" fmla="*/ 7138173 w 9930840"/>
              <a:gd name="T9" fmla="*/ 463440 h 1642185"/>
              <a:gd name="T10" fmla="*/ 0 w 9930840"/>
              <a:gd name="T11" fmla="*/ 463440 h 1642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30840"/>
              <a:gd name="T19" fmla="*/ 0 h 1642185"/>
              <a:gd name="T20" fmla="*/ 9930840 w 9930840"/>
              <a:gd name="T21" fmla="*/ 1642185 h 1642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660066"/>
                </a:solidFill>
              </a:rPr>
              <a:t>Leadership Definitions</a:t>
            </a:r>
          </a:p>
        </p:txBody>
      </p:sp>
      <p:sp>
        <p:nvSpPr>
          <p:cNvPr id="24581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1800" b="1" i="1" smtClean="0"/>
              <a:t>There are almost as many different definitions of leadership as there are persons who have attempted to define the concept (Bass, 1981)</a:t>
            </a:r>
            <a:r>
              <a:rPr lang="en-GB" sz="1800" i="1" smtClean="0"/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1800" smtClean="0"/>
              <a:t>	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1800" smtClean="0"/>
              <a:t>Leadership may be considered as the process (act) of influencing the activities of an organized group in its efforts toward goal setting and goal achievement.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1800" smtClean="0"/>
              <a:t>(Stogdill, 1950: 3)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1800" smtClean="0"/>
              <a:t>	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1800" smtClean="0"/>
              <a:t>Leadership is the behavior of an individual when he is directing the activities of a group toward a shared goal. (Hemphill &amp; Coons, 1957: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1800" smtClean="0"/>
              <a:t>	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1800" smtClean="0"/>
              <a:t>Leadership is interpersonal influence, exercised in a situation, and directed, through the communication process, toward the attainment of a specified goal or goals. (Tannenbaum, Weschler &amp; Massarik, 1961: 24)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18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smtClean="0">
                <a:solidFill>
                  <a:srgbClr val="000000"/>
                </a:solidFill>
              </a:rPr>
              <a:t>"The only definition of a leader is someone who has followers.</a:t>
            </a:r>
            <a:r>
              <a:rPr lang="en-US" altLang="en-US" sz="1800" smtClean="0">
                <a:solidFill>
                  <a:srgbClr val="000000"/>
                </a:solidFill>
              </a:rPr>
              <a:t>”</a:t>
            </a:r>
            <a:r>
              <a:rPr lang="en-US" sz="1800" smtClean="0">
                <a:solidFill>
                  <a:srgbClr val="000000"/>
                </a:solidFill>
              </a:rPr>
              <a:t> Peter Drucker</a:t>
            </a:r>
            <a:endParaRPr lang="en-GB" sz="1800" smtClean="0"/>
          </a:p>
          <a:p>
            <a:pPr eaLnBrk="1" hangingPunct="1">
              <a:lnSpc>
                <a:spcPct val="80000"/>
              </a:lnSpc>
            </a:pPr>
            <a:endParaRPr lang="en-GB" sz="1800" smtClean="0"/>
          </a:p>
        </p:txBody>
      </p:sp>
    </p:spTree>
    <p:custDataLst>
      <p:tags r:id="rId1"/>
    </p:custDataLst>
  </p:cSld>
  <p:clrMapOvr>
    <a:masterClrMapping/>
  </p:clrMapOvr>
  <p:transition spd="slow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76250"/>
            <a:ext cx="52705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113" y="1196975"/>
            <a:ext cx="8497888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333375"/>
            <a:ext cx="54864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51887">
            <a:off x="2433638" y="2243138"/>
            <a:ext cx="353853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461370">
            <a:off x="5795963" y="4262438"/>
            <a:ext cx="3949700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80063" y="2492375"/>
            <a:ext cx="54864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99876">
            <a:off x="2555875" y="4632325"/>
            <a:ext cx="38163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752627">
            <a:off x="0" y="2276475"/>
            <a:ext cx="2678113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EE7475BED4F478699D4472DAD2E48" ma:contentTypeVersion="10" ma:contentTypeDescription="Create a new document." ma:contentTypeScope="" ma:versionID="31ce36c513bbb8d88f64e2b79a017f18">
  <xsd:schema xmlns:xsd="http://www.w3.org/2001/XMLSchema" xmlns:xs="http://www.w3.org/2001/XMLSchema" xmlns:p="http://schemas.microsoft.com/office/2006/metadata/properties" xmlns:ns2="1f8f253d-e716-4626-931f-4264eeb6d682" xmlns:ns3="da6d5167-2a90-4f82-8b8b-55797dd00cca" targetNamespace="http://schemas.microsoft.com/office/2006/metadata/properties" ma:root="true" ma:fieldsID="7d6f9925c441a4b22d569a7ff9a72220" ns2:_="" ns3:_="">
    <xsd:import namespace="1f8f253d-e716-4626-931f-4264eeb6d682"/>
    <xsd:import namespace="da6d5167-2a90-4f82-8b8b-55797dd00cc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f253d-e716-4626-931f-4264eeb6d6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d5167-2a90-4f82-8b8b-55797dd00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E97B0C-ADB0-452D-9FFD-7F2FEDDF8078}"/>
</file>

<file path=customXml/itemProps2.xml><?xml version="1.0" encoding="utf-8"?>
<ds:datastoreItem xmlns:ds="http://schemas.openxmlformats.org/officeDocument/2006/customXml" ds:itemID="{548FA3F0-C38B-469E-8E06-F7C3A2B4C4C2}"/>
</file>

<file path=customXml/itemProps3.xml><?xml version="1.0" encoding="utf-8"?>
<ds:datastoreItem xmlns:ds="http://schemas.openxmlformats.org/officeDocument/2006/customXml" ds:itemID="{BF80EA20-61C5-41EC-856C-7D954560F666}"/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1782</TotalTime>
  <Words>892</Words>
  <Application>Microsoft Office PowerPoint</Application>
  <PresentationFormat>On-screen Show (4:3)</PresentationFormat>
  <Paragraphs>144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Gill Sans MT</vt:lpstr>
      <vt:lpstr>Times New Roman</vt:lpstr>
      <vt:lpstr>ＭＳ Ｐゴシック</vt:lpstr>
      <vt:lpstr>Wingdings</vt:lpstr>
      <vt:lpstr>Office Theme</vt:lpstr>
      <vt:lpstr> London and SE Region  Mentoring Programme  Class 1, November 2018/19 Notting Hill Genesis  </vt:lpstr>
      <vt:lpstr>Welcome </vt:lpstr>
      <vt:lpstr> Networking </vt:lpstr>
      <vt:lpstr>Introductions – Valuing what’s important </vt:lpstr>
      <vt:lpstr>Slide 5</vt:lpstr>
      <vt:lpstr>Coffee Break </vt:lpstr>
      <vt:lpstr>Identifying and developing the skills</vt:lpstr>
      <vt:lpstr>Leadership Definitions</vt:lpstr>
      <vt:lpstr>Slide 9</vt:lpstr>
      <vt:lpstr>Lunch time </vt:lpstr>
      <vt:lpstr>Personal Reflection</vt:lpstr>
      <vt:lpstr>How do I manage myself?</vt:lpstr>
      <vt:lpstr>What is within my circle of influence?</vt:lpstr>
      <vt:lpstr>Exercise </vt:lpstr>
      <vt:lpstr>ABIR  MODEL</vt:lpstr>
      <vt:lpstr>Tea Break </vt:lpstr>
      <vt:lpstr>Introduction </vt:lpstr>
      <vt:lpstr>What do you see and others?</vt:lpstr>
      <vt:lpstr>Why do organisations use psychometric profiling and assessment tools?</vt:lpstr>
      <vt:lpstr>Personality Performance Indicator (PPI) </vt:lpstr>
      <vt:lpstr>Review and What Next?</vt:lpstr>
      <vt:lpstr>Final Thoughts and any questions </vt:lpstr>
      <vt:lpstr>Beverley Ropley-Hylton  Mentoring Coordinator London and SE Region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Mason</dc:creator>
  <cp:lastModifiedBy>beverley Ropley</cp:lastModifiedBy>
  <cp:revision>162</cp:revision>
  <cp:lastPrinted>2013-06-26T12:36:49Z</cp:lastPrinted>
  <dcterms:created xsi:type="dcterms:W3CDTF">2012-06-18T13:36:10Z</dcterms:created>
  <dcterms:modified xsi:type="dcterms:W3CDTF">2018-11-05T14:05:11Z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0x01010040AEE7475BED4F478699D4472DAD2E48</vt:lpwstr>
  </property>
</Properties>
</file>