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41" r:id="rId5"/>
    <p:sldId id="267" r:id="rId6"/>
    <p:sldId id="447" r:id="rId7"/>
    <p:sldId id="289" r:id="rId8"/>
    <p:sldId id="427" r:id="rId9"/>
    <p:sldId id="365" r:id="rId10"/>
    <p:sldId id="317" r:id="rId11"/>
    <p:sldId id="426" r:id="rId12"/>
    <p:sldId id="415" r:id="rId13"/>
    <p:sldId id="318" r:id="rId14"/>
    <p:sldId id="455" r:id="rId15"/>
    <p:sldId id="369" r:id="rId16"/>
    <p:sldId id="370" r:id="rId17"/>
    <p:sldId id="450" r:id="rId18"/>
    <p:sldId id="456" r:id="rId19"/>
    <p:sldId id="457" r:id="rId20"/>
    <p:sldId id="458" r:id="rId21"/>
    <p:sldId id="453" r:id="rId22"/>
    <p:sldId id="451" r:id="rId23"/>
    <p:sldId id="452" r:id="rId24"/>
    <p:sldId id="454" r:id="rId25"/>
    <p:sldId id="371" r:id="rId26"/>
    <p:sldId id="374" r:id="rId27"/>
    <p:sldId id="376" r:id="rId28"/>
    <p:sldId id="377" r:id="rId29"/>
    <p:sldId id="429" r:id="rId30"/>
    <p:sldId id="413" r:id="rId31"/>
    <p:sldId id="379" r:id="rId32"/>
  </p:sldIdLst>
  <p:sldSz cx="9144000" cy="6858000" type="screen4x3"/>
  <p:notesSz cx="6881813" cy="96615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3366"/>
        </a:solidFill>
        <a:latin typeface="Gill Sans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55" autoAdjust="0"/>
  </p:normalViewPr>
  <p:slideViewPr>
    <p:cSldViewPr>
      <p:cViewPr varScale="1">
        <p:scale>
          <a:sx n="98" d="100"/>
          <a:sy n="98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83076"/>
          </a:xfrm>
          <a:prstGeom prst="rect">
            <a:avLst/>
          </a:prstGeom>
        </p:spPr>
        <p:txBody>
          <a:bodyPr vert="horz" lIns="91044" tIns="45522" rIns="91044" bIns="4552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0"/>
            <a:ext cx="2982119" cy="483076"/>
          </a:xfrm>
          <a:prstGeom prst="rect">
            <a:avLst/>
          </a:prstGeom>
        </p:spPr>
        <p:txBody>
          <a:bodyPr vert="horz" lIns="91044" tIns="45522" rIns="91044" bIns="45522" rtlCol="0"/>
          <a:lstStyle>
            <a:lvl1pPr algn="r">
              <a:defRPr sz="1200"/>
            </a:lvl1pPr>
          </a:lstStyle>
          <a:p>
            <a:fld id="{6C7DA1CD-99D8-43B5-9C69-F144BE0D54EB}" type="datetimeFigureOut">
              <a:rPr lang="en-GB" smtClean="0"/>
              <a:t>21/12/2018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76773"/>
            <a:ext cx="2982119" cy="483076"/>
          </a:xfrm>
          <a:prstGeom prst="rect">
            <a:avLst/>
          </a:prstGeom>
        </p:spPr>
        <p:txBody>
          <a:bodyPr vert="horz" lIns="91044" tIns="45522" rIns="91044" bIns="4552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9176773"/>
            <a:ext cx="2982119" cy="483076"/>
          </a:xfrm>
          <a:prstGeom prst="rect">
            <a:avLst/>
          </a:prstGeom>
        </p:spPr>
        <p:txBody>
          <a:bodyPr vert="horz" lIns="91044" tIns="45522" rIns="91044" bIns="45522" rtlCol="0" anchor="b"/>
          <a:lstStyle>
            <a:lvl1pPr algn="r">
              <a:defRPr sz="1200"/>
            </a:lvl1pPr>
          </a:lstStyle>
          <a:p>
            <a:fld id="{FAA744BC-693A-409C-BBE0-FAB0611918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48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4" tIns="45522" rIns="91044" bIns="4552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4" y="0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4" tIns="45522" rIns="91044" bIns="455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3938" y="723900"/>
            <a:ext cx="4833937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589225"/>
            <a:ext cx="5505450" cy="43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4" tIns="45522" rIns="91044" bIns="45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76773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4" tIns="45522" rIns="91044" bIns="4552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4" y="9176773"/>
            <a:ext cx="2982119" cy="4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4" tIns="45522" rIns="91044" bIns="455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8B2FBC7-EB27-47BE-B0FA-A507D571B9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40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DE67F8-6905-40F0-8632-56BB45AE59B5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 typeface="+mj-lt"/>
              <a:buAutoNum type="arabicPeriod"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92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509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Skip if need be and use in the review session!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835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if any Mentee has come across the cycle before – if yes can they explain it ?</a:t>
            </a:r>
          </a:p>
          <a:p>
            <a:endParaRPr lang="en-GB" dirty="0"/>
          </a:p>
          <a:p>
            <a:r>
              <a:rPr lang="en-GB" dirty="0"/>
              <a:t>Explain Kolb’s learning cycle – Different stages</a:t>
            </a:r>
          </a:p>
          <a:p>
            <a:endParaRPr lang="en-GB" dirty="0"/>
          </a:p>
          <a:p>
            <a:r>
              <a:rPr lang="en-GB" dirty="0"/>
              <a:t>Effective learning – you go through the whole cycle.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181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Honey and Mumford took Kolbs cycle and identified that people have a natural preference for being </a:t>
            </a:r>
          </a:p>
          <a:p>
            <a:r>
              <a:rPr lang="en-GB" dirty="0"/>
              <a:t>at a certain point in the learning cycle.</a:t>
            </a:r>
          </a:p>
          <a:p>
            <a:endParaRPr lang="en-GB" dirty="0"/>
          </a:p>
          <a:p>
            <a:r>
              <a:rPr lang="en-GB" dirty="0"/>
              <a:t>They identified four distinct learning styles Activists , Reflectors, Theorists and Pragmatists</a:t>
            </a:r>
          </a:p>
          <a:p>
            <a:endParaRPr lang="en-GB" dirty="0"/>
          </a:p>
          <a:p>
            <a:r>
              <a:rPr lang="en-GB" dirty="0"/>
              <a:t>Most of us tend to to follow only one or two of these styles.</a:t>
            </a:r>
          </a:p>
          <a:p>
            <a:endParaRPr lang="en-GB" dirty="0"/>
          </a:p>
          <a:p>
            <a:r>
              <a:rPr lang="en-GB" dirty="0"/>
              <a:t>Give out Learning styles questionnaires and get Mentees to complete them</a:t>
            </a:r>
          </a:p>
          <a:p>
            <a:endParaRPr lang="en-GB" dirty="0"/>
          </a:p>
          <a:p>
            <a:r>
              <a:rPr lang="en-GB" dirty="0"/>
              <a:t>Flip chart what learning style they are – initials on flipchart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21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42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541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512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062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87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0C25876A-FD18-4BAF-B885-74AE2748EEE6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7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600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DE67F8-6905-40F0-8632-56BB45AE59B5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 typeface="+mj-lt"/>
              <a:buAutoNum type="arabicPeriod"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8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Mentors welcome to attend any classes, even just for part of the day or just to network over lunch!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Some mentors facilitate or speak at classes.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Not designed to be training courses but to give a “bitesize” look at various topics with signposts to more information if they want to.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Go through topics that might be covered in classes.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Go through the topics highlighted in forms as popular.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80E077-7AB6-43B4-8FD6-BB725404297F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29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hangingPunct="1">
              <a:buFont typeface="+mj-lt"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80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04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62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CB39E6-1220-4D30-A22A-45EBDAEFD122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3961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63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2FBC7-EB27-47BE-B0FA-A507D571B95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14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0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6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2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5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45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2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78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2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92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72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56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C4871B10-0A6D-4B40-A6B8-9F46E83AB818}"/>
              </a:ext>
            </a:extLst>
          </p:cNvPr>
          <p:cNvSpPr>
            <a:spLocks/>
          </p:cNvSpPr>
          <p:nvPr userDrawn="1"/>
        </p:nvSpPr>
        <p:spPr bwMode="auto">
          <a:xfrm>
            <a:off x="-2" y="4725144"/>
            <a:ext cx="9144000" cy="1504780"/>
          </a:xfrm>
          <a:custGeom>
            <a:avLst/>
            <a:gdLst>
              <a:gd name="T0" fmla="*/ 0 w 9930840"/>
              <a:gd name="T1" fmla="*/ 1091954 h 1091954"/>
              <a:gd name="T2" fmla="*/ 0 w 9930840"/>
              <a:gd name="T3" fmla="*/ 114711 h 1091954"/>
              <a:gd name="T4" fmla="*/ 4538858 w 9930840"/>
              <a:gd name="T5" fmla="*/ 795615 h 1091954"/>
              <a:gd name="T6" fmla="*/ 9930840 w 9930840"/>
              <a:gd name="T7" fmla="*/ 391346 h 1091954"/>
              <a:gd name="T8" fmla="*/ 9930840 w 9930840"/>
              <a:gd name="T9" fmla="*/ 1091954 h 1091954"/>
              <a:gd name="T10" fmla="*/ 0 w 9930840"/>
              <a:gd name="T11" fmla="*/ 1091954 h 109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091954">
                <a:moveTo>
                  <a:pt x="0" y="1091954"/>
                </a:moveTo>
                <a:cubicBezTo>
                  <a:pt x="0" y="114711"/>
                  <a:pt x="0" y="114711"/>
                  <a:pt x="0" y="114711"/>
                </a:cubicBezTo>
                <a:cubicBezTo>
                  <a:pt x="843790" y="0"/>
                  <a:pt x="2883718" y="749509"/>
                  <a:pt x="4538858" y="795615"/>
                </a:cubicBezTo>
                <a:cubicBezTo>
                  <a:pt x="6193998" y="841721"/>
                  <a:pt x="9032176" y="341956"/>
                  <a:pt x="9930840" y="391346"/>
                </a:cubicBezTo>
                <a:cubicBezTo>
                  <a:pt x="9930840" y="1091954"/>
                  <a:pt x="9930840" y="1091954"/>
                  <a:pt x="9930840" y="1091954"/>
                </a:cubicBezTo>
                <a:lnTo>
                  <a:pt x="0" y="1091954"/>
                </a:lnTo>
                <a:close/>
              </a:path>
            </a:pathLst>
          </a:custGeom>
          <a:solidFill>
            <a:srgbClr val="CCD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F71564A-6154-42F3-A217-9C0AE63CD4D7}"/>
              </a:ext>
            </a:extLst>
          </p:cNvPr>
          <p:cNvSpPr>
            <a:spLocks/>
          </p:cNvSpPr>
          <p:nvPr userDrawn="1"/>
        </p:nvSpPr>
        <p:spPr bwMode="auto">
          <a:xfrm>
            <a:off x="-926" y="5211138"/>
            <a:ext cx="9144925" cy="1646861"/>
          </a:xfrm>
          <a:custGeom>
            <a:avLst/>
            <a:gdLst>
              <a:gd name="T0" fmla="*/ 0 w 9930840"/>
              <a:gd name="T1" fmla="*/ 1657036 h 1657036"/>
              <a:gd name="T2" fmla="*/ 0 w 9930840"/>
              <a:gd name="T3" fmla="*/ 179247 h 1657036"/>
              <a:gd name="T4" fmla="*/ 4751801 w 9930840"/>
              <a:gd name="T5" fmla="*/ 1133059 h 1657036"/>
              <a:gd name="T6" fmla="*/ 9930840 w 9930840"/>
              <a:gd name="T7" fmla="*/ 597575 h 1657036"/>
              <a:gd name="T8" fmla="*/ 9930840 w 9930840"/>
              <a:gd name="T9" fmla="*/ 1657036 h 1657036"/>
              <a:gd name="T10" fmla="*/ 0 w 9930840"/>
              <a:gd name="T11" fmla="*/ 1657036 h 1657036"/>
              <a:gd name="connsiteX0" fmla="*/ 0 w 9930840"/>
              <a:gd name="connsiteY0" fmla="*/ 1496716 h 1496716"/>
              <a:gd name="connsiteX1" fmla="*/ 0 w 9930840"/>
              <a:gd name="connsiteY1" fmla="*/ 18927 h 1496716"/>
              <a:gd name="connsiteX2" fmla="*/ 4751801 w 9930840"/>
              <a:gd name="connsiteY2" fmla="*/ 972739 h 1496716"/>
              <a:gd name="connsiteX3" fmla="*/ 9930840 w 9930840"/>
              <a:gd name="connsiteY3" fmla="*/ 437255 h 1496716"/>
              <a:gd name="connsiteX4" fmla="*/ 9930840 w 9930840"/>
              <a:gd name="connsiteY4" fmla="*/ 1496716 h 1496716"/>
              <a:gd name="connsiteX5" fmla="*/ 0 w 9930840"/>
              <a:gd name="connsiteY5" fmla="*/ 1496716 h 1496716"/>
              <a:gd name="connsiteX0" fmla="*/ 0 w 9930840"/>
              <a:gd name="connsiteY0" fmla="*/ 1377129 h 1377129"/>
              <a:gd name="connsiteX1" fmla="*/ 10454 w 9930840"/>
              <a:gd name="connsiteY1" fmla="*/ 22256 h 1377129"/>
              <a:gd name="connsiteX2" fmla="*/ 4751801 w 9930840"/>
              <a:gd name="connsiteY2" fmla="*/ 853152 h 1377129"/>
              <a:gd name="connsiteX3" fmla="*/ 9930840 w 9930840"/>
              <a:gd name="connsiteY3" fmla="*/ 317668 h 1377129"/>
              <a:gd name="connsiteX4" fmla="*/ 9930840 w 9930840"/>
              <a:gd name="connsiteY4" fmla="*/ 1377129 h 1377129"/>
              <a:gd name="connsiteX5" fmla="*/ 0 w 9930840"/>
              <a:gd name="connsiteY5" fmla="*/ 1377129 h 1377129"/>
              <a:gd name="connsiteX0" fmla="*/ 1005 w 9931845"/>
              <a:gd name="connsiteY0" fmla="*/ 1320327 h 1320327"/>
              <a:gd name="connsiteX1" fmla="*/ 1006 w 9931845"/>
              <a:gd name="connsiteY1" fmla="*/ 23297 h 1320327"/>
              <a:gd name="connsiteX2" fmla="*/ 4752806 w 9931845"/>
              <a:gd name="connsiteY2" fmla="*/ 796350 h 1320327"/>
              <a:gd name="connsiteX3" fmla="*/ 9931845 w 9931845"/>
              <a:gd name="connsiteY3" fmla="*/ 260866 h 1320327"/>
              <a:gd name="connsiteX4" fmla="*/ 9931845 w 9931845"/>
              <a:gd name="connsiteY4" fmla="*/ 1320327 h 1320327"/>
              <a:gd name="connsiteX5" fmla="*/ 1005 w 9931845"/>
              <a:gd name="connsiteY5" fmla="*/ 1320327 h 1320327"/>
              <a:gd name="connsiteX0" fmla="*/ 1005 w 9931845"/>
              <a:gd name="connsiteY0" fmla="*/ 1320537 h 1320537"/>
              <a:gd name="connsiteX1" fmla="*/ 1006 w 9931845"/>
              <a:gd name="connsiteY1" fmla="*/ 23507 h 1320537"/>
              <a:gd name="connsiteX2" fmla="*/ 4752806 w 9931845"/>
              <a:gd name="connsiteY2" fmla="*/ 796560 h 1320537"/>
              <a:gd name="connsiteX3" fmla="*/ 9921392 w 9931845"/>
              <a:gd name="connsiteY3" fmla="*/ 318918 h 1320537"/>
              <a:gd name="connsiteX4" fmla="*/ 9931845 w 9931845"/>
              <a:gd name="connsiteY4" fmla="*/ 1320537 h 1320537"/>
              <a:gd name="connsiteX5" fmla="*/ 1005 w 9931845"/>
              <a:gd name="connsiteY5" fmla="*/ 1320537 h 132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1845" h="1320537">
                <a:moveTo>
                  <a:pt x="1005" y="1320537"/>
                </a:moveTo>
                <a:cubicBezTo>
                  <a:pt x="4490" y="868913"/>
                  <a:pt x="-2479" y="475131"/>
                  <a:pt x="1006" y="23507"/>
                </a:cubicBezTo>
                <a:cubicBezTo>
                  <a:pt x="715373" y="-155740"/>
                  <a:pt x="3099408" y="747325"/>
                  <a:pt x="4752806" y="796560"/>
                </a:cubicBezTo>
                <a:cubicBezTo>
                  <a:pt x="6406204" y="845795"/>
                  <a:pt x="9058219" y="231589"/>
                  <a:pt x="9921392" y="318918"/>
                </a:cubicBezTo>
                <a:lnTo>
                  <a:pt x="9931845" y="1320537"/>
                </a:lnTo>
                <a:lnTo>
                  <a:pt x="1005" y="1320537"/>
                </a:lnTo>
                <a:close/>
              </a:path>
            </a:pathLst>
          </a:cu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0ACA8D0-79AE-495E-954F-E29DDBDFF60D}"/>
              </a:ext>
            </a:extLst>
          </p:cNvPr>
          <p:cNvSpPr>
            <a:spLocks/>
          </p:cNvSpPr>
          <p:nvPr userDrawn="1"/>
        </p:nvSpPr>
        <p:spPr bwMode="auto">
          <a:xfrm>
            <a:off x="0" y="5763319"/>
            <a:ext cx="9144000" cy="1094681"/>
          </a:xfrm>
          <a:custGeom>
            <a:avLst/>
            <a:gdLst>
              <a:gd name="T0" fmla="*/ 0 w 9930840"/>
              <a:gd name="T1" fmla="*/ 1642185 h 1642185"/>
              <a:gd name="T2" fmla="*/ 0 w 9930840"/>
              <a:gd name="T3" fmla="*/ 177093 h 1642185"/>
              <a:gd name="T4" fmla="*/ 4664118 w 9930840"/>
              <a:gd name="T5" fmla="*/ 1034884 h 1642185"/>
              <a:gd name="T6" fmla="*/ 9930840 w 9930840"/>
              <a:gd name="T7" fmla="*/ 591827 h 1642185"/>
              <a:gd name="T8" fmla="*/ 9930840 w 9930840"/>
              <a:gd name="T9" fmla="*/ 1642185 h 1642185"/>
              <a:gd name="T10" fmla="*/ 0 w 9930840"/>
              <a:gd name="T11" fmla="*/ 1642185 h 1642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30840" h="1642185">
                <a:moveTo>
                  <a:pt x="0" y="1642185"/>
                </a:moveTo>
                <a:cubicBezTo>
                  <a:pt x="0" y="177093"/>
                  <a:pt x="0" y="177093"/>
                  <a:pt x="0" y="177093"/>
                </a:cubicBezTo>
                <a:cubicBezTo>
                  <a:pt x="726492" y="0"/>
                  <a:pt x="3008978" y="965762"/>
                  <a:pt x="4664118" y="1034884"/>
                </a:cubicBezTo>
                <a:cubicBezTo>
                  <a:pt x="6319258" y="1104006"/>
                  <a:pt x="9053053" y="490610"/>
                  <a:pt x="9930840" y="591827"/>
                </a:cubicBezTo>
                <a:cubicBezTo>
                  <a:pt x="9930840" y="1642185"/>
                  <a:pt x="9930840" y="1642185"/>
                  <a:pt x="9930840" y="1642185"/>
                </a:cubicBezTo>
                <a:lnTo>
                  <a:pt x="0" y="1642185"/>
                </a:lnTo>
                <a:close/>
              </a:path>
            </a:pathLst>
          </a:custGeom>
          <a:solidFill>
            <a:srgbClr val="00A4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D5D1E0-3341-4721-A61C-0C54DD3112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5" y="0"/>
            <a:ext cx="1776911" cy="8037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23850" y="2276872"/>
            <a:ext cx="90726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/>
              <a:t>HDN Staff Mentoring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4000" dirty="0"/>
              <a:t>NE and Y&amp;H Class 2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4000" dirty="0"/>
              <a:t>– Wednesday 9</a:t>
            </a:r>
            <a:r>
              <a:rPr lang="en-GB" altLang="en-US" sz="4000" baseline="30000" dirty="0"/>
              <a:t>th</a:t>
            </a:r>
            <a:r>
              <a:rPr lang="en-GB" altLang="en-US" sz="4000" dirty="0"/>
              <a:t> January 2019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23850" y="3733205"/>
            <a:ext cx="8328025" cy="1423987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800" kern="0" dirty="0">
                <a:latin typeface="+mn-lt"/>
              </a:rPr>
              <a:t>@HDN_UK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4DD16-CD93-4C5F-B779-1C631492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71" y="0"/>
            <a:ext cx="1564729" cy="14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2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6600"/>
                </a:solidFill>
              </a:rPr>
              <a:t>Group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97971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Part 1 – Strengths of my type</a:t>
            </a:r>
            <a:endParaRPr lang="en-US" sz="2400" dirty="0"/>
          </a:p>
          <a:p>
            <a:pPr lvl="0"/>
            <a:r>
              <a:rPr lang="en-GB" sz="2400" dirty="0"/>
              <a:t>What are your strengths (individual/ as a group/ type description)</a:t>
            </a:r>
          </a:p>
          <a:p>
            <a:pPr lvl="0"/>
            <a:r>
              <a:rPr lang="en-GB" sz="2400" dirty="0"/>
              <a:t>How much are you like your type ?</a:t>
            </a:r>
          </a:p>
        </p:txBody>
      </p:sp>
    </p:spTree>
    <p:extLst>
      <p:ext uri="{BB962C8B-B14F-4D97-AF65-F5344CB8AC3E}">
        <p14:creationId xmlns:p14="http://schemas.microsoft.com/office/powerpoint/2010/main" val="29125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CD55-3BA7-4914-9325-66701174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6600"/>
                </a:solidFill>
              </a:rPr>
              <a:t>Group exercise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E4E51-7053-4AB7-A4DE-C8701E43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Part 2- Opportunities and pitfalls of working with different types (carousel exercise)</a:t>
            </a:r>
            <a:endParaRPr lang="en-GB" dirty="0"/>
          </a:p>
          <a:p>
            <a:pPr lvl="0"/>
            <a:r>
              <a:rPr lang="en-GB" dirty="0"/>
              <a:t>Opportunities of working with this type</a:t>
            </a:r>
          </a:p>
          <a:p>
            <a:pPr lvl="0"/>
            <a:r>
              <a:rPr lang="en-GB" dirty="0"/>
              <a:t>Problems and challenges of working with this type</a:t>
            </a:r>
          </a:p>
          <a:p>
            <a:pPr lvl="0"/>
            <a:r>
              <a:rPr lang="en-GB" dirty="0"/>
              <a:t>How can you best work with this type 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44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336600"/>
                </a:solidFill>
              </a:rPr>
              <a:t>Exercise in Pairs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340768"/>
            <a:ext cx="85689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600" dirty="0"/>
              <a:t>Think about a conflict or difficult personal situation/ customer you have experienced – was your style appropriate?</a:t>
            </a:r>
          </a:p>
          <a:p>
            <a:pPr marL="0" indent="0">
              <a:buNone/>
            </a:pPr>
            <a:endParaRPr lang="en-GB" sz="1400" dirty="0"/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What was good/ less good about the way you handled it?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Knowing more about your style (and perhaps theirs?) what could you have done differently to ensure a better outcome?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How might knowing what style you tend to adopt help you in future?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708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GB" sz="6600" dirty="0"/>
              <a:t>Thank you </a:t>
            </a:r>
            <a:br>
              <a:rPr lang="en-GB" sz="6600" dirty="0"/>
            </a:br>
            <a:r>
              <a:rPr lang="en-GB" sz="6600" dirty="0"/>
              <a:t>Any 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/>
          <a:lstStyle/>
          <a:p>
            <a:r>
              <a:rPr lang="en-GB" sz="6000" dirty="0"/>
              <a:t>It’s Lunch Time!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37112"/>
            <a:ext cx="5184576" cy="22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336600"/>
                </a:solidFill>
              </a:rPr>
              <a:t>Learning from this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Update PDL page 12 </a:t>
            </a:r>
          </a:p>
          <a:p>
            <a:r>
              <a:rPr lang="en-GB" dirty="0"/>
              <a:t>Reflection</a:t>
            </a:r>
          </a:p>
          <a:p>
            <a:r>
              <a:rPr lang="en-GB" dirty="0"/>
              <a:t>Note any learning</a:t>
            </a:r>
          </a:p>
          <a:p>
            <a:r>
              <a:rPr lang="en-GB" dirty="0"/>
              <a:t>Points to follow up and explore with mentor</a:t>
            </a:r>
          </a:p>
          <a:p>
            <a:r>
              <a:rPr lang="en-GB" dirty="0"/>
              <a:t>Any actions you will take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12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EFF1-13A3-4B5B-94EE-C295305F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Kolb’s Learning Cycle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3CF41A-388A-4932-A735-023F08210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264696" cy="45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1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5139-C1B5-414E-ABFF-71F59278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GB" dirty="0"/>
              <a:t>Learning Styles – </a:t>
            </a:r>
            <a:r>
              <a:rPr lang="en-GB" sz="3600" dirty="0"/>
              <a:t>Honey and Mumford</a:t>
            </a:r>
            <a:endParaRPr lang="en-GB" dirty="0"/>
          </a:p>
        </p:txBody>
      </p:sp>
      <p:pic>
        <p:nvPicPr>
          <p:cNvPr id="4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2535690-0D21-43A2-9852-DF6CE2174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30226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DE04E0A-421A-44C0-AD8E-3FC3B4201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900560"/>
            <a:ext cx="5832648" cy="468944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3DB157-D422-4740-9EAE-148A7C7E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7560"/>
            <a:ext cx="8229600" cy="1143000"/>
          </a:xfrm>
        </p:spPr>
        <p:txBody>
          <a:bodyPr/>
          <a:lstStyle/>
          <a:p>
            <a:r>
              <a:rPr lang="en-GB" dirty="0"/>
              <a:t>Gibbs’ model of reflection</a:t>
            </a:r>
          </a:p>
        </p:txBody>
      </p:sp>
    </p:spTree>
    <p:extLst>
      <p:ext uri="{BB962C8B-B14F-4D97-AF65-F5344CB8AC3E}">
        <p14:creationId xmlns:p14="http://schemas.microsoft.com/office/powerpoint/2010/main" val="290486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857D67-C1C9-433C-9E07-47D8CA5AA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Locus of Control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6D346-B8E6-455D-AC25-5202E00ED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Questionnaire </a:t>
            </a:r>
          </a:p>
        </p:txBody>
      </p:sp>
    </p:spTree>
    <p:extLst>
      <p:ext uri="{BB962C8B-B14F-4D97-AF65-F5344CB8AC3E}">
        <p14:creationId xmlns:p14="http://schemas.microsoft.com/office/powerpoint/2010/main" val="879037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850106"/>
          </a:xfrm>
        </p:spPr>
        <p:txBody>
          <a:bodyPr/>
          <a:lstStyle/>
          <a:p>
            <a:r>
              <a:rPr lang="en-GB" dirty="0">
                <a:solidFill>
                  <a:srgbClr val="588824"/>
                </a:solidFill>
              </a:rPr>
              <a:t>How do I manage myself?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12474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LOCUS OF CONTROL</a:t>
            </a:r>
          </a:p>
          <a:p>
            <a:r>
              <a:rPr lang="en-GB" dirty="0"/>
              <a:t>External Locus 						Internal Locus</a:t>
            </a:r>
          </a:p>
          <a:p>
            <a:r>
              <a:rPr lang="en-GB" dirty="0"/>
              <a:t>of control						of 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8722" y="2018913"/>
            <a:ext cx="1967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dirty="0"/>
              <a:t>Takes responsibility for their actions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Does things that will change their situation for better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Works hard to develop knowledge and skills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Inquisitive &amp; solution focused when things go wrong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Does not blame others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Self reliant for their self-esteem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Ability to inner reflect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406" y="2018913"/>
            <a:ext cx="19442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dirty="0"/>
              <a:t>Little responsibility for own behaviour/choices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Blames others/life for what’s wrong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Avoids coming out of comfort zone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May not do what  will make things better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Reliance on others approval to make them feel good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May not learn from their mistakes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Low ability to inner reflect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7789" y="2060848"/>
            <a:ext cx="25922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/>
              <a:t>Empower Yourself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Remember you always have a ‘choice’ to change your situation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Make a list of possible courses of action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Brainstorm ideas with a friend/colleague to get more ideas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Evaluate each one and decide on the best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Notice your ‘self talk’, the language you use – be positive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/>
              <a:t>Remember your attitude to a problem will affect your stress levels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51720" y="1586409"/>
            <a:ext cx="4657002" cy="3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8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336600"/>
                </a:solidFill>
              </a:rPr>
              <a:t>Mentoring Class Two </a:t>
            </a:r>
            <a:br>
              <a:rPr lang="en-GB" sz="4000" dirty="0">
                <a:solidFill>
                  <a:srgbClr val="336600"/>
                </a:solidFill>
              </a:rPr>
            </a:br>
            <a:r>
              <a:rPr lang="en-GB" sz="4000" dirty="0">
                <a:solidFill>
                  <a:srgbClr val="336600"/>
                </a:solidFill>
              </a:rPr>
              <a:t>Understanding Your Environment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23528" y="1619250"/>
            <a:ext cx="8496944" cy="50501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dirty="0">
                <a:cs typeface="Arial" panose="020B0604020202020204" pitchFamily="34" charset="0"/>
              </a:rPr>
              <a:t>Objectives</a:t>
            </a:r>
          </a:p>
          <a:p>
            <a:pPr lvl="0"/>
            <a:r>
              <a:rPr lang="en-GB" sz="2400" dirty="0"/>
              <a:t>To be aware of recent major changes in the Housing Sector</a:t>
            </a:r>
          </a:p>
          <a:p>
            <a:pPr marL="0" lvl="0" indent="0">
              <a:buNone/>
            </a:pPr>
            <a:r>
              <a:rPr lang="en-GB" sz="2400" dirty="0"/>
              <a:t>    &amp; how they impact on you</a:t>
            </a:r>
          </a:p>
          <a:p>
            <a:pPr lvl="0"/>
            <a:r>
              <a:rPr lang="en-GB" sz="2400" dirty="0"/>
              <a:t>To understand more about how you perceive others and are perceived </a:t>
            </a:r>
          </a:p>
          <a:p>
            <a:r>
              <a:rPr lang="en-GB" sz="2400" dirty="0"/>
              <a:t>To identify what and how you can influence/control</a:t>
            </a:r>
            <a:endParaRPr lang="en-GB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cs typeface="Arial" panose="020B0604020202020204" pitchFamily="34" charset="0"/>
              </a:rPr>
              <a:t>How we will achieve the above:</a:t>
            </a:r>
          </a:p>
          <a:p>
            <a:r>
              <a:rPr lang="en-GB" sz="2400" dirty="0"/>
              <a:t>Mixture of presentations, group discussions and group exercises</a:t>
            </a:r>
          </a:p>
          <a:p>
            <a:r>
              <a:rPr lang="en-GB" sz="2400" dirty="0"/>
              <a:t>Participation and contribution!</a:t>
            </a:r>
          </a:p>
          <a:p>
            <a:pPr marL="0" indent="0">
              <a:buNone/>
            </a:pPr>
            <a:endParaRPr lang="en-GB" sz="2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2585766C-483A-4009-B323-5A2C6E07E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08720"/>
            <a:ext cx="7010400" cy="54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8C4551-CBEE-4554-AA85-C6B8375207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Janet Meikle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39D973-12EE-4FC9-A147-DC2C708FC5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Money Advisor</a:t>
            </a:r>
          </a:p>
          <a:p>
            <a:r>
              <a:rPr lang="en-GB" dirty="0"/>
              <a:t>Broadacres</a:t>
            </a:r>
          </a:p>
        </p:txBody>
      </p:sp>
    </p:spTree>
    <p:extLst>
      <p:ext uri="{BB962C8B-B14F-4D97-AF65-F5344CB8AC3E}">
        <p14:creationId xmlns:p14="http://schemas.microsoft.com/office/powerpoint/2010/main" val="20298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Circle of Influence</a:t>
            </a:r>
          </a:p>
        </p:txBody>
      </p:sp>
    </p:spTree>
    <p:extLst>
      <p:ext uri="{BB962C8B-B14F-4D97-AF65-F5344CB8AC3E}">
        <p14:creationId xmlns:p14="http://schemas.microsoft.com/office/powerpoint/2010/main" val="3078924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54541"/>
            <a:ext cx="8229600" cy="850106"/>
          </a:xfrm>
        </p:spPr>
        <p:txBody>
          <a:bodyPr/>
          <a:lstStyle/>
          <a:p>
            <a:r>
              <a:rPr lang="en-GB" altLang="en-US" sz="4000" dirty="0">
                <a:solidFill>
                  <a:srgbClr val="588824"/>
                </a:solidFill>
              </a:rPr>
              <a:t>What is within my circle of influence?</a:t>
            </a:r>
          </a:p>
        </p:txBody>
      </p:sp>
      <p:pic>
        <p:nvPicPr>
          <p:cNvPr id="13315" name="Picture 3" descr="circle-of-influence-circle-of-conc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514475"/>
            <a:ext cx="42481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891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588824"/>
                </a:solidFill>
              </a:rPr>
              <a:t>Expanding your circle of influence</a:t>
            </a:r>
            <a:br>
              <a:rPr lang="en-GB" dirty="0">
                <a:solidFill>
                  <a:srgbClr val="588824"/>
                </a:solidFill>
              </a:rPr>
            </a:br>
            <a:r>
              <a:rPr lang="en-GB" dirty="0">
                <a:solidFill>
                  <a:srgbClr val="588824"/>
                </a:solidFill>
              </a:rPr>
              <a:t>Exercise – part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412976"/>
          </a:xfrm>
        </p:spPr>
        <p:txBody>
          <a:bodyPr/>
          <a:lstStyle/>
          <a:p>
            <a:r>
              <a:rPr lang="en-GB" sz="2400" dirty="0"/>
              <a:t>What are the challenges situations or people that face you at work?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i="1" dirty="0"/>
              <a:t> </a:t>
            </a:r>
            <a:endParaRPr lang="en-GB" sz="2400" dirty="0"/>
          </a:p>
          <a:p>
            <a:r>
              <a:rPr lang="en-GB" sz="2400" dirty="0"/>
              <a:t>From the things we have written down, select a problem or issue that is causing you concern/pressure and that you would like to influence. Chose one you are prepared to discuss with a partner and think about what you would like to change </a:t>
            </a:r>
          </a:p>
          <a:p>
            <a:pPr marL="0" indent="0">
              <a:buNone/>
            </a:pPr>
            <a:r>
              <a:rPr lang="en-GB" sz="2400" dirty="0"/>
              <a:t>  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049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413" y="83671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588824"/>
                </a:solidFill>
              </a:rPr>
              <a:t>Expanding your circle of influence</a:t>
            </a:r>
            <a:br>
              <a:rPr lang="en-GB" dirty="0">
                <a:solidFill>
                  <a:srgbClr val="588824"/>
                </a:solidFill>
              </a:rPr>
            </a:br>
            <a:r>
              <a:rPr lang="en-GB" dirty="0">
                <a:solidFill>
                  <a:srgbClr val="588824"/>
                </a:solidFill>
              </a:rPr>
              <a:t>Exercise – part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/>
          <a:lstStyle/>
          <a:p>
            <a:r>
              <a:rPr lang="en-GB" sz="2400" dirty="0"/>
              <a:t>Discuss the issue you would like to address with a partner explaining what you would like to be different</a:t>
            </a:r>
          </a:p>
          <a:p>
            <a:pPr lvl="0"/>
            <a:r>
              <a:rPr lang="en-GB" sz="2400" dirty="0"/>
              <a:t>Reflect on what can you do to move it into your area of influence (this may mean reframing the problem)</a:t>
            </a:r>
          </a:p>
          <a:p>
            <a:pPr lvl="0"/>
            <a:r>
              <a:rPr lang="en-GB" sz="2400" dirty="0"/>
              <a:t>What strengths and resources have you got to solve the problem?</a:t>
            </a:r>
          </a:p>
          <a:p>
            <a:pPr lvl="0"/>
            <a:r>
              <a:rPr lang="en-GB" sz="2400" dirty="0"/>
              <a:t>What is limiting / stopping you (focus on internal sources)?</a:t>
            </a:r>
          </a:p>
          <a:p>
            <a:pPr lvl="0"/>
            <a:r>
              <a:rPr lang="en-GB" sz="2400" dirty="0"/>
              <a:t>Who do you need to influence or gain support from to achieve this?</a:t>
            </a:r>
          </a:p>
          <a:p>
            <a:pPr marL="0" indent="0">
              <a:buNone/>
            </a:pPr>
            <a:r>
              <a:rPr lang="en-GB" sz="2400" dirty="0"/>
              <a:t>    (15 minutes each way)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881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9900"/>
                </a:solidFill>
              </a:rPr>
              <a:t>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337107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95288" y="620713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b="1" dirty="0"/>
              <a:t>Work-life Balance</a:t>
            </a:r>
            <a:endParaRPr lang="en-US" altLang="en-US" sz="7200" b="1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4325938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5435600" y="1912938"/>
            <a:ext cx="35290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Individual Task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Complete the ‘wheel of life’ scoring yourself from 0-10 on how satisfied you are with that area of your life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0 = Poor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10 = It can’t get any better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403350" y="2349500"/>
            <a:ext cx="3384550" cy="3455988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632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23850" y="2516703"/>
            <a:ext cx="846931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3600" dirty="0"/>
              <a:t>Thank you</a:t>
            </a:r>
            <a:endParaRPr lang="en-GB" altLang="en-US" dirty="0"/>
          </a:p>
          <a:p>
            <a:pPr>
              <a:spcBef>
                <a:spcPts val="1200"/>
              </a:spcBef>
              <a:buNone/>
            </a:pPr>
            <a:r>
              <a:rPr lang="en-GB" sz="2800" dirty="0"/>
              <a:t>E: Camilla@housingdiversitynetwork.co.uk </a:t>
            </a:r>
          </a:p>
          <a:p>
            <a:pPr>
              <a:lnSpc>
                <a:spcPct val="80000"/>
              </a:lnSpc>
              <a:buNone/>
            </a:pPr>
            <a:r>
              <a:rPr lang="en-GB" sz="2800" dirty="0"/>
              <a:t>T: 07791488196 </a:t>
            </a:r>
          </a:p>
          <a:p>
            <a:pPr>
              <a:lnSpc>
                <a:spcPct val="80000"/>
              </a:lnSpc>
              <a:buNone/>
            </a:pPr>
            <a:r>
              <a:rPr lang="en-GB" sz="2800" dirty="0"/>
              <a:t>W: housingdiversitynetwork.co.uk 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23850" y="5085184"/>
            <a:ext cx="8328025" cy="1423987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Camilla Veale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Mentoring</a:t>
            </a:r>
            <a:r>
              <a:rPr lang="en-GB" sz="2400" b="1" kern="0" dirty="0">
                <a:latin typeface="+mn-lt"/>
              </a:rPr>
              <a:t> </a:t>
            </a:r>
            <a:r>
              <a:rPr lang="en-GB" sz="2400" kern="0" dirty="0">
                <a:latin typeface="+mn-lt"/>
              </a:rPr>
              <a:t>Co-ordinator 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400" kern="0" dirty="0">
                <a:latin typeface="+mn-lt"/>
              </a:rPr>
              <a:t>@HDN_UK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B2D6E-CACA-42D8-8256-758AF4C68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71" y="0"/>
            <a:ext cx="1564729" cy="14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7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258888" y="260350"/>
            <a:ext cx="6265862" cy="7858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kern="0" dirty="0">
                <a:solidFill>
                  <a:srgbClr val="336600"/>
                </a:solidFill>
                <a:latin typeface="+mj-lt"/>
                <a:ea typeface="+mj-ea"/>
                <a:cs typeface="+mj-cs"/>
              </a:rPr>
              <a:t>Key dates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42665" y="962225"/>
          <a:ext cx="6697687" cy="5203079"/>
        </p:xfrm>
        <a:graphic>
          <a:graphicData uri="http://schemas.openxmlformats.org/drawingml/2006/table">
            <a:tbl>
              <a:tblPr/>
              <a:tblGrid>
                <a:gridCol w="2813516">
                  <a:extLst>
                    <a:ext uri="{9D8B030D-6E8A-4147-A177-3AD203B41FA5}">
                      <a16:colId xmlns:a16="http://schemas.microsoft.com/office/drawing/2014/main" val="2661559660"/>
                    </a:ext>
                  </a:extLst>
                </a:gridCol>
                <a:gridCol w="3884171">
                  <a:extLst>
                    <a:ext uri="{9D8B030D-6E8A-4147-A177-3AD203B41FA5}">
                      <a16:colId xmlns:a16="http://schemas.microsoft.com/office/drawing/2014/main" val="3614868826"/>
                    </a:ext>
                  </a:extLst>
                </a:gridCol>
              </a:tblGrid>
              <a:tr h="1344842"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Class 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“Getting to know you”</a:t>
                      </a:r>
                    </a:p>
                  </a:txBody>
                  <a:tcPr marL="91459" marR="914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Thursday 9th Nov 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(9.30 -4pm)</a:t>
                      </a:r>
                      <a:endParaRPr kumimoji="0" lang="en-GB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Thirteen Housing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Middlesbrough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822524"/>
                  </a:ext>
                </a:extLst>
              </a:tr>
              <a:tr h="1252493"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Class Two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“Understand your environment”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</a:p>
                  </a:txBody>
                  <a:tcPr marL="91459" marR="914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 8</a:t>
                      </a:r>
                      <a:r>
                        <a:rPr kumimoji="0" lang="en-GB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  2018 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(9.30 -4pm)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Broadacres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Northallerton </a:t>
                      </a:r>
                      <a:endParaRPr kumimoji="0" lang="en-GB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968"/>
                  </a:ext>
                </a:extLst>
              </a:tr>
              <a:tr h="1395346"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Class Three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“Challenges &amp; opportunities”</a:t>
                      </a:r>
                    </a:p>
                  </a:txBody>
                  <a:tcPr marL="91459" marR="914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Thursday 15th March 2018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(9.30 -4pm)</a:t>
                      </a: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Broadacres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Northallerton</a:t>
                      </a: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84641"/>
                  </a:ext>
                </a:extLst>
              </a:tr>
              <a:tr h="1036048"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Class Four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“Moving forward”</a:t>
                      </a:r>
                    </a:p>
                  </a:txBody>
                  <a:tcPr marL="91459" marR="91459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rgbClr val="003366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 26</a:t>
                      </a:r>
                      <a:r>
                        <a:rPr kumimoji="0" lang="en-GB" alt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April 2018 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(9.30 -4pm)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Leeds Federated Housing Association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Leeds</a:t>
                      </a:r>
                    </a:p>
                  </a:txBody>
                  <a:tcPr marL="114324" marR="11432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9724"/>
                  </a:ext>
                </a:extLst>
              </a:tr>
            </a:tbl>
          </a:graphicData>
        </a:graphic>
      </p:graphicFrame>
      <p:sp>
        <p:nvSpPr>
          <p:cNvPr id="24596" name="TextBox 4"/>
          <p:cNvSpPr txBox="1">
            <a:spLocks noChangeArrowheads="1"/>
          </p:cNvSpPr>
          <p:nvPr/>
        </p:nvSpPr>
        <p:spPr bwMode="auto">
          <a:xfrm>
            <a:off x="1252023" y="6423025"/>
            <a:ext cx="6304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336600"/>
                </a:solidFill>
              </a:rPr>
              <a:t>National Conference: 20</a:t>
            </a:r>
            <a:r>
              <a:rPr lang="en-GB" altLang="en-US" sz="2400" baseline="30000" dirty="0">
                <a:solidFill>
                  <a:srgbClr val="336600"/>
                </a:solidFill>
              </a:rPr>
              <a:t>th</a:t>
            </a:r>
            <a:r>
              <a:rPr lang="en-GB" altLang="en-US" sz="2400" dirty="0">
                <a:solidFill>
                  <a:srgbClr val="336600"/>
                </a:solidFill>
              </a:rPr>
              <a:t> June 2018, Birmingham</a:t>
            </a:r>
          </a:p>
        </p:txBody>
      </p:sp>
    </p:spTree>
    <p:extLst>
      <p:ext uri="{BB962C8B-B14F-4D97-AF65-F5344CB8AC3E}">
        <p14:creationId xmlns:p14="http://schemas.microsoft.com/office/powerpoint/2010/main" val="395316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336600"/>
                </a:solidFill>
                <a:latin typeface="Gill Sans MT" panose="020B0502020104020203" pitchFamily="34" charset="0"/>
              </a:rPr>
              <a:t>Welcome to Class Two – Your Environment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8840"/>
            <a:ext cx="3538736" cy="413909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600" dirty="0">
                <a:latin typeface="+mj-lt"/>
              </a:rPr>
              <a:t>Introductions</a:t>
            </a:r>
          </a:p>
          <a:p>
            <a:pPr eaLnBrk="1" hangingPunct="1">
              <a:lnSpc>
                <a:spcPct val="80000"/>
              </a:lnSpc>
            </a:pPr>
            <a:endParaRPr lang="en-GB" sz="36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3600" dirty="0">
                <a:latin typeface="+mj-lt"/>
              </a:rPr>
              <a:t>How we will work today – roles &amp; ground rules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36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6" r="15290"/>
          <a:stretch/>
        </p:blipFill>
        <p:spPr>
          <a:xfrm>
            <a:off x="4149757" y="1600200"/>
            <a:ext cx="499424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en-GB" dirty="0"/>
              <a:t>Welcome To Broadacres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817024" cy="1752600"/>
          </a:xfrm>
        </p:spPr>
        <p:txBody>
          <a:bodyPr/>
          <a:lstStyle/>
          <a:p>
            <a:r>
              <a:rPr lang="en-GB" b="1" dirty="0"/>
              <a:t>Chris Fawcett</a:t>
            </a:r>
          </a:p>
          <a:p>
            <a:r>
              <a:rPr lang="en-GB" dirty="0"/>
              <a:t>Business Support Director and Company Secretary</a:t>
            </a:r>
          </a:p>
          <a:p>
            <a:r>
              <a:rPr lang="en-GB" b="1" dirty="0"/>
              <a:t>Broadacres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8024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9900"/>
                </a:solidFill>
              </a:rPr>
              <a:t>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337107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8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336600"/>
                </a:solidFill>
              </a:rPr>
              <a:t>Understanding and using DISC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Objectives</a:t>
            </a:r>
          </a:p>
          <a:p>
            <a:pPr lvl="0"/>
            <a:r>
              <a:rPr lang="en-GB" sz="2800" dirty="0"/>
              <a:t>To learn more about DISC to enable you to reflect/discuss your PPI report with your mentor – to gain insight and support your development</a:t>
            </a:r>
          </a:p>
          <a:p>
            <a:pPr lvl="0"/>
            <a:r>
              <a:rPr lang="en-GB" sz="2800" dirty="0"/>
              <a:t>To use DISC styles to consider the impact of perceptions on yourself and others</a:t>
            </a:r>
          </a:p>
        </p:txBody>
      </p:sp>
    </p:spTree>
    <p:extLst>
      <p:ext uri="{BB962C8B-B14F-4D97-AF65-F5344CB8AC3E}">
        <p14:creationId xmlns:p14="http://schemas.microsoft.com/office/powerpoint/2010/main" val="115196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6600"/>
                </a:solidFill>
              </a:rPr>
              <a:t>DISC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3720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     - Dominance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      - Influence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      - Steadiness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     - Conscientiousness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92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/>
          <a:lstStyle/>
          <a:p>
            <a:r>
              <a:rPr lang="en-GB" altLang="en-US" dirty="0">
                <a:solidFill>
                  <a:srgbClr val="336600"/>
                </a:solidFill>
              </a:rPr>
              <a:t>DISC – Personality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04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dirty="0"/>
              <a:t>Review the three Charts/Graphs:</a:t>
            </a:r>
          </a:p>
          <a:p>
            <a:pPr>
              <a:defRPr/>
            </a:pPr>
            <a:r>
              <a:rPr lang="en-GB" sz="2400" dirty="0"/>
              <a:t>Basic Behaviour (Self-image)</a:t>
            </a:r>
          </a:p>
          <a:p>
            <a:pPr>
              <a:defRPr/>
            </a:pPr>
            <a:r>
              <a:rPr lang="en-GB" sz="2400" dirty="0"/>
              <a:t>Potential Work Behaviour (Work mask)</a:t>
            </a:r>
          </a:p>
          <a:p>
            <a:pPr>
              <a:defRPr/>
            </a:pPr>
            <a:r>
              <a:rPr lang="en-GB" sz="2400" dirty="0"/>
              <a:t>Behaviour under extreme pressure (Pressure Profile)              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 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68638"/>
            <a:ext cx="5400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26446"/>
      </p:ext>
    </p:extLst>
  </p:cSld>
  <p:clrMapOvr>
    <a:masterClrMapping/>
  </p:clrMapOvr>
</p:sld>
</file>

<file path=ppt/theme/theme1.xml><?xml version="1.0" encoding="utf-8"?>
<a:theme xmlns:a="http://schemas.openxmlformats.org/drawingml/2006/main" name="HDN 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EE7475BED4F478699D4472DAD2E48" ma:contentTypeVersion="10" ma:contentTypeDescription="Create a new document." ma:contentTypeScope="" ma:versionID="ac5e1bebaaf459b7e1fb03f70a9ea167">
  <xsd:schema xmlns:xsd="http://www.w3.org/2001/XMLSchema" xmlns:xs="http://www.w3.org/2001/XMLSchema" xmlns:p="http://schemas.microsoft.com/office/2006/metadata/properties" xmlns:ns2="1f8f253d-e716-4626-931f-4264eeb6d682" xmlns:ns3="da6d5167-2a90-4f82-8b8b-55797dd00cca" targetNamespace="http://schemas.microsoft.com/office/2006/metadata/properties" ma:root="true" ma:fieldsID="be03aca3b22c22fd5f3f72e3d52884df" ns2:_="" ns3:_="">
    <xsd:import namespace="1f8f253d-e716-4626-931f-4264eeb6d682"/>
    <xsd:import namespace="da6d5167-2a90-4f82-8b8b-55797dd00c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f253d-e716-4626-931f-4264eeb6d6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d5167-2a90-4f82-8b8b-55797dd00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F96A1E-6C99-4107-9E88-6FC6AF22EF62}"/>
</file>

<file path=customXml/itemProps2.xml><?xml version="1.0" encoding="utf-8"?>
<ds:datastoreItem xmlns:ds="http://schemas.openxmlformats.org/officeDocument/2006/customXml" ds:itemID="{F41BF50F-2A76-4018-86D1-32E6A4D6DA1B}">
  <ds:schemaRefs>
    <ds:schemaRef ds:uri="http://purl.org/dc/terms/"/>
    <ds:schemaRef ds:uri="http://schemas.openxmlformats.org/package/2006/metadata/core-properties"/>
    <ds:schemaRef ds:uri="11cf9fb4-8ef3-4232-8e3d-92a910efd01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f7088d2-0351-4312-86f9-bb7557d72d6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0A62DD-F45A-4EFA-BF1C-302439DA2E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HDN Presentation</Template>
  <TotalTime>3066</TotalTime>
  <Words>1053</Words>
  <Application>Microsoft Office PowerPoint</Application>
  <PresentationFormat>On-screen Show (4:3)</PresentationFormat>
  <Paragraphs>197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Gill Sans MT</vt:lpstr>
      <vt:lpstr>Wingdings</vt:lpstr>
      <vt:lpstr>HDN Presentation</vt:lpstr>
      <vt:lpstr>PowerPoint Presentation</vt:lpstr>
      <vt:lpstr>Mentoring Class Two  Understanding Your Environment</vt:lpstr>
      <vt:lpstr>PowerPoint Presentation</vt:lpstr>
      <vt:lpstr>Welcome to Class Two – Your Environment</vt:lpstr>
      <vt:lpstr>Welcome To Broadacres </vt:lpstr>
      <vt:lpstr>BREAK</vt:lpstr>
      <vt:lpstr>Understanding and using DISC</vt:lpstr>
      <vt:lpstr>DISC</vt:lpstr>
      <vt:lpstr>DISC – Personality Profile</vt:lpstr>
      <vt:lpstr>Group exercise</vt:lpstr>
      <vt:lpstr>Group exercise</vt:lpstr>
      <vt:lpstr>Exercise in Pairs</vt:lpstr>
      <vt:lpstr>Thank you  Any questions?</vt:lpstr>
      <vt:lpstr>Learning from this morning</vt:lpstr>
      <vt:lpstr>Kolb’s Learning Cycle</vt:lpstr>
      <vt:lpstr>Learning Styles – Honey and Mumford</vt:lpstr>
      <vt:lpstr>Gibbs’ model of reflection</vt:lpstr>
      <vt:lpstr>Locus of Control</vt:lpstr>
      <vt:lpstr>How do I manage myself?</vt:lpstr>
      <vt:lpstr>PowerPoint Presentation</vt:lpstr>
      <vt:lpstr>Janet Meikle</vt:lpstr>
      <vt:lpstr>Circle of Influence</vt:lpstr>
      <vt:lpstr>What is within my circle of influence?</vt:lpstr>
      <vt:lpstr>Expanding your circle of influence Exercise – part 1</vt:lpstr>
      <vt:lpstr>Expanding your circle of influence Exercise – part 2</vt:lpstr>
      <vt:lpstr>BREAK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Urwin</dc:creator>
  <cp:lastModifiedBy>alysross griffiths</cp:lastModifiedBy>
  <cp:revision>156</cp:revision>
  <cp:lastPrinted>2018-02-06T11:00:03Z</cp:lastPrinted>
  <dcterms:created xsi:type="dcterms:W3CDTF">2011-10-17T14:55:44Z</dcterms:created>
  <dcterms:modified xsi:type="dcterms:W3CDTF">2018-12-21T15:08:31Z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0x01010040AEE7475BED4F478699D4472DAD2E48</vt:lpwstr>
  </property>
</Properties>
</file>