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332" r:id="rId5"/>
    <p:sldId id="326" r:id="rId6"/>
    <p:sldId id="325" r:id="rId7"/>
    <p:sldId id="356" r:id="rId8"/>
    <p:sldId id="349" r:id="rId9"/>
    <p:sldId id="358" r:id="rId10"/>
    <p:sldId id="334" r:id="rId11"/>
    <p:sldId id="336" r:id="rId12"/>
    <p:sldId id="335" r:id="rId13"/>
    <p:sldId id="354" r:id="rId14"/>
    <p:sldId id="355" r:id="rId15"/>
    <p:sldId id="359" r:id="rId16"/>
    <p:sldId id="261" r:id="rId17"/>
    <p:sldId id="257" r:id="rId18"/>
    <p:sldId id="258" r:id="rId19"/>
    <p:sldId id="260" r:id="rId20"/>
    <p:sldId id="322" r:id="rId21"/>
    <p:sldId id="360" r:id="rId22"/>
    <p:sldId id="340" r:id="rId23"/>
    <p:sldId id="341" r:id="rId24"/>
    <p:sldId id="342" r:id="rId25"/>
    <p:sldId id="343" r:id="rId26"/>
    <p:sldId id="347" r:id="rId27"/>
    <p:sldId id="345" r:id="rId28"/>
    <p:sldId id="346" r:id="rId29"/>
    <p:sldId id="353" r:id="rId30"/>
    <p:sldId id="348" r:id="rId31"/>
    <p:sldId id="357" r:id="rId32"/>
    <p:sldId id="330" r:id="rId33"/>
    <p:sldId id="350" r:id="rId34"/>
    <p:sldId id="351" r:id="rId35"/>
  </p:sldIdLst>
  <p:sldSz cx="9144000" cy="6858000" type="screen4x3"/>
  <p:notesSz cx="6881813" cy="96615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3366"/>
    <a:srgbClr val="6666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16500D-2947-49FA-86E5-CAE1F9D8734B}" v="4" dt="2018-11-27T14:17:26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5" autoAdjust="0"/>
    <p:restoredTop sz="72890" autoAdjust="0"/>
  </p:normalViewPr>
  <p:slideViewPr>
    <p:cSldViewPr>
      <p:cViewPr varScale="1">
        <p:scale>
          <a:sx n="59" d="100"/>
          <a:sy n="59" d="100"/>
        </p:scale>
        <p:origin x="9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77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2119" cy="483076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4" y="0"/>
            <a:ext cx="2982119" cy="483076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6C7DA1CD-99D8-43B5-9C69-F144BE0D54EB}" type="datetimeFigureOut">
              <a:rPr lang="en-GB" smtClean="0"/>
              <a:t>28/11/2018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76772"/>
            <a:ext cx="2982119" cy="483076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4" y="9176772"/>
            <a:ext cx="2982119" cy="483076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FAA744BC-693A-409C-BBE0-FAB0611918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480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82119" cy="48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4" y="0"/>
            <a:ext cx="2982119" cy="48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5525" y="725488"/>
            <a:ext cx="4830763" cy="362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589227"/>
            <a:ext cx="5505450" cy="434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76772"/>
            <a:ext cx="2982119" cy="48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4" y="9176772"/>
            <a:ext cx="2982119" cy="48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8B2FBC7-EB27-47BE-B0FA-A507D571B9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400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DE67F8-6905-40F0-8632-56BB45AE59B5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buFont typeface="+mj-lt"/>
              <a:buAutoNum type="arabicPeriod"/>
            </a:pPr>
            <a:r>
              <a:rPr lang="en-US" altLang="en-US" sz="1400" dirty="0">
                <a:latin typeface="Arial" panose="020B0604020202020204" pitchFamily="34" charset="0"/>
              </a:rPr>
              <a:t>Introduce myself</a:t>
            </a:r>
            <a:r>
              <a:rPr lang="en-US" altLang="en-US" sz="1400" baseline="0" dirty="0">
                <a:latin typeface="Arial" panose="020B0604020202020204" pitchFamily="34" charset="0"/>
              </a:rPr>
              <a:t> </a:t>
            </a:r>
            <a:endParaRPr lang="en-US" altLang="en-US" sz="1400" dirty="0">
              <a:latin typeface="Arial" panose="020B0604020202020204" pitchFamily="34" charset="0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</a:rPr>
              <a:t>Check all comfy, can see, hear, warm etc.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</a:rPr>
              <a:t>Mobiles – silent 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</a:rPr>
              <a:t>Fire alarm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</a:rPr>
              <a:t>Smoking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</a:rPr>
              <a:t>Toilets</a:t>
            </a:r>
          </a:p>
          <a:p>
            <a:pPr marL="342900" lvl="0" indent="-342900" eaLnBrk="1" hangingPunct="1">
              <a:buFont typeface="+mj-lt"/>
              <a:buAutoNum type="arabicPeriod"/>
            </a:pPr>
            <a:r>
              <a:rPr lang="en-US" altLang="en-US" sz="1400" dirty="0">
                <a:latin typeface="Arial" panose="020B0604020202020204" pitchFamily="34" charset="0"/>
              </a:rPr>
              <a:t>Mentee intro’s?</a:t>
            </a:r>
          </a:p>
        </p:txBody>
      </p:sp>
    </p:spTree>
    <p:extLst>
      <p:ext uri="{BB962C8B-B14F-4D97-AF65-F5344CB8AC3E}">
        <p14:creationId xmlns:p14="http://schemas.microsoft.com/office/powerpoint/2010/main" val="3841473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Honey and Mumford took Kolbs cycle and identified that people have a natural preference for being </a:t>
            </a:r>
          </a:p>
          <a:p>
            <a:r>
              <a:rPr lang="en-GB" dirty="0"/>
              <a:t>at a certain point in the learning cycle.</a:t>
            </a:r>
          </a:p>
          <a:p>
            <a:endParaRPr lang="en-GB" dirty="0"/>
          </a:p>
          <a:p>
            <a:r>
              <a:rPr lang="en-GB" dirty="0"/>
              <a:t>They identified four distinct learning styles Activists , Reflectors, Theorists and Pragmatists</a:t>
            </a:r>
          </a:p>
          <a:p>
            <a:endParaRPr lang="en-GB" dirty="0"/>
          </a:p>
          <a:p>
            <a:r>
              <a:rPr lang="en-GB" dirty="0"/>
              <a:t>Most of us tend to to follow only one or two of these styles.</a:t>
            </a:r>
          </a:p>
          <a:p>
            <a:endParaRPr lang="en-GB" dirty="0"/>
          </a:p>
          <a:p>
            <a:r>
              <a:rPr lang="en-GB" dirty="0"/>
              <a:t>Give out Learning styles questionnaires and get Mentees to complete them</a:t>
            </a:r>
          </a:p>
          <a:p>
            <a:endParaRPr lang="en-GB" dirty="0"/>
          </a:p>
          <a:p>
            <a:r>
              <a:rPr lang="en-GB" dirty="0"/>
              <a:t>Flip chart what learning style they are – initials on flipchart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304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Network over Lunch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884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the PPI tool</a:t>
            </a:r>
          </a:p>
          <a:p>
            <a:endParaRPr lang="en-GB" dirty="0"/>
          </a:p>
          <a:p>
            <a:r>
              <a:rPr lang="en-GB" dirty="0"/>
              <a:t>What Disc stand for</a:t>
            </a:r>
          </a:p>
          <a:p>
            <a:endParaRPr lang="en-GB" dirty="0"/>
          </a:p>
          <a:p>
            <a:r>
              <a:rPr lang="en-GB" dirty="0"/>
              <a:t>Mentees will be invited to complete PPI between workshop 1 and workshop 2</a:t>
            </a:r>
          </a:p>
          <a:p>
            <a:endParaRPr lang="en-GB" dirty="0"/>
          </a:p>
          <a:p>
            <a:r>
              <a:rPr lang="en-GB" dirty="0"/>
              <a:t>Mentors have already been invited to complete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902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dirty="0"/>
              <a:t>Wha</a:t>
            </a:r>
            <a:r>
              <a:rPr lang="en-GB" sz="1200" kern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PPI is a work based personality profiling tool, developed from the original work of Dr. William Moulton Marston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1200" kern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All mentees </a:t>
            </a:r>
            <a:r>
              <a:rPr lang="en-GB" sz="1200" i="1" kern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</a:t>
            </a:r>
            <a:r>
              <a:rPr lang="en-GB" sz="1200" kern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mentors given the opportunity to complete this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1200" kern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Aim is enable mentees to try out an example of a psychometric tool and to provide self insight which you can use for your own development during the programme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1200" kern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Report will be confidential to you and not shared with anyone in your organisation – but your mentor will expect you to share it with them so they can support you to use it most effectively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sz="1200" dirty="0"/>
              <a:t>There is still a great deal we do not understand about personality i.e. nature vs nurture, the extent to which it is fixed etc.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sz="1200" dirty="0"/>
              <a:t>Psychometric testing is based on a particular school of psychological thought known as ‘Trait Theory’ (Eysenck and Cattell). Critics of this theory suggest that traits are not always accurate predictors of behaviour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/>
              <a:t>Personality profiling tools do not measure or predict skills and abilities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/>
              <a:t>People can use their preferred and non preferred styles. Just because you may not naturally enjoy an aspect of work does not mean you cannot develop a high level of competency in it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/>
              <a:t>There are no better or worse types to be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sz="1200" dirty="0"/>
              <a:t>Situational and contextual factors such as how you are feeling about work today and external factors can affect how you complete the test and therefore result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sz="1200" dirty="0"/>
              <a:t> Reports are generated by a computer and use standardised language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sz="1200" dirty="0"/>
              <a:t>Indicators (not measure or judgement). Use for discussion not decision making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chemeClr val="accent6"/>
                </a:solidFill>
              </a:rPr>
              <a:t>The results should only be used for personal reflection and growth – it is up to mentee to decide how meaningful/useful they are</a:t>
            </a:r>
          </a:p>
          <a:p>
            <a:r>
              <a:rPr lang="en-GB" dirty="0"/>
              <a:t>t is contained within the PPI report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025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Divide Mentees into 6 groups of 5 (or similar)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Hand out the blanked out PPI profiles to groups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In groups read the profile and then answer these questions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Get groups to feedback on one of the questions – other groups chip in afterwards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What did you think about the language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685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involved with the PPI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807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You will get a graph as well at workshop 2 – use them for discussions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Benefits of PPI – Paul Noddings – Policy Manager, Thirteen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How he has used it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Other psychometric profiles he has completed – use as a manager.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0E8A7B-AF2E-4CD1-BBBC-32FFD60ABAB5}" type="slidenum">
              <a:rPr lang="en-GB" altLang="en-US" smtClean="0"/>
              <a:pPr>
                <a:spcBef>
                  <a:spcPct val="0"/>
                </a:spcBef>
              </a:pPr>
              <a:t>23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01008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 through the 7 habits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653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Give out handouts 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fld id="{521B143D-1831-443C-9A4D-809651A44D92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25</a:t>
            </a:fld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14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locus of control</a:t>
            </a:r>
          </a:p>
          <a:p>
            <a:endParaRPr lang="en-GB" dirty="0"/>
          </a:p>
          <a:p>
            <a:r>
              <a:rPr lang="en-GB" dirty="0"/>
              <a:t>Cut this bit if time running out and skip to CIRCLE of Influence.</a:t>
            </a:r>
          </a:p>
          <a:p>
            <a:endParaRPr lang="en-GB" dirty="0"/>
          </a:p>
          <a:p>
            <a:r>
              <a:rPr lang="en-GB" dirty="0"/>
              <a:t>Come back to this</a:t>
            </a:r>
            <a:r>
              <a:rPr lang="en-GB" baseline="0" dirty="0"/>
              <a:t> in class 3 – building resilience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987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b="1" baseline="0" dirty="0"/>
              <a:t>ICE BREAKER</a:t>
            </a:r>
          </a:p>
          <a:p>
            <a:pPr marL="0" indent="0">
              <a:buFont typeface="+mj-lt"/>
              <a:buNone/>
            </a:pPr>
            <a:endParaRPr lang="en-GB" baseline="0" dirty="0"/>
          </a:p>
          <a:p>
            <a:pPr marL="228600" indent="-228600">
              <a:buFont typeface="+mj-lt"/>
              <a:buAutoNum type="arabicPeriod"/>
            </a:pPr>
            <a:r>
              <a:rPr lang="en-GB" b="1" baseline="0" dirty="0"/>
              <a:t>Ground rules </a:t>
            </a:r>
            <a:r>
              <a:rPr lang="en-GB" baseline="0" dirty="0"/>
              <a:t>– briefly discuss?</a:t>
            </a:r>
          </a:p>
          <a:p>
            <a:pPr marL="228600" indent="-228600">
              <a:buFont typeface="+mj-lt"/>
              <a:buAutoNum type="arabicPeriod"/>
            </a:pPr>
            <a:r>
              <a:rPr lang="en-GB" b="1" baseline="0" dirty="0"/>
              <a:t>Recap programme objectives </a:t>
            </a:r>
            <a:r>
              <a:rPr lang="en-GB" baseline="0" dirty="0"/>
              <a:t>&amp; class dates again &amp; expectations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/>
              <a:t>Taster sessions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/>
              <a:t>Participate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/>
              <a:t>Network/learn from each other – think of something to ask other orgs at break &amp; lunch times especially mentors! – goals/roles/approaches/tv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/>
              <a:t>Ask questions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/>
              <a:t>Help each other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/>
              <a:t>Have fun!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/>
              <a:t>Be honest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baseline="0" dirty="0"/>
          </a:p>
          <a:p>
            <a:pPr marL="228600" lvl="0" indent="-228600">
              <a:buFont typeface="+mj-lt"/>
              <a:buAutoNum type="arabicPeriod"/>
            </a:pPr>
            <a:r>
              <a:rPr lang="en-GB" b="1" baseline="0" dirty="0"/>
              <a:t>Jelly bean exercise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Colour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Discuss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Feedback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="1" dirty="0"/>
              <a:t>INTRODUCE</a:t>
            </a:r>
            <a:r>
              <a:rPr lang="en-GB" dirty="0"/>
              <a:t> JK &amp; What skills now and how</a:t>
            </a:r>
            <a:r>
              <a:rPr lang="en-GB" baseline="0" dirty="0"/>
              <a:t> to develop in the future?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199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fld id="{D23E1DD6-C963-48A3-9D64-3F90D46C4972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27</a:t>
            </a:fld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3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 through STARR </a:t>
            </a:r>
          </a:p>
          <a:p>
            <a:r>
              <a:rPr lang="en-GB" dirty="0"/>
              <a:t>Look at in workshop 3 &amp;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236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980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</a:t>
            </a:r>
            <a:r>
              <a:rPr lang="en-GB" baseline="0" dirty="0"/>
              <a:t> evaluation</a:t>
            </a:r>
          </a:p>
          <a:p>
            <a:r>
              <a:rPr lang="en-GB" baseline="0" dirty="0"/>
              <a:t>Rate todays sessions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174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35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you will get out of today!</a:t>
            </a:r>
          </a:p>
          <a:p>
            <a:endParaRPr lang="en-GB" dirty="0"/>
          </a:p>
          <a:p>
            <a:r>
              <a:rPr lang="en-GB" dirty="0"/>
              <a:t>Last objective: Tools = Wheel of life, Belbin</a:t>
            </a:r>
            <a:r>
              <a:rPr lang="en-GB" baseline="0" dirty="0"/>
              <a:t> Team Roles, PPI, Circle of Influence, STAR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5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buFont typeface="+mj-lt"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5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Mentors welcome to attend any classes, even just for part of the day or just to network over lunch!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Some mentors facilitate or speak at classes.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Not designed to be training courses but to give a “bitesize” look at various topics with signposts to more information if they want to.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Go through topics that might be covered in classes.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Go through the topics highlighted in forms as popular.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80E077-7AB6-43B4-8FD6-BB725404297F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82317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Get Mentees to colour in the Jelly Bean for where they are now and the Jelly Bean for where they want to be in 2</a:t>
            </a:r>
          </a:p>
          <a:p>
            <a:r>
              <a:rPr lang="en-GB" dirty="0"/>
              <a:t>Years time.</a:t>
            </a:r>
          </a:p>
          <a:p>
            <a:endParaRPr lang="en-GB" dirty="0"/>
          </a:p>
          <a:p>
            <a:r>
              <a:rPr lang="en-GB" dirty="0"/>
              <a:t>Get a few of them to talk about their Jelly Beans</a:t>
            </a:r>
          </a:p>
          <a:p>
            <a:endParaRPr lang="en-GB" dirty="0"/>
          </a:p>
          <a:p>
            <a:r>
              <a:rPr lang="en-GB" dirty="0"/>
              <a:t>How the Programme can help them get to be the Jelly Bean they want to 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133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18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Get Mentees to complete the Work Wheel </a:t>
            </a:r>
          </a:p>
          <a:p>
            <a:r>
              <a:rPr lang="en-GB" dirty="0"/>
              <a:t>0 = terrible 10= couldn’t be better</a:t>
            </a:r>
          </a:p>
          <a:p>
            <a:endParaRPr lang="en-GB" dirty="0"/>
          </a:p>
          <a:p>
            <a:r>
              <a:rPr lang="en-GB" dirty="0"/>
              <a:t>Get Mentees into pairs to coach each other about their two lowest scores – how to improve the score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199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if any Mentee has come across the cycle before – if yes can they explain it ?</a:t>
            </a:r>
          </a:p>
          <a:p>
            <a:endParaRPr lang="en-GB" dirty="0"/>
          </a:p>
          <a:p>
            <a:r>
              <a:rPr lang="en-GB" dirty="0"/>
              <a:t>Explain Kolb’s learning cycle – Different stages</a:t>
            </a:r>
          </a:p>
          <a:p>
            <a:endParaRPr lang="en-GB" dirty="0"/>
          </a:p>
          <a:p>
            <a:r>
              <a:rPr lang="en-GB" dirty="0"/>
              <a:t>Effective learning – you go through the whole cycle.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64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50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46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42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85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45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12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78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2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92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72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56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1F70FFAF-E47E-417B-8F80-B5CB6B25EEB5}"/>
              </a:ext>
            </a:extLst>
          </p:cNvPr>
          <p:cNvSpPr>
            <a:spLocks/>
          </p:cNvSpPr>
          <p:nvPr userDrawn="1"/>
        </p:nvSpPr>
        <p:spPr bwMode="auto">
          <a:xfrm>
            <a:off x="-2" y="4725144"/>
            <a:ext cx="9144000" cy="1504780"/>
          </a:xfrm>
          <a:custGeom>
            <a:avLst/>
            <a:gdLst>
              <a:gd name="T0" fmla="*/ 0 w 9930840"/>
              <a:gd name="T1" fmla="*/ 1091954 h 1091954"/>
              <a:gd name="T2" fmla="*/ 0 w 9930840"/>
              <a:gd name="T3" fmla="*/ 114711 h 1091954"/>
              <a:gd name="T4" fmla="*/ 4538858 w 9930840"/>
              <a:gd name="T5" fmla="*/ 795615 h 1091954"/>
              <a:gd name="T6" fmla="*/ 9930840 w 9930840"/>
              <a:gd name="T7" fmla="*/ 391346 h 1091954"/>
              <a:gd name="T8" fmla="*/ 9930840 w 9930840"/>
              <a:gd name="T9" fmla="*/ 1091954 h 1091954"/>
              <a:gd name="T10" fmla="*/ 0 w 9930840"/>
              <a:gd name="T11" fmla="*/ 1091954 h 109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24FD84F-2163-4D81-B509-4F8E791C761F}"/>
              </a:ext>
            </a:extLst>
          </p:cNvPr>
          <p:cNvSpPr>
            <a:spLocks/>
          </p:cNvSpPr>
          <p:nvPr userDrawn="1"/>
        </p:nvSpPr>
        <p:spPr bwMode="auto">
          <a:xfrm>
            <a:off x="-926" y="5211138"/>
            <a:ext cx="9144925" cy="1646861"/>
          </a:xfrm>
          <a:custGeom>
            <a:avLst/>
            <a:gdLst>
              <a:gd name="T0" fmla="*/ 0 w 9930840"/>
              <a:gd name="T1" fmla="*/ 1657036 h 1657036"/>
              <a:gd name="T2" fmla="*/ 0 w 9930840"/>
              <a:gd name="T3" fmla="*/ 179247 h 1657036"/>
              <a:gd name="T4" fmla="*/ 4751801 w 9930840"/>
              <a:gd name="T5" fmla="*/ 1133059 h 1657036"/>
              <a:gd name="T6" fmla="*/ 9930840 w 9930840"/>
              <a:gd name="T7" fmla="*/ 597575 h 1657036"/>
              <a:gd name="T8" fmla="*/ 9930840 w 9930840"/>
              <a:gd name="T9" fmla="*/ 1657036 h 1657036"/>
              <a:gd name="T10" fmla="*/ 0 w 9930840"/>
              <a:gd name="T11" fmla="*/ 1657036 h 1657036"/>
              <a:gd name="connsiteX0" fmla="*/ 0 w 9930840"/>
              <a:gd name="connsiteY0" fmla="*/ 1496716 h 1496716"/>
              <a:gd name="connsiteX1" fmla="*/ 0 w 9930840"/>
              <a:gd name="connsiteY1" fmla="*/ 18927 h 1496716"/>
              <a:gd name="connsiteX2" fmla="*/ 4751801 w 9930840"/>
              <a:gd name="connsiteY2" fmla="*/ 972739 h 1496716"/>
              <a:gd name="connsiteX3" fmla="*/ 9930840 w 9930840"/>
              <a:gd name="connsiteY3" fmla="*/ 437255 h 1496716"/>
              <a:gd name="connsiteX4" fmla="*/ 9930840 w 9930840"/>
              <a:gd name="connsiteY4" fmla="*/ 1496716 h 1496716"/>
              <a:gd name="connsiteX5" fmla="*/ 0 w 9930840"/>
              <a:gd name="connsiteY5" fmla="*/ 1496716 h 1496716"/>
              <a:gd name="connsiteX0" fmla="*/ 0 w 9930840"/>
              <a:gd name="connsiteY0" fmla="*/ 1377129 h 1377129"/>
              <a:gd name="connsiteX1" fmla="*/ 10454 w 9930840"/>
              <a:gd name="connsiteY1" fmla="*/ 22256 h 1377129"/>
              <a:gd name="connsiteX2" fmla="*/ 4751801 w 9930840"/>
              <a:gd name="connsiteY2" fmla="*/ 853152 h 1377129"/>
              <a:gd name="connsiteX3" fmla="*/ 9930840 w 9930840"/>
              <a:gd name="connsiteY3" fmla="*/ 317668 h 1377129"/>
              <a:gd name="connsiteX4" fmla="*/ 9930840 w 9930840"/>
              <a:gd name="connsiteY4" fmla="*/ 1377129 h 1377129"/>
              <a:gd name="connsiteX5" fmla="*/ 0 w 9930840"/>
              <a:gd name="connsiteY5" fmla="*/ 1377129 h 1377129"/>
              <a:gd name="connsiteX0" fmla="*/ 1005 w 9931845"/>
              <a:gd name="connsiteY0" fmla="*/ 1320327 h 1320327"/>
              <a:gd name="connsiteX1" fmla="*/ 1006 w 9931845"/>
              <a:gd name="connsiteY1" fmla="*/ 23297 h 1320327"/>
              <a:gd name="connsiteX2" fmla="*/ 4752806 w 9931845"/>
              <a:gd name="connsiteY2" fmla="*/ 796350 h 1320327"/>
              <a:gd name="connsiteX3" fmla="*/ 9931845 w 9931845"/>
              <a:gd name="connsiteY3" fmla="*/ 260866 h 1320327"/>
              <a:gd name="connsiteX4" fmla="*/ 9931845 w 9931845"/>
              <a:gd name="connsiteY4" fmla="*/ 1320327 h 1320327"/>
              <a:gd name="connsiteX5" fmla="*/ 1005 w 9931845"/>
              <a:gd name="connsiteY5" fmla="*/ 1320327 h 1320327"/>
              <a:gd name="connsiteX0" fmla="*/ 1005 w 9931845"/>
              <a:gd name="connsiteY0" fmla="*/ 1320537 h 1320537"/>
              <a:gd name="connsiteX1" fmla="*/ 1006 w 9931845"/>
              <a:gd name="connsiteY1" fmla="*/ 23507 h 1320537"/>
              <a:gd name="connsiteX2" fmla="*/ 4752806 w 9931845"/>
              <a:gd name="connsiteY2" fmla="*/ 796560 h 1320537"/>
              <a:gd name="connsiteX3" fmla="*/ 9921392 w 9931845"/>
              <a:gd name="connsiteY3" fmla="*/ 318918 h 1320537"/>
              <a:gd name="connsiteX4" fmla="*/ 9931845 w 9931845"/>
              <a:gd name="connsiteY4" fmla="*/ 1320537 h 1320537"/>
              <a:gd name="connsiteX5" fmla="*/ 1005 w 9931845"/>
              <a:gd name="connsiteY5" fmla="*/ 1320537 h 13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07FE50B-DAFF-46B9-88ED-06984A512715}"/>
              </a:ext>
            </a:extLst>
          </p:cNvPr>
          <p:cNvSpPr>
            <a:spLocks/>
          </p:cNvSpPr>
          <p:nvPr userDrawn="1"/>
        </p:nvSpPr>
        <p:spPr bwMode="auto">
          <a:xfrm>
            <a:off x="0" y="5763319"/>
            <a:ext cx="9144000" cy="1094681"/>
          </a:xfrm>
          <a:custGeom>
            <a:avLst/>
            <a:gdLst>
              <a:gd name="T0" fmla="*/ 0 w 9930840"/>
              <a:gd name="T1" fmla="*/ 1642185 h 1642185"/>
              <a:gd name="T2" fmla="*/ 0 w 9930840"/>
              <a:gd name="T3" fmla="*/ 177093 h 1642185"/>
              <a:gd name="T4" fmla="*/ 4664118 w 9930840"/>
              <a:gd name="T5" fmla="*/ 1034884 h 1642185"/>
              <a:gd name="T6" fmla="*/ 9930840 w 9930840"/>
              <a:gd name="T7" fmla="*/ 591827 h 1642185"/>
              <a:gd name="T8" fmla="*/ 9930840 w 9930840"/>
              <a:gd name="T9" fmla="*/ 1642185 h 1642185"/>
              <a:gd name="T10" fmla="*/ 0 w 9930840"/>
              <a:gd name="T11" fmla="*/ 1642185 h 1642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camilla@housingdiversitynetwork.co.uk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images.search.yahoo.com/images/view;_ylt=Az_6xddnCiBUjAgAjFpNBQx.;_ylu=X3oDMTIzNHZiM3ZyBHNlYwNzcgRzbGsDaW1nBG9pZANiOWJmOTI5MjFlNzc2ZGIyYjY3MTNhN2RmMDhjOWFiNQRncG9zAzEzBGl0A2Jpbmc-?back=https://uk.images.search.yahoo.com/search/images?p=jelly+bean+with+face&amp;n=60&amp;ei=UTF-8&amp;fr=yfp-t-903&amp;fr2=sb-top-uk.images.search.yahoo.com&amp;tab=organic&amp;ri=13&amp;w=800&amp;h=549&amp;imgurl=fc04.deviantart.net/fs23/i/2009/248/6/5/Jelly_Beans_by_kapailuj.png&amp;rurl=http://kapailuj.deviantart.com/art/Jelly-Beans-135969810&amp;size=810.3KB&amp;name=%3cb%3eJelly%3c/b%3e+%3cb%3eBeans%3c/b%3e+by+kapailuj&amp;p=jelly+bean+with+face&amp;oid=b9bf92921e776db2b6713a7df08c9ab5&amp;fr2=sb-top-uk.images.search.yahoo.com&amp;fr=yfp-t-903&amp;tt=%3cb%3eJelly%3c/b%3e+%3cb%3eBeans%3c/b%3e+by+kapailuj&amp;b=0&amp;ni=128&amp;no=13&amp;ts=&amp;tab=organic&amp;sigr=11og9g0th&amp;sigb=14q5di19i&amp;sigi=123k0hs7d&amp;sigt=115md39ea&amp;sign=115md39ea&amp;.crumb=J603USF4DaT&amp;fr=yfp-t-903&amp;fr2=sb-top-uk.images.search.yahoo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323850" y="1844824"/>
            <a:ext cx="84693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/>
              <a:t>HDN Staff Mentoring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3600" dirty="0"/>
              <a:t>North East and Yorks &amp; Humbs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3600" dirty="0"/>
              <a:t>November 29</a:t>
            </a:r>
            <a:r>
              <a:rPr lang="en-GB" altLang="en-US" sz="3600" baseline="30000" dirty="0"/>
              <a:t>th</a:t>
            </a:r>
            <a:r>
              <a:rPr lang="en-GB" altLang="en-US" sz="3600" dirty="0"/>
              <a:t> 2018</a:t>
            </a: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323850" y="3589189"/>
            <a:ext cx="8328025" cy="1423987"/>
          </a:xfrm>
          <a:prstGeom prst="rect">
            <a:avLst/>
          </a:prstGeom>
        </p:spPr>
        <p:txBody>
          <a:bodyPr anchor="ctr"/>
          <a:lstStyle/>
          <a:p>
            <a:pPr marL="342900" indent="-3429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400" kern="0" dirty="0">
                <a:latin typeface="+mn-lt"/>
              </a:rPr>
              <a:t>Camilla Veale 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400" kern="0" dirty="0">
                <a:latin typeface="+mn-lt"/>
              </a:rPr>
              <a:t>Mentoring Associate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400" kern="0" dirty="0">
                <a:latin typeface="+mn-lt"/>
              </a:rPr>
              <a:t>@HDN_UK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F31025-9B29-4FC5-9FE3-1F7E2AFB6E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5" b="31351"/>
          <a:stretch/>
        </p:blipFill>
        <p:spPr>
          <a:xfrm>
            <a:off x="0" y="0"/>
            <a:ext cx="2650037" cy="1178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36243C-DAFB-41EA-B849-153CC9EEFE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65" y="85518"/>
            <a:ext cx="1923110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7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DEFF1-13A3-4B5B-94EE-C295305F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Kolb’s Learning Cycle</a:t>
            </a: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63CF41A-388A-4932-A735-023F08210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264696" cy="452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7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A5139-C1B5-414E-ABFF-71F59278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Styles – </a:t>
            </a:r>
            <a:r>
              <a:rPr lang="en-GB" sz="3600" dirty="0"/>
              <a:t>Honey and Mumford</a:t>
            </a:r>
            <a:endParaRPr lang="en-GB" dirty="0"/>
          </a:p>
        </p:txBody>
      </p:sp>
      <p:pic>
        <p:nvPicPr>
          <p:cNvPr id="4" name="Picture 3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42535690-0D21-43A2-9852-DF6CE2174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6204181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6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6CD973-3E28-4A7A-955A-8E4812F25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/>
          <a:p>
            <a:r>
              <a:rPr lang="en-GB" b="1" dirty="0"/>
              <a:t>Dianne Walker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C4EFDA-117B-4B4A-98D2-25A02D174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1752600"/>
          </a:xfrm>
        </p:spPr>
        <p:txBody>
          <a:bodyPr/>
          <a:lstStyle/>
          <a:p>
            <a:r>
              <a:rPr lang="en-GB" dirty="0"/>
              <a:t>HDN Mentee 2017/8</a:t>
            </a:r>
          </a:p>
          <a:p>
            <a:r>
              <a:rPr lang="en-GB" dirty="0"/>
              <a:t>Leeds Federated Housing Association</a:t>
            </a:r>
          </a:p>
        </p:txBody>
      </p:sp>
    </p:spTree>
    <p:extLst>
      <p:ext uri="{BB962C8B-B14F-4D97-AF65-F5344CB8AC3E}">
        <p14:creationId xmlns:p14="http://schemas.microsoft.com/office/powerpoint/2010/main" val="3666331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8" y="1628800"/>
            <a:ext cx="4886325" cy="293608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396552" y="274638"/>
            <a:ext cx="9937104" cy="1143000"/>
          </a:xfrm>
        </p:spPr>
        <p:txBody>
          <a:bodyPr/>
          <a:lstStyle/>
          <a:p>
            <a:pPr algn="ctr"/>
            <a:r>
              <a:rPr lang="en-GB" sz="2800" b="1" dirty="0">
                <a:solidFill>
                  <a:prstClr val="black"/>
                </a:solidFill>
              </a:rPr>
              <a:t>Getting the most out of the Mentoring Programme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97884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GB" sz="2700" b="1" dirty="0"/>
              <a:t>Getting the most out of the Mentoring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My Background</a:t>
            </a:r>
          </a:p>
          <a:p>
            <a:endParaRPr lang="en-GB" dirty="0"/>
          </a:p>
          <a:p>
            <a:r>
              <a:rPr lang="en-GB" dirty="0"/>
              <a:t>What I got out of the programme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How I changed as a result of completing it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Any job/work changes</a:t>
            </a:r>
          </a:p>
          <a:p>
            <a:endParaRPr lang="en-GB" dirty="0"/>
          </a:p>
          <a:p>
            <a:r>
              <a:rPr lang="en-GB" dirty="0"/>
              <a:t>Highlights for me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How my mentor helped 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58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8610" y="764704"/>
            <a:ext cx="8263830" cy="7697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/>
              <a:t>Top tips for getting the most out of the programme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32635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u="sng" dirty="0"/>
          </a:p>
          <a:p>
            <a:pPr lvl="1"/>
            <a:r>
              <a:rPr lang="en-GB" sz="9600" dirty="0"/>
              <a:t>Attend all the sessions</a:t>
            </a:r>
          </a:p>
          <a:p>
            <a:pPr lvl="1"/>
            <a:endParaRPr lang="en-GB" sz="9600" dirty="0"/>
          </a:p>
          <a:p>
            <a:pPr lvl="1"/>
            <a:r>
              <a:rPr lang="en-GB" sz="9600" dirty="0"/>
              <a:t>Schedule all meetings with mentor in advance</a:t>
            </a:r>
          </a:p>
          <a:p>
            <a:pPr marL="342900" lvl="1" indent="0">
              <a:buNone/>
            </a:pPr>
            <a:r>
              <a:rPr lang="en-GB" sz="9600" dirty="0"/>
              <a:t> </a:t>
            </a:r>
          </a:p>
          <a:p>
            <a:pPr lvl="1"/>
            <a:r>
              <a:rPr lang="en-GB" sz="9600" dirty="0"/>
              <a:t>Participate </a:t>
            </a:r>
          </a:p>
          <a:p>
            <a:pPr marL="342900" lvl="1" indent="0">
              <a:buNone/>
            </a:pPr>
            <a:endParaRPr lang="en-GB" sz="9600" dirty="0"/>
          </a:p>
          <a:p>
            <a:pPr lvl="1"/>
            <a:r>
              <a:rPr lang="en-GB" sz="9600" dirty="0"/>
              <a:t>Enjoy it</a:t>
            </a:r>
          </a:p>
          <a:p>
            <a:pPr marL="342900" lvl="1" indent="0">
              <a:buNone/>
            </a:pPr>
            <a:endParaRPr lang="en-GB" sz="9600" dirty="0"/>
          </a:p>
          <a:p>
            <a:pPr lvl="1"/>
            <a:r>
              <a:rPr lang="en-GB" sz="9600" dirty="0"/>
              <a:t>Network</a:t>
            </a:r>
          </a:p>
          <a:p>
            <a:pPr marL="342900" lvl="1" indent="0">
              <a:buNone/>
            </a:pPr>
            <a:endParaRPr lang="en-GB" sz="9600" dirty="0"/>
          </a:p>
          <a:p>
            <a:pPr lvl="1"/>
            <a:r>
              <a:rPr lang="en-GB" sz="9600" dirty="0"/>
              <a:t>Attend the national conference</a:t>
            </a:r>
          </a:p>
        </p:txBody>
      </p:sp>
    </p:spTree>
    <p:extLst>
      <p:ext uri="{BB962C8B-B14F-4D97-AF65-F5344CB8AC3E}">
        <p14:creationId xmlns:p14="http://schemas.microsoft.com/office/powerpoint/2010/main" val="3283338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857718"/>
            <a:ext cx="4329113" cy="2836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64" y="1746865"/>
            <a:ext cx="4479131" cy="25288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530921"/>
          </a:xfrm>
        </p:spPr>
        <p:txBody>
          <a:bodyPr/>
          <a:lstStyle/>
          <a:p>
            <a:r>
              <a:rPr lang="en-GB" sz="4000" b="1" dirty="0"/>
              <a:t>National Conference – The Mentor of Us!!</a:t>
            </a:r>
          </a:p>
        </p:txBody>
      </p:sp>
    </p:spTree>
    <p:extLst>
      <p:ext uri="{BB962C8B-B14F-4D97-AF65-F5344CB8AC3E}">
        <p14:creationId xmlns:p14="http://schemas.microsoft.com/office/powerpoint/2010/main" val="3669860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r>
              <a:rPr lang="en-GB" sz="6600" dirty="0"/>
              <a:t>Thank you </a:t>
            </a:r>
            <a:br>
              <a:rPr lang="en-GB" sz="6600" dirty="0"/>
            </a:br>
            <a:r>
              <a:rPr lang="en-GB" sz="6600" dirty="0"/>
              <a:t>Any 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752600"/>
          </a:xfrm>
        </p:spPr>
        <p:txBody>
          <a:bodyPr/>
          <a:lstStyle/>
          <a:p>
            <a:r>
              <a:rPr lang="en-GB" sz="6000" dirty="0"/>
              <a:t>It’s Lunch Time!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437112"/>
            <a:ext cx="5184576" cy="22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80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5363EB-3FE3-4B4D-838F-4AC678FB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97E817-D4E9-4C51-ADBE-2A71E9662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Questionnaire </a:t>
            </a:r>
          </a:p>
          <a:p>
            <a:r>
              <a:rPr lang="en-GB" dirty="0"/>
              <a:t>What is your top learning style ?</a:t>
            </a:r>
          </a:p>
          <a:p>
            <a:r>
              <a:rPr lang="en-GB" dirty="0"/>
              <a:t>What is your second favourite style ?</a:t>
            </a:r>
          </a:p>
          <a:p>
            <a:r>
              <a:rPr lang="en-GB" dirty="0"/>
              <a:t>Variety in the group </a:t>
            </a:r>
          </a:p>
          <a:p>
            <a:r>
              <a:rPr lang="en-GB" dirty="0"/>
              <a:t>How will you learn best on the Programme 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422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669900"/>
                </a:solidFill>
              </a:rPr>
              <a:t>PPI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Dr Marston’s “Emotions of Normal People” 1928</a:t>
            </a:r>
          </a:p>
          <a:p>
            <a:pPr algn="ctr"/>
            <a:r>
              <a:rPr lang="en-GB" dirty="0">
                <a:solidFill>
                  <a:srgbClr val="336699"/>
                </a:solidFill>
              </a:rPr>
              <a:t>Dominance</a:t>
            </a:r>
          </a:p>
          <a:p>
            <a:pPr algn="ctr"/>
            <a:r>
              <a:rPr lang="en-GB" dirty="0">
                <a:solidFill>
                  <a:srgbClr val="336699"/>
                </a:solidFill>
              </a:rPr>
              <a:t>Influence over others</a:t>
            </a:r>
          </a:p>
          <a:p>
            <a:pPr algn="ctr"/>
            <a:r>
              <a:rPr lang="en-GB" dirty="0">
                <a:solidFill>
                  <a:srgbClr val="336699"/>
                </a:solidFill>
              </a:rPr>
              <a:t>Steadiness</a:t>
            </a:r>
          </a:p>
          <a:p>
            <a:pPr algn="ctr"/>
            <a:r>
              <a:rPr lang="en-GB" dirty="0">
                <a:solidFill>
                  <a:srgbClr val="336699"/>
                </a:solidFill>
              </a:rPr>
              <a:t>Compliance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34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69900"/>
                </a:solidFill>
              </a:rPr>
              <a:t>Introductions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525963"/>
          </a:xfrm>
        </p:spPr>
        <p:txBody>
          <a:bodyPr/>
          <a:lstStyle/>
          <a:p>
            <a:r>
              <a:rPr lang="en-GB" sz="4000" dirty="0"/>
              <a:t>Name</a:t>
            </a:r>
          </a:p>
          <a:p>
            <a:r>
              <a:rPr lang="en-GB" sz="4000" dirty="0"/>
              <a:t>Job Title</a:t>
            </a:r>
          </a:p>
          <a:p>
            <a:r>
              <a:rPr lang="en-GB" sz="4000" dirty="0"/>
              <a:t>Housing Organisation</a:t>
            </a:r>
          </a:p>
          <a:p>
            <a:r>
              <a:rPr lang="en-GB" sz="4000" dirty="0"/>
              <a:t>Mentoring Sessions </a:t>
            </a:r>
          </a:p>
          <a:p>
            <a:r>
              <a:rPr lang="en-GB" sz="4000" dirty="0"/>
              <a:t>What is the one goal you’d like to accomplish during your lifetime?</a:t>
            </a:r>
          </a:p>
          <a:p>
            <a:pPr marL="514350" lvl="0" indent="-514350">
              <a:buFont typeface="+mj-lt"/>
              <a:buAutoNum type="arabicPeriod"/>
            </a:pPr>
            <a:endParaRPr lang="en-GB" sz="40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89610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669900"/>
                </a:solidFill>
              </a:rPr>
              <a:t>PPI report: how people are likely to behave in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525963"/>
          </a:xfrm>
        </p:spPr>
        <p:txBody>
          <a:bodyPr/>
          <a:lstStyle/>
          <a:p>
            <a:pPr lvl="0" algn="ctr"/>
            <a:r>
              <a:rPr lang="en-GB" sz="3600" dirty="0"/>
              <a:t>Motivation</a:t>
            </a:r>
          </a:p>
          <a:p>
            <a:pPr lvl="0" algn="ctr"/>
            <a:r>
              <a:rPr lang="en-GB" sz="3600" dirty="0"/>
              <a:t>Strengths</a:t>
            </a:r>
          </a:p>
          <a:p>
            <a:pPr lvl="0" algn="ctr"/>
            <a:r>
              <a:rPr lang="en-GB" sz="3600" dirty="0"/>
              <a:t>Learning Style</a:t>
            </a:r>
          </a:p>
          <a:p>
            <a:pPr lvl="0" algn="ctr"/>
            <a:r>
              <a:rPr lang="en-GB" sz="3600" dirty="0"/>
              <a:t>Team member</a:t>
            </a:r>
          </a:p>
          <a:p>
            <a:pPr lvl="0" algn="ctr"/>
            <a:r>
              <a:rPr lang="en-GB" sz="3600" dirty="0"/>
              <a:t>Team leader</a:t>
            </a:r>
          </a:p>
          <a:p>
            <a:pPr lvl="0" algn="ctr"/>
            <a:r>
              <a:rPr lang="en-GB" sz="3600" dirty="0"/>
              <a:t>Stress etc etc</a:t>
            </a:r>
          </a:p>
          <a:p>
            <a:pPr algn="ctr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60228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b="1" dirty="0">
                <a:solidFill>
                  <a:srgbClr val="669900"/>
                </a:solidFill>
              </a:rPr>
              <a:t>You are the mentor and your mentee has shared their report with you…</a:t>
            </a:r>
          </a:p>
          <a:p>
            <a:pPr lvl="0"/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What questions would you ask them to help them explore the PPI?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Are there any strengths?  Are there any development areas?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What development actions might this mentee take?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How do you think the PPI helps increase our self-awareness?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389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sz="4000" b="1" dirty="0">
                <a:solidFill>
                  <a:srgbClr val="669900"/>
                </a:solidFill>
              </a:rPr>
              <a:t>PPI (Personality Performance Indicator)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1845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400" b="1" dirty="0">
                <a:solidFill>
                  <a:srgbClr val="669900"/>
                </a:solidFill>
              </a:rPr>
              <a:t>The questionnaire:</a:t>
            </a:r>
          </a:p>
          <a:p>
            <a:pPr marL="628650" lvl="2" indent="-355600">
              <a:buFont typeface="Arial" pitchFamily="34" charset="0"/>
              <a:buChar char="•"/>
              <a:defRPr/>
            </a:pPr>
            <a:r>
              <a:rPr lang="en-GB" dirty="0"/>
              <a:t>Online/24 questions/5-7 minutes to complete</a:t>
            </a:r>
          </a:p>
          <a:p>
            <a:pPr marL="628650" lvl="2" indent="-355600">
              <a:buFont typeface="Arial" pitchFamily="34" charset="0"/>
              <a:buChar char="•"/>
              <a:defRPr/>
            </a:pPr>
            <a:r>
              <a:rPr lang="en-GB" dirty="0"/>
              <a:t>Answer quickly and spontaneously</a:t>
            </a:r>
          </a:p>
          <a:p>
            <a:pPr marL="628650" lvl="2" indent="-355600">
              <a:buFont typeface="Arial" pitchFamily="34" charset="0"/>
              <a:buChar char="•"/>
              <a:defRPr/>
            </a:pPr>
            <a:r>
              <a:rPr lang="en-GB" dirty="0"/>
              <a:t>There are no right and wrong answers</a:t>
            </a:r>
          </a:p>
          <a:p>
            <a:pPr marL="628650" lvl="2" indent="-355600">
              <a:buFont typeface="Arial" pitchFamily="34" charset="0"/>
              <a:buChar char="•"/>
              <a:defRPr/>
            </a:pPr>
            <a:r>
              <a:rPr lang="en-GB" dirty="0"/>
              <a:t>Be true to yourself </a:t>
            </a:r>
          </a:p>
          <a:p>
            <a:pPr marL="0" lvl="2" indent="0">
              <a:buNone/>
              <a:defRPr/>
            </a:pPr>
            <a:r>
              <a:rPr lang="en-GB" b="1" dirty="0">
                <a:solidFill>
                  <a:srgbClr val="669900"/>
                </a:solidFill>
              </a:rPr>
              <a:t>The report:</a:t>
            </a:r>
          </a:p>
          <a:p>
            <a:pPr marL="628650" lvl="2" indent="-355600">
              <a:buFont typeface="Arial" pitchFamily="34" charset="0"/>
              <a:buChar char="•"/>
              <a:defRPr/>
            </a:pPr>
            <a:r>
              <a:rPr lang="en-GB" dirty="0"/>
              <a:t>Approx. 10 pages long</a:t>
            </a:r>
          </a:p>
          <a:p>
            <a:pPr marL="44450" lvl="2" indent="0">
              <a:buNone/>
              <a:defRPr/>
            </a:pPr>
            <a:r>
              <a:rPr lang="en-GB" b="1" dirty="0">
                <a:solidFill>
                  <a:srgbClr val="669900"/>
                </a:solidFill>
              </a:rPr>
              <a:t>Understanding and using the results:</a:t>
            </a:r>
          </a:p>
          <a:p>
            <a:pPr marL="628650" lvl="2" indent="-355600">
              <a:buFont typeface="Arial" pitchFamily="34" charset="0"/>
              <a:buChar char="•"/>
              <a:defRPr/>
            </a:pPr>
            <a:r>
              <a:rPr lang="en-GB" dirty="0"/>
              <a:t>Class 2 will provide opportunity to share parts &amp; ask questions</a:t>
            </a:r>
          </a:p>
          <a:p>
            <a:pPr marL="628650" lvl="2" indent="-355600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accent6"/>
                </a:solidFill>
              </a:rPr>
              <a:t>Share with your </a:t>
            </a:r>
            <a:r>
              <a:rPr lang="en-GB" dirty="0"/>
              <a:t>mentor &amp; discuss at your future mentoring sessions</a:t>
            </a:r>
          </a:p>
          <a:p>
            <a:pPr marL="628650" lvl="2" indent="-355600">
              <a:buFont typeface="Arial" pitchFamily="34" charset="0"/>
              <a:buChar char="•"/>
              <a:defRPr/>
            </a:pPr>
            <a:r>
              <a:rPr lang="en-GB" dirty="0"/>
              <a:t>Other support available    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15110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336600"/>
                </a:solidFill>
              </a:rPr>
              <a:t>DISC – Personality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704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400" dirty="0"/>
              <a:t>Review the three Charts/Graphs:</a:t>
            </a:r>
          </a:p>
          <a:p>
            <a:pPr>
              <a:defRPr/>
            </a:pPr>
            <a:r>
              <a:rPr lang="en-GB" sz="2400" dirty="0"/>
              <a:t>Basic Behaviour (Self-image)</a:t>
            </a:r>
          </a:p>
          <a:p>
            <a:pPr>
              <a:defRPr/>
            </a:pPr>
            <a:r>
              <a:rPr lang="en-GB" sz="2400" dirty="0"/>
              <a:t>Potential Work Behaviour (Work mask)</a:t>
            </a:r>
          </a:p>
          <a:p>
            <a:pPr>
              <a:defRPr/>
            </a:pPr>
            <a:r>
              <a:rPr lang="en-GB" sz="2400" dirty="0"/>
              <a:t>Behaviour under extreme pressure (Pressure Profile)              </a:t>
            </a:r>
          </a:p>
          <a:p>
            <a:pPr marL="0" indent="0">
              <a:buFontTx/>
              <a:buNone/>
              <a:defRPr/>
            </a:pPr>
            <a:r>
              <a:rPr lang="en-GB" dirty="0"/>
              <a:t> </a:t>
            </a:r>
          </a:p>
          <a:p>
            <a:pPr marL="0" indent="0">
              <a:buFontTx/>
              <a:buNone/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068638"/>
            <a:ext cx="54006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247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846015" cy="5400600"/>
          </a:xfrm>
        </p:spPr>
      </p:pic>
      <p:sp>
        <p:nvSpPr>
          <p:cNvPr id="2" name="Rectangle 1"/>
          <p:cNvSpPr/>
          <p:nvPr/>
        </p:nvSpPr>
        <p:spPr>
          <a:xfrm>
            <a:off x="2555776" y="476672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669900"/>
                </a:solidFill>
              </a:rPr>
              <a:t>Covey’s 7 Habits </a:t>
            </a:r>
            <a:endParaRPr lang="en-GB" sz="3200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63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07950" y="419100"/>
            <a:ext cx="8928100" cy="1138238"/>
          </a:xfrm>
        </p:spPr>
        <p:txBody>
          <a:bodyPr/>
          <a:lstStyle/>
          <a:p>
            <a:pPr algn="l"/>
            <a:r>
              <a:rPr lang="en-GB" altLang="en-US" dirty="0">
                <a:solidFill>
                  <a:srgbClr val="336600"/>
                </a:solidFill>
              </a:rPr>
              <a:t>What is within my Circle of Influence?</a:t>
            </a:r>
          </a:p>
        </p:txBody>
      </p:sp>
      <p:pic>
        <p:nvPicPr>
          <p:cNvPr id="13315" name="Picture 3" descr="circle-of-influence-circle-of-conc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687513"/>
            <a:ext cx="42481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01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669900"/>
                </a:solidFill>
              </a:rPr>
              <a:t>Locus of control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188"/>
          </a:xfrm>
        </p:spPr>
        <p:txBody>
          <a:bodyPr/>
          <a:lstStyle/>
          <a:p>
            <a:pPr marL="0" indent="0" algn="ctr">
              <a:buNone/>
            </a:pPr>
            <a:r>
              <a:rPr lang="ja-JP" altLang="en-GB" dirty="0"/>
              <a:t>“</a:t>
            </a:r>
            <a:r>
              <a:rPr lang="en-GB" altLang="ja-JP" i="1" dirty="0"/>
              <a:t>The degree to which individuals either perceive that outcomes result from their </a:t>
            </a:r>
            <a:r>
              <a:rPr lang="en-GB" altLang="ja-JP" b="1" i="1" dirty="0"/>
              <a:t>own</a:t>
            </a:r>
            <a:r>
              <a:rPr lang="en-GB" altLang="ja-JP" i="1" dirty="0"/>
              <a:t> behaviours, or from forces that are external to themselves</a:t>
            </a:r>
            <a:r>
              <a:rPr lang="ja-JP" altLang="en-GB" i="1" dirty="0"/>
              <a:t>”</a:t>
            </a:r>
            <a:endParaRPr lang="en-GB" altLang="en-US" i="1" dirty="0"/>
          </a:p>
        </p:txBody>
      </p:sp>
      <p:pic>
        <p:nvPicPr>
          <p:cNvPr id="9219" name="Picture 4" descr="locus of cont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6355341" cy="3168352"/>
          </a:xfrm>
          <a:prstGeom prst="rect">
            <a:avLst/>
          </a:prstGeom>
          <a:noFill/>
          <a:ln w="1905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5963" y="5805488"/>
            <a:ext cx="863600" cy="28733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endParaRPr lang="en-GB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29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34975" y="333375"/>
            <a:ext cx="8229600" cy="1143000"/>
          </a:xfrm>
        </p:spPr>
        <p:txBody>
          <a:bodyPr/>
          <a:lstStyle/>
          <a:p>
            <a:r>
              <a:rPr lang="en-GB" altLang="en-US" dirty="0">
                <a:solidFill>
                  <a:srgbClr val="336600"/>
                </a:solidFill>
              </a:rPr>
              <a:t>How do I manage myself?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8138" y="1341438"/>
            <a:ext cx="8424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1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LOCUS OF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External Locus 						Internal Locus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of control						of control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2244725" y="2205038"/>
            <a:ext cx="41767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288" y="2636838"/>
            <a:ext cx="29527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/>
              <a:t>Take little or no responsibility for their behaviour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/>
              <a:t>Blame others for what is wrong in their life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/>
              <a:t>Tend not to do things that will change their life for the better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/>
              <a:t>Emphasis is to avoid coming out of their personal comfort zones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/>
              <a:t>When things go wrong they often do not learn from their mistakes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/>
              <a:t>Tend to rely on other people’s approval to make them feel good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/>
              <a:t>Have weak boundaries and strong barriers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/>
              <a:t>Lack the ability to be able to inner reflect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67400" y="2554288"/>
            <a:ext cx="30257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/>
              <a:t>Take responsibility for their actions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/>
              <a:t>Do things that will change their situation for the better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/>
              <a:t>Emphasis is on striving for personal and professional achievement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/>
              <a:t>Work hard to develop their knowledge, skills and abilities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/>
              <a:t>When things go wrong they are inquisitive and try to work out why things turned out the way they did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/>
              <a:t>Tend not to blame others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/>
              <a:t>Have a more participative management style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/>
              <a:t>Tend not to rely on other peoples evaluation for their self-esteem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/>
              <a:t>Strong boundaries and weak barriers in most areas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/>
              <a:t>Have the ability to inner reflect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6357" y="6228020"/>
            <a:ext cx="33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www.mindtools.com</a:t>
            </a:r>
          </a:p>
        </p:txBody>
      </p:sp>
    </p:spTree>
    <p:extLst>
      <p:ext uri="{BB962C8B-B14F-4D97-AF65-F5344CB8AC3E}">
        <p14:creationId xmlns:p14="http://schemas.microsoft.com/office/powerpoint/2010/main" val="208727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71EAF1-AE7A-4970-9CC8-741F198A7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STARR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C7A1CB3-0DA6-455E-BE34-95F401279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790305"/>
              </p:ext>
            </p:extLst>
          </p:nvPr>
        </p:nvGraphicFramePr>
        <p:xfrm>
          <a:off x="2926681" y="1105743"/>
          <a:ext cx="6469855" cy="3691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Slide" r:id="rId4" imgW="4570330" imgH="3427618" progId="PowerPoint.Slide.12">
                  <p:embed/>
                </p:oleObj>
              </mc:Choice>
              <mc:Fallback>
                <p:oleObj name="Slide" r:id="rId4" imgW="4570330" imgH="3427618" progId="PowerPoint.Slide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C7A1CB3-0DA6-455E-BE34-95F401279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6681" y="1105743"/>
                        <a:ext cx="6469855" cy="36914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CC0F543-DECB-4E60-AB22-4C46DAFF52CF}"/>
              </a:ext>
            </a:extLst>
          </p:cNvPr>
          <p:cNvSpPr/>
          <p:nvPr/>
        </p:nvSpPr>
        <p:spPr>
          <a:xfrm>
            <a:off x="1259632" y="1196752"/>
            <a:ext cx="4572000" cy="36225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53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69900"/>
                </a:solidFill>
              </a:rPr>
              <a:t>Review for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  <a:p>
            <a:r>
              <a:rPr lang="en-GB" dirty="0"/>
              <a:t>Did you get what you expected from today?</a:t>
            </a:r>
          </a:p>
          <a:p>
            <a:r>
              <a:rPr lang="en-GB" dirty="0"/>
              <a:t>How will you use today’s experience at work?</a:t>
            </a:r>
            <a:endParaRPr lang="en-GB" sz="1200" dirty="0"/>
          </a:p>
          <a:p>
            <a:r>
              <a:rPr lang="en-GB" dirty="0"/>
              <a:t>How can your mentor help you? Plan your next mentoring session</a:t>
            </a:r>
          </a:p>
          <a:p>
            <a:r>
              <a:rPr lang="en-GB" dirty="0"/>
              <a:t>Complete your PDL</a:t>
            </a:r>
          </a:p>
          <a:p>
            <a:r>
              <a:rPr lang="en-GB" dirty="0"/>
              <a:t>Prepare for Class 2</a:t>
            </a:r>
          </a:p>
          <a:p>
            <a:r>
              <a:rPr lang="en-GB" dirty="0"/>
              <a:t>Feedback form</a:t>
            </a:r>
          </a:p>
        </p:txBody>
      </p:sp>
    </p:spTree>
    <p:extLst>
      <p:ext uri="{BB962C8B-B14F-4D97-AF65-F5344CB8AC3E}">
        <p14:creationId xmlns:p14="http://schemas.microsoft.com/office/powerpoint/2010/main" val="380404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669900"/>
                </a:solidFill>
              </a:rPr>
              <a:t>What you will get from today: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Objectives:</a:t>
            </a:r>
          </a:p>
          <a:p>
            <a:r>
              <a:rPr lang="en-GB" sz="2400" dirty="0"/>
              <a:t>Get to know other &amp; start to build networks</a:t>
            </a:r>
          </a:p>
          <a:p>
            <a:r>
              <a:rPr lang="en-GB" sz="2400" dirty="0"/>
              <a:t>Reflect on your goals/objectives for the programme</a:t>
            </a:r>
          </a:p>
          <a:p>
            <a:r>
              <a:rPr lang="en-GB" sz="2400" dirty="0"/>
              <a:t>Discuss your skills &amp; strengths </a:t>
            </a:r>
          </a:p>
          <a:p>
            <a:r>
              <a:rPr lang="en-GB" sz="2400" dirty="0"/>
              <a:t>Consider how to develop yourself for the future</a:t>
            </a:r>
          </a:p>
          <a:p>
            <a:endParaRPr lang="en-GB" sz="800" dirty="0"/>
          </a:p>
          <a:p>
            <a:pPr marL="0" indent="0">
              <a:buNone/>
            </a:pPr>
            <a:r>
              <a:rPr lang="en-GB" sz="2400" b="1" dirty="0"/>
              <a:t>Activities:</a:t>
            </a:r>
          </a:p>
          <a:p>
            <a:pPr lvl="1"/>
            <a:r>
              <a:rPr lang="en-GB" sz="2200" dirty="0"/>
              <a:t>Getting to know each other</a:t>
            </a:r>
          </a:p>
          <a:p>
            <a:pPr lvl="1"/>
            <a:r>
              <a:rPr lang="en-GB" sz="2200" dirty="0"/>
              <a:t>Where are you &amp; how do you develop/help yourself?</a:t>
            </a:r>
          </a:p>
          <a:p>
            <a:pPr lvl="1"/>
            <a:r>
              <a:rPr lang="en-GB" sz="2200" dirty="0"/>
              <a:t>Introduction to Learning Styles</a:t>
            </a:r>
          </a:p>
          <a:p>
            <a:pPr lvl="1"/>
            <a:r>
              <a:rPr lang="en-GB" sz="2200" dirty="0"/>
              <a:t>PPI (self-insight tool) &amp; others tools for development</a:t>
            </a:r>
          </a:p>
          <a:p>
            <a:pPr lvl="1"/>
            <a:r>
              <a:rPr lang="en-GB" sz="2200" dirty="0"/>
              <a:t>Reflection &amp; update PDL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81983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Todays sessions</a:t>
            </a:r>
          </a:p>
          <a:p>
            <a:r>
              <a:rPr lang="en-GB" dirty="0"/>
              <a:t>Reflect on current skills </a:t>
            </a:r>
          </a:p>
          <a:p>
            <a:r>
              <a:rPr lang="en-GB" dirty="0"/>
              <a:t>Learning Style</a:t>
            </a:r>
          </a:p>
          <a:p>
            <a:r>
              <a:rPr lang="en-GB" dirty="0"/>
              <a:t>PPI</a:t>
            </a:r>
          </a:p>
          <a:p>
            <a:r>
              <a:rPr lang="en-GB" dirty="0"/>
              <a:t>Making the most of yourself</a:t>
            </a:r>
          </a:p>
        </p:txBody>
      </p:sp>
    </p:spTree>
    <p:extLst>
      <p:ext uri="{BB962C8B-B14F-4D97-AF65-F5344CB8AC3E}">
        <p14:creationId xmlns:p14="http://schemas.microsoft.com/office/powerpoint/2010/main" val="3276794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323850" y="1988840"/>
            <a:ext cx="8351838" cy="129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600" b="1" dirty="0"/>
              <a:t>Thank you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323850" y="3140968"/>
            <a:ext cx="8328025" cy="1423987"/>
          </a:xfrm>
          <a:prstGeom prst="rect">
            <a:avLst/>
          </a:prstGeom>
        </p:spPr>
        <p:txBody>
          <a:bodyPr anchor="ctr"/>
          <a:lstStyle/>
          <a:p>
            <a:pPr marL="342900" indent="-3429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400" kern="0" dirty="0">
                <a:latin typeface="+mn-lt"/>
              </a:rPr>
              <a:t>Camilla Veale 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400" kern="0" dirty="0">
                <a:latin typeface="+mn-lt"/>
              </a:rPr>
              <a:t>Mentoring</a:t>
            </a:r>
            <a:r>
              <a:rPr lang="en-GB" sz="2400" b="1" kern="0" dirty="0">
                <a:latin typeface="+mn-lt"/>
              </a:rPr>
              <a:t> </a:t>
            </a:r>
            <a:r>
              <a:rPr lang="en-GB" sz="2400" kern="0" dirty="0">
                <a:latin typeface="+mn-lt"/>
              </a:rPr>
              <a:t>Associate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400" kern="0" dirty="0">
                <a:latin typeface="+mn-lt"/>
              </a:rPr>
              <a:t>@HDN_UK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400" kern="0" dirty="0">
                <a:latin typeface="+mn-lt"/>
              </a:rPr>
              <a:t>Tel 07791488196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400" kern="0" dirty="0">
                <a:latin typeface="+mn-lt"/>
              </a:rPr>
              <a:t>Email: </a:t>
            </a:r>
            <a:r>
              <a:rPr lang="en-GB" sz="2400" kern="0" dirty="0">
                <a:latin typeface="+mn-lt"/>
                <a:hlinkClick r:id="rId3"/>
              </a:rPr>
              <a:t>camilla@housingdiversitynetwork.co.uk</a:t>
            </a:r>
            <a:r>
              <a:rPr lang="en-GB" sz="2400" kern="0" dirty="0">
                <a:latin typeface="+mn-lt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8FC597-B6E6-4AA0-AFB9-2983649DBB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5" b="31351"/>
          <a:stretch/>
        </p:blipFill>
        <p:spPr>
          <a:xfrm>
            <a:off x="0" y="0"/>
            <a:ext cx="2650037" cy="1178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C5D55F-66DE-46B7-A225-F3F88206A3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65" y="85518"/>
            <a:ext cx="1923110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7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rgbClr val="336600"/>
                </a:solidFill>
                <a:latin typeface="Gill Sans MT" panose="020B0502020104020203" pitchFamily="34" charset="0"/>
              </a:rPr>
              <a:t>Welcome to Workshop 1</a:t>
            </a:r>
            <a:br>
              <a:rPr lang="en-US" sz="4000" dirty="0">
                <a:solidFill>
                  <a:srgbClr val="336600"/>
                </a:solidFill>
                <a:latin typeface="Gill Sans MT" panose="020B0502020104020203" pitchFamily="34" charset="0"/>
              </a:rPr>
            </a:br>
            <a:r>
              <a:rPr lang="en-US" sz="4000" dirty="0">
                <a:solidFill>
                  <a:srgbClr val="336600"/>
                </a:solidFill>
                <a:latin typeface="Gill Sans MT" panose="020B0502020104020203" pitchFamily="34" charset="0"/>
              </a:rPr>
              <a:t>‘Getting to know you’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88840"/>
            <a:ext cx="3538736" cy="413909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GB" sz="36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3600" dirty="0">
                <a:latin typeface="+mj-lt"/>
              </a:rPr>
              <a:t>How we will work today – roles &amp; ground rules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36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36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6" r="15290"/>
          <a:stretch/>
        </p:blipFill>
        <p:spPr>
          <a:xfrm>
            <a:off x="4149757" y="1600200"/>
            <a:ext cx="499424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3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1258888" y="260350"/>
            <a:ext cx="6265862" cy="7858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kern="0" dirty="0">
                <a:solidFill>
                  <a:srgbClr val="336600"/>
                </a:solidFill>
                <a:latin typeface="+mj-lt"/>
                <a:ea typeface="+mj-ea"/>
                <a:cs typeface="+mj-cs"/>
              </a:rPr>
              <a:t>Key dates</a:t>
            </a:r>
          </a:p>
        </p:txBody>
      </p:sp>
      <p:sp>
        <p:nvSpPr>
          <p:cNvPr id="24596" name="TextBox 4"/>
          <p:cNvSpPr txBox="1">
            <a:spLocks noChangeArrowheads="1"/>
          </p:cNvSpPr>
          <p:nvPr/>
        </p:nvSpPr>
        <p:spPr bwMode="auto">
          <a:xfrm>
            <a:off x="1209544" y="6423025"/>
            <a:ext cx="6389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336600"/>
                </a:solidFill>
              </a:rPr>
              <a:t>National Conference: June 20th 2019, Birmingham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060D0D-2ADF-4B22-A1C4-73A3BA06F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34803"/>
              </p:ext>
            </p:extLst>
          </p:nvPr>
        </p:nvGraphicFramePr>
        <p:xfrm>
          <a:off x="682625" y="992906"/>
          <a:ext cx="7418388" cy="5532438"/>
        </p:xfrm>
        <a:graphic>
          <a:graphicData uri="http://schemas.openxmlformats.org/drawingml/2006/table">
            <a:tbl>
              <a:tblPr/>
              <a:tblGrid>
                <a:gridCol w="3116263">
                  <a:extLst>
                    <a:ext uri="{9D8B030D-6E8A-4147-A177-3AD203B41FA5}">
                      <a16:colId xmlns:a16="http://schemas.microsoft.com/office/drawing/2014/main" val="2661559660"/>
                    </a:ext>
                  </a:extLst>
                </a:gridCol>
                <a:gridCol w="4302125">
                  <a:extLst>
                    <a:ext uri="{9D8B030D-6E8A-4147-A177-3AD203B41FA5}">
                      <a16:colId xmlns:a16="http://schemas.microsoft.com/office/drawing/2014/main" val="3614868826"/>
                    </a:ext>
                  </a:extLst>
                </a:gridCol>
              </a:tblGrid>
              <a:tr h="147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Class 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“Getting to know you”</a:t>
                      </a:r>
                    </a:p>
                  </a:txBody>
                  <a:tcPr marL="91459" marR="91459"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anose="02020603050405020304" pitchFamily="18" charset="0"/>
                        </a:rPr>
                        <a:t>Thursday 29</a:t>
                      </a:r>
                      <a:r>
                        <a:rPr kumimoji="0" lang="en-GB" alt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anose="02020603050405020304" pitchFamily="18" charset="0"/>
                        </a:rPr>
                        <a:t> Nov 2018 </a:t>
                      </a: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anose="02020603050405020304" pitchFamily="18" charset="0"/>
                        </a:rPr>
                        <a:t>(10.00 – 4.30pm)</a:t>
                      </a:r>
                      <a:endParaRPr kumimoji="0" lang="en-GB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anose="02020603050405020304" pitchFamily="18" charset="0"/>
                        </a:rPr>
                        <a:t>Leeds Federated Housing Association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anose="02020603050405020304" pitchFamily="18" charset="0"/>
                        </a:rPr>
                        <a:t>Leeds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24" marR="114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822524"/>
                  </a:ext>
                </a:extLst>
              </a:tr>
              <a:tr h="1377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Class Two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“Understand your environment”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</a:p>
                  </a:txBody>
                  <a:tcPr marL="91459" marR="91459"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  9</a:t>
                      </a:r>
                      <a:r>
                        <a:rPr kumimoji="0" lang="en-GB" alt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Jan  2019 </a:t>
                      </a: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(10.00 -4.30pm)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Broadacres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Northallerton </a:t>
                      </a:r>
                      <a:endParaRPr kumimoji="0" lang="en-GB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24" marR="114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11968"/>
                  </a:ext>
                </a:extLst>
              </a:tr>
              <a:tr h="1535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Class Three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“Challenges &amp; opportunities”</a:t>
                      </a:r>
                    </a:p>
                  </a:txBody>
                  <a:tcPr marL="91459" marR="91459"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Thursday 28th February 2019 </a:t>
                      </a: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anose="02020603050405020304" pitchFamily="18" charset="0"/>
                        </a:rPr>
                        <a:t>(10.00 -4.30pm)</a:t>
                      </a:r>
                      <a:endParaRPr kumimoji="0" lang="en-GB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Broadacres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Northallerton</a:t>
                      </a:r>
                    </a:p>
                  </a:txBody>
                  <a:tcPr marL="114324" marR="114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084641"/>
                  </a:ext>
                </a:extLst>
              </a:tr>
              <a:tr h="1139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Class Four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“Moving forward”</a:t>
                      </a:r>
                    </a:p>
                  </a:txBody>
                  <a:tcPr marL="91459" marR="91459"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algn="l" defTabSz="914400" rtl="0" eaLnBrk="1" latinLnBrk="0" hangingPunct="1"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 3rd April 2019 </a:t>
                      </a: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(10.00 -4.30pm)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Karbon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Newcastle Upon Tyne</a:t>
                      </a:r>
                    </a:p>
                  </a:txBody>
                  <a:tcPr marL="114324" marR="114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79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16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45D0-E271-42D7-87B0-CB1995395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/>
          <a:p>
            <a:r>
              <a:rPr lang="en-GB" b="1" dirty="0"/>
              <a:t>Stephen Blundell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0C71A-B493-446C-BE7A-AED3B841D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825803"/>
            <a:ext cx="6400800" cy="1752600"/>
          </a:xfrm>
        </p:spPr>
        <p:txBody>
          <a:bodyPr/>
          <a:lstStyle/>
          <a:p>
            <a:r>
              <a:rPr lang="en-GB" dirty="0"/>
              <a:t>Operations Director</a:t>
            </a:r>
          </a:p>
          <a:p>
            <a:r>
              <a:rPr lang="en-GB" dirty="0"/>
              <a:t>Leeds Federated Housing Association</a:t>
            </a:r>
          </a:p>
        </p:txBody>
      </p:sp>
    </p:spTree>
    <p:extLst>
      <p:ext uri="{BB962C8B-B14F-4D97-AF65-F5344CB8AC3E}">
        <p14:creationId xmlns:p14="http://schemas.microsoft.com/office/powerpoint/2010/main" val="342837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669900"/>
                </a:solidFill>
                <a:ea typeface="ＭＳ Ｐゴシック" panose="020B0600070205080204" pitchFamily="34" charset="-128"/>
              </a:rPr>
              <a:t>Which jelly bean are you?</a:t>
            </a:r>
          </a:p>
        </p:txBody>
      </p:sp>
      <p:pic>
        <p:nvPicPr>
          <p:cNvPr id="8194" name="yui_3_5_1_1_1411385958160_841" descr="https://sp.yimg.com/ib/th?id=HN.608053453989938776&amp;pid=15.1&amp;P=0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700212"/>
            <a:ext cx="5832475" cy="4105051"/>
          </a:xfrm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50825" y="1916113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00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00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00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00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800" b="1" dirty="0"/>
              <a:t>Now?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7451725" y="4365625"/>
            <a:ext cx="1368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00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00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00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00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800" b="1" dirty="0"/>
              <a:t>In 2 years?</a:t>
            </a:r>
          </a:p>
        </p:txBody>
      </p:sp>
    </p:spTree>
    <p:extLst>
      <p:ext uri="{BB962C8B-B14F-4D97-AF65-F5344CB8AC3E}">
        <p14:creationId xmlns:p14="http://schemas.microsoft.com/office/powerpoint/2010/main" val="331300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69900"/>
                </a:solidFill>
              </a:rPr>
              <a:t>BREAK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7337107" cy="45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0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25808"/>
          </a:xfrm>
        </p:spPr>
        <p:txBody>
          <a:bodyPr/>
          <a:lstStyle/>
          <a:p>
            <a:r>
              <a:rPr lang="en-GB" dirty="0">
                <a:solidFill>
                  <a:srgbClr val="669900"/>
                </a:solidFill>
              </a:rPr>
              <a:t>Where are you now?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2707" y="908720"/>
            <a:ext cx="8865797" cy="5760640"/>
            <a:chOff x="1610787" y="211726"/>
            <a:chExt cx="9066178" cy="65252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199" y="222775"/>
              <a:ext cx="6993407" cy="651420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00046" y="222775"/>
              <a:ext cx="2111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Confidence</a:t>
              </a:r>
              <a:r>
                <a:rPr lang="en-GB" dirty="0"/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15400" y="1613647"/>
              <a:ext cx="1761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Work relationships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57447" y="4303059"/>
              <a:ext cx="1465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Managers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52634" y="211726"/>
              <a:ext cx="2006470" cy="41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Communication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14341" y="1752146"/>
              <a:ext cx="1156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Planning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0787" y="4303059"/>
              <a:ext cx="1341847" cy="41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Priorities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63117" y="6266329"/>
              <a:ext cx="2111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Workload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87051" y="6266329"/>
              <a:ext cx="1519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Deadlines</a:t>
              </a:r>
              <a:r>
                <a:rPr lang="en-GB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163707"/>
      </p:ext>
    </p:extLst>
  </p:cSld>
  <p:clrMapOvr>
    <a:masterClrMapping/>
  </p:clrMapOvr>
</p:sld>
</file>

<file path=ppt/theme/theme1.xml><?xml version="1.0" encoding="utf-8"?>
<a:theme xmlns:a="http://schemas.openxmlformats.org/drawingml/2006/main" name="HDN Present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EE7475BED4F478699D4472DAD2E48" ma:contentTypeVersion="10" ma:contentTypeDescription="Create a new document." ma:contentTypeScope="" ma:versionID="ac5e1bebaaf459b7e1fb03f70a9ea167">
  <xsd:schema xmlns:xsd="http://www.w3.org/2001/XMLSchema" xmlns:xs="http://www.w3.org/2001/XMLSchema" xmlns:p="http://schemas.microsoft.com/office/2006/metadata/properties" xmlns:ns2="1f8f253d-e716-4626-931f-4264eeb6d682" xmlns:ns3="da6d5167-2a90-4f82-8b8b-55797dd00cca" targetNamespace="http://schemas.microsoft.com/office/2006/metadata/properties" ma:root="true" ma:fieldsID="be03aca3b22c22fd5f3f72e3d52884df" ns2:_="" ns3:_="">
    <xsd:import namespace="1f8f253d-e716-4626-931f-4264eeb6d682"/>
    <xsd:import namespace="da6d5167-2a90-4f82-8b8b-55797dd00cc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f253d-e716-4626-931f-4264eeb6d6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d5167-2a90-4f82-8b8b-55797dd00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03FB71-9C7D-4D44-B195-3AD4441A6D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BAF1C7-152D-48E9-BCA4-837DF9BC1999}">
  <ds:schemaRefs>
    <ds:schemaRef ds:uri="http://purl.org/dc/elements/1.1/"/>
    <ds:schemaRef ds:uri="http://schemas.openxmlformats.org/package/2006/metadata/core-properties"/>
    <ds:schemaRef ds:uri="http://purl.org/dc/dcmitype/"/>
    <ds:schemaRef ds:uri="1f8f253d-e716-4626-931f-4264eeb6d682"/>
    <ds:schemaRef ds:uri="http://schemas.microsoft.com/office/2006/documentManagement/types"/>
    <ds:schemaRef ds:uri="http://purl.org/dc/terms/"/>
    <ds:schemaRef ds:uri="http://schemas.microsoft.com/office/infopath/2007/PartnerControls"/>
    <ds:schemaRef ds:uri="da6d5167-2a90-4f82-8b8b-55797dd00cc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BDEDD5-BC89-4576-ABF0-6C573CC0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8f253d-e716-4626-931f-4264eeb6d682"/>
    <ds:schemaRef ds:uri="da6d5167-2a90-4f82-8b8b-55797dd00c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HDN Presentation</Template>
  <TotalTime>2079</TotalTime>
  <Words>1795</Words>
  <Application>Microsoft Office PowerPoint</Application>
  <PresentationFormat>On-screen Show (4:3)</PresentationFormat>
  <Paragraphs>336</Paragraphs>
  <Slides>31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ＭＳ Ｐゴシック</vt:lpstr>
      <vt:lpstr>Arial</vt:lpstr>
      <vt:lpstr>Calibri</vt:lpstr>
      <vt:lpstr>Gill Sans MT</vt:lpstr>
      <vt:lpstr>Times New Roman</vt:lpstr>
      <vt:lpstr>Wingdings</vt:lpstr>
      <vt:lpstr>HDN Presentation</vt:lpstr>
      <vt:lpstr>Slide</vt:lpstr>
      <vt:lpstr>PowerPoint Presentation</vt:lpstr>
      <vt:lpstr>Introductions </vt:lpstr>
      <vt:lpstr>What you will get from today:</vt:lpstr>
      <vt:lpstr>Welcome to Workshop 1 ‘Getting to know you’</vt:lpstr>
      <vt:lpstr>PowerPoint Presentation</vt:lpstr>
      <vt:lpstr>Stephen Blundell</vt:lpstr>
      <vt:lpstr>Which jelly bean are you?</vt:lpstr>
      <vt:lpstr>BREAK</vt:lpstr>
      <vt:lpstr>Where are you now?</vt:lpstr>
      <vt:lpstr>Kolb’s Learning Cycle</vt:lpstr>
      <vt:lpstr>Learning Styles – Honey and Mumford</vt:lpstr>
      <vt:lpstr>Dianne Walker</vt:lpstr>
      <vt:lpstr>Getting the most out of the Mentoring Programme</vt:lpstr>
      <vt:lpstr>Getting the most out of the Mentoring Programme</vt:lpstr>
      <vt:lpstr>Top tips for getting the most out of the programme </vt:lpstr>
      <vt:lpstr>National Conference – The Mentor of Us!!</vt:lpstr>
      <vt:lpstr>Thank you  Any questions?</vt:lpstr>
      <vt:lpstr>Learning Styles</vt:lpstr>
      <vt:lpstr>PPI Tool</vt:lpstr>
      <vt:lpstr>PPI report: how people are likely to behave in work</vt:lpstr>
      <vt:lpstr>PowerPoint Presentation</vt:lpstr>
      <vt:lpstr>PPI (Personality Performance Indicator) </vt:lpstr>
      <vt:lpstr>DISC – Personality Profile</vt:lpstr>
      <vt:lpstr>PowerPoint Presentation</vt:lpstr>
      <vt:lpstr>What is within my Circle of Influence?</vt:lpstr>
      <vt:lpstr>Locus of control</vt:lpstr>
      <vt:lpstr>How do I manage myself?</vt:lpstr>
      <vt:lpstr>STARR</vt:lpstr>
      <vt:lpstr>Review for the day</vt:lpstr>
      <vt:lpstr>Evaluation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Urwin</dc:creator>
  <cp:lastModifiedBy>Camilla Veale</cp:lastModifiedBy>
  <cp:revision>149</cp:revision>
  <cp:lastPrinted>2018-11-28T15:24:52Z</cp:lastPrinted>
  <dcterms:created xsi:type="dcterms:W3CDTF">2011-10-17T14:55:44Z</dcterms:created>
  <dcterms:modified xsi:type="dcterms:W3CDTF">2018-11-28T16:09:50Z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0x01010040AEE7475BED4F478699D4472DAD2E48</vt:lpwstr>
  </property>
</Properties>
</file>