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1" r:id="rId6"/>
    <p:sldId id="290" r:id="rId7"/>
    <p:sldId id="341" r:id="rId8"/>
    <p:sldId id="347" r:id="rId9"/>
    <p:sldId id="343" r:id="rId10"/>
    <p:sldId id="344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12" r:id="rId20"/>
    <p:sldId id="339" r:id="rId21"/>
    <p:sldId id="308" r:id="rId22"/>
    <p:sldId id="356" r:id="rId23"/>
    <p:sldId id="336" r:id="rId24"/>
    <p:sldId id="317" r:id="rId25"/>
    <p:sldId id="321" r:id="rId26"/>
    <p:sldId id="346" r:id="rId27"/>
    <p:sldId id="337" r:id="rId28"/>
    <p:sldId id="310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27"/>
    <a:srgbClr val="4CAF88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6B4FA-2235-4CE0-8B88-11869D4CD363}" v="2" dt="2018-11-27T13:32:1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5" autoAdjust="0"/>
    <p:restoredTop sz="94625" autoAdjust="0"/>
  </p:normalViewPr>
  <p:slideViewPr>
    <p:cSldViewPr>
      <p:cViewPr varScale="1">
        <p:scale>
          <a:sx n="77" d="100"/>
          <a:sy n="77" d="100"/>
        </p:scale>
        <p:origin x="108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795C6-5D9F-4D7F-83FB-D65A15D22EB6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9E779-0614-428E-B7C8-91427E4BF8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2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9401-BD43-4830-8B3C-4761DA81811B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BE5D-E9EF-4925-8524-B89037D5BD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8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a typeface="MS PGothic" charset="0"/>
                <a:cs typeface="MS PGothic" charset="0"/>
              </a:rPr>
              <a:t>Steve Jobs </a:t>
            </a:r>
            <a:r>
              <a:rPr lang="en-US">
                <a:ea typeface="MS PGothic" charset="0"/>
                <a:cs typeface="MS PGothic" charset="0"/>
              </a:rPr>
              <a:t>– was CEO, co-founder of Apple</a:t>
            </a:r>
          </a:p>
          <a:p>
            <a:r>
              <a:rPr lang="en-GB" b="1">
                <a:ea typeface="MS PGothic" charset="0"/>
                <a:cs typeface="MS PGothic" charset="0"/>
              </a:rPr>
              <a:t>Malala Yousafzai</a:t>
            </a:r>
            <a:r>
              <a:rPr lang="en-GB">
                <a:ea typeface="MS PGothic" charset="0"/>
                <a:cs typeface="MS PGothic" charset="0"/>
              </a:rPr>
              <a:t> - shot by the Taliban in 2012</a:t>
            </a:r>
          </a:p>
          <a:p>
            <a:r>
              <a:rPr lang="en-GB" b="1">
                <a:ea typeface="MS PGothic" charset="0"/>
                <a:cs typeface="MS PGothic" charset="0"/>
              </a:rPr>
              <a:t>Bob Geldof </a:t>
            </a:r>
            <a:r>
              <a:rPr lang="en-GB">
                <a:ea typeface="MS PGothic" charset="0"/>
                <a:cs typeface="MS PGothic" charset="0"/>
              </a:rPr>
              <a:t>– imploring us all at Live Aid in 1985 to give him ourmoney</a:t>
            </a:r>
          </a:p>
          <a:p>
            <a:r>
              <a:rPr lang="en-GB" b="1">
                <a:ea typeface="MS PGothic" charset="0"/>
                <a:cs typeface="MS PGothic" charset="0"/>
              </a:rPr>
              <a:t>Oprah Winfrey </a:t>
            </a:r>
            <a:r>
              <a:rPr lang="en-GB">
                <a:ea typeface="MS PGothic" charset="0"/>
                <a:cs typeface="MS PGothic" charset="0"/>
              </a:rPr>
              <a:t>– speaks out on domestic abuse and breaking down racial barriers</a:t>
            </a:r>
          </a:p>
          <a:p>
            <a:r>
              <a:rPr lang="en-GB" b="1">
                <a:ea typeface="MS PGothic" charset="0"/>
                <a:cs typeface="MS PGothic" charset="0"/>
              </a:rPr>
              <a:t>Martin Luther King </a:t>
            </a:r>
            <a:r>
              <a:rPr lang="en-GB">
                <a:ea typeface="MS PGothic" charset="0"/>
                <a:cs typeface="MS PGothic" charset="0"/>
              </a:rPr>
              <a:t>– powerful civil rights activist</a:t>
            </a:r>
          </a:p>
          <a:p>
            <a:r>
              <a:rPr lang="en-GB" b="1">
                <a:ea typeface="MS PGothic" charset="0"/>
                <a:cs typeface="MS PGothic" charset="0"/>
              </a:rPr>
              <a:t>Jeremy Corbyn </a:t>
            </a:r>
            <a:r>
              <a:rPr lang="en-GB">
                <a:ea typeface="MS PGothic" charset="0"/>
                <a:cs typeface="MS PGothic" charset="0"/>
              </a:rPr>
              <a:t>– Glastonbury</a:t>
            </a:r>
          </a:p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850E6-CBBF-BA45-9D8A-D0BD9BCB1589}" type="slidenum">
              <a:rPr lang="en-GB" sz="1200"/>
              <a:pPr eaLnBrk="1" hangingPunct="1"/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Clockwise: Snapchat, Reddit, Facebook, WhatsApp, Instagram, Twitter, Pinterest, Skype, LinkedIn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E3672BB8-F788-8B49-91DD-6C0939BEAB47}" type="slidenum"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23</a:t>
            </a:fld>
            <a:endParaRPr lang="en-GB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D1FFD5A6-7DB6-0944-9549-73553FC340FB}" type="slidenum"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25</a:t>
            </a:fld>
            <a:endParaRPr lang="en-GB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b="1" dirty="0">
                <a:ea typeface="MS PGothic" charset="0"/>
              </a:rPr>
              <a:t>Who</a:t>
            </a:r>
            <a:r>
              <a:rPr lang="en-US" dirty="0">
                <a:ea typeface="MS PGothic" charset="0"/>
              </a:rPr>
              <a:t> – the audience.  </a:t>
            </a:r>
            <a:r>
              <a:rPr lang="en-US" b="1" dirty="0">
                <a:ea typeface="MS PGothic" charset="0"/>
              </a:rPr>
              <a:t>Consider 3 things: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 marL="173336" indent="-173336">
              <a:buFont typeface="Wingdings" charset="2"/>
              <a:buChar char="u"/>
              <a:defRPr/>
            </a:pPr>
            <a:r>
              <a:rPr lang="en-US" dirty="0">
                <a:ea typeface="MS PGothic" charset="0"/>
              </a:rPr>
              <a:t>What do they already know?</a:t>
            </a:r>
          </a:p>
          <a:p>
            <a:pPr marL="173336" indent="-173336">
              <a:buFont typeface="Wingdings" charset="2"/>
              <a:buChar char="u"/>
              <a:defRPr/>
            </a:pPr>
            <a:endParaRPr lang="en-US" dirty="0">
              <a:ea typeface="MS PGothic" charset="0"/>
            </a:endParaRPr>
          </a:p>
          <a:p>
            <a:pPr marL="173336" indent="-173336">
              <a:buFont typeface="Wingdings" charset="2"/>
              <a:buChar char="u"/>
              <a:defRPr/>
            </a:pPr>
            <a:r>
              <a:rPr lang="en-US" dirty="0">
                <a:ea typeface="MS PGothic" charset="0"/>
              </a:rPr>
              <a:t>What misconceptions about or barriers to your subject might they have?</a:t>
            </a:r>
          </a:p>
          <a:p>
            <a:pPr marL="173336" indent="-173336">
              <a:buFont typeface="Wingdings" charset="2"/>
              <a:buChar char="u"/>
              <a:defRPr/>
            </a:pPr>
            <a:endParaRPr lang="en-US" dirty="0">
              <a:ea typeface="MS PGothic" charset="0"/>
            </a:endParaRPr>
          </a:p>
          <a:p>
            <a:pPr marL="173336" indent="-173336">
              <a:buFont typeface="Wingdings" charset="2"/>
              <a:buChar char="u"/>
              <a:defRPr/>
            </a:pPr>
            <a:r>
              <a:rPr lang="en-US" dirty="0">
                <a:ea typeface="MS PGothic" charset="0"/>
              </a:rPr>
              <a:t>What compelling message will you give them?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r>
              <a:rPr lang="en-US" b="1" dirty="0">
                <a:ea typeface="MS PGothic" charset="0"/>
              </a:rPr>
              <a:t>Feature and benefits</a:t>
            </a:r>
          </a:p>
          <a:p>
            <a:pPr>
              <a:defRPr/>
            </a:pPr>
            <a:r>
              <a:rPr lang="en-US" dirty="0">
                <a:ea typeface="MS PGothic" charset="0"/>
              </a:rPr>
              <a:t>People are less convinced by:</a:t>
            </a:r>
          </a:p>
          <a:p>
            <a:pPr>
              <a:defRPr/>
            </a:pPr>
            <a:r>
              <a:rPr lang="en-US" b="1" dirty="0">
                <a:ea typeface="MS PGothic" charset="0"/>
              </a:rPr>
              <a:t>Features</a:t>
            </a:r>
            <a:r>
              <a:rPr lang="en-US" dirty="0">
                <a:ea typeface="MS PGothic" charset="0"/>
              </a:rPr>
              <a:t> – description, characteristics</a:t>
            </a:r>
          </a:p>
          <a:p>
            <a:pPr>
              <a:defRPr/>
            </a:pPr>
            <a:r>
              <a:rPr lang="en-US" dirty="0">
                <a:ea typeface="MS PGothic" charset="0"/>
              </a:rPr>
              <a:t>Than</a:t>
            </a:r>
          </a:p>
          <a:p>
            <a:pPr>
              <a:defRPr/>
            </a:pPr>
            <a:r>
              <a:rPr lang="en-US" b="1" dirty="0">
                <a:ea typeface="MS PGothic" charset="0"/>
              </a:rPr>
              <a:t>Benefits</a:t>
            </a:r>
            <a:r>
              <a:rPr lang="en-US" dirty="0">
                <a:ea typeface="MS PGothic" charset="0"/>
              </a:rPr>
              <a:t> – here’s what you personally will get out of it.  Here’s what it can do for you? Here’s how it will improve an aspect of your working life.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1913" y="809625"/>
            <a:ext cx="4346575" cy="3259138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475" y="4418441"/>
            <a:ext cx="5139451" cy="391326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a typeface="MS PGothic" charset="0"/>
                <a:cs typeface="MS PGothic" charset="0"/>
              </a:rPr>
              <a:t>Main body</a:t>
            </a:r>
          </a:p>
          <a:p>
            <a:endParaRPr lang="en-US" b="1">
              <a:ea typeface="MS PGothic" charset="0"/>
              <a:cs typeface="MS PGothic" charset="0"/>
            </a:endParaRPr>
          </a:p>
          <a:p>
            <a:r>
              <a:rPr lang="en-US" b="1">
                <a:ea typeface="MS PGothic" charset="0"/>
                <a:cs typeface="MS PGothic" charset="0"/>
              </a:rPr>
              <a:t>Rule of 3, grounded in cognitive psychology:</a:t>
            </a:r>
          </a:p>
          <a:p>
            <a:r>
              <a:rPr lang="en-US">
                <a:ea typeface="MS PGothic" charset="0"/>
                <a:cs typeface="MS PGothic" charset="0"/>
              </a:rPr>
              <a:t>3 parts/sections</a:t>
            </a:r>
          </a:p>
          <a:p>
            <a:r>
              <a:rPr lang="en-US">
                <a:ea typeface="MS PGothic" charset="0"/>
                <a:cs typeface="MS PGothic" charset="0"/>
              </a:rPr>
              <a:t>3 key points</a:t>
            </a:r>
          </a:p>
          <a:p>
            <a:r>
              <a:rPr lang="en-US">
                <a:ea typeface="MS PGothic" charset="0"/>
                <a:cs typeface="MS PGothic" charset="0"/>
              </a:rPr>
              <a:t>3 messages</a:t>
            </a:r>
          </a:p>
          <a:p>
            <a:endParaRPr lang="en-US">
              <a:ea typeface="MS PGothic" charset="0"/>
              <a:cs typeface="MS PGothic" charset="0"/>
            </a:endParaRPr>
          </a:p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“</a:t>
            </a: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3CF98611-A9EF-1C49-8318-EB24CB5B3413}" type="slidenum">
              <a:rPr lang="en-GB" sz="900" i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rPr>
              <a:pPr eaLnBrk="1" hangingPunct="1"/>
              <a:t>13</a:t>
            </a:fld>
            <a:endParaRPr lang="en-GB" sz="900" i="1">
              <a:solidFill>
                <a:schemeClr val="bg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B22D-89CA-744E-9932-233E769A99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2017 Conference Presenters (with Vicki Maguire)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57952221-899E-B744-9950-484526FBD1E2}" type="slidenum"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pPr eaLnBrk="1" hangingPunct="1"/>
              <a:t>18</a:t>
            </a:fld>
            <a:endParaRPr lang="en-GB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9A1596-2CA2-034A-9A54-4DBA080C28DE}" type="slidenum">
              <a:rPr lang="en-GB" sz="1200"/>
              <a:pPr eaLnBrk="1" hangingPunct="1"/>
              <a:t>21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5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6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1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7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35DF-1171-4E18-BBF6-4ADC1ED1D10D}" type="datetimeFigureOut">
              <a:rPr lang="en-GB" smtClean="0"/>
              <a:t>15/02/2019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2EF0-7C03-47F3-A6A5-D52670B551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761D159-2A49-438D-88E5-BD540B7DC2D8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1E08ABB-C659-4DEF-A00F-F3F51E42D277}"/>
              </a:ext>
            </a:extLst>
          </p:cNvPr>
          <p:cNvSpPr>
            <a:spLocks/>
          </p:cNvSpPr>
          <p:nvPr userDrawn="1"/>
        </p:nvSpPr>
        <p:spPr bwMode="auto">
          <a:xfrm>
            <a:off x="-926" y="5211138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5279B98-7552-4CC3-9C36-7B7B7E86E807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5C6CE-F73F-4309-9B4E-4885587431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7621"/>
            <a:ext cx="1601158" cy="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274344"/>
            <a:ext cx="6119564" cy="1595659"/>
          </a:xfrm>
        </p:spPr>
        <p:txBody>
          <a:bodyPr>
            <a:normAutofit/>
          </a:bodyPr>
          <a:lstStyle/>
          <a:p>
            <a:br>
              <a:rPr lang="en-US" sz="4200" dirty="0">
                <a:latin typeface="Gill Sans MT" panose="020B0502020104020203" pitchFamily="34" charset="0"/>
              </a:rPr>
            </a:br>
            <a:endParaRPr lang="en-GB" sz="420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5DB50-5556-4B6E-A373-C4CAFACE0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8"/>
            <a:ext cx="3155814" cy="1427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41F4E-5796-42CB-A16A-872B685AF622}"/>
              </a:ext>
            </a:extLst>
          </p:cNvPr>
          <p:cNvSpPr txBox="1"/>
          <p:nvPr/>
        </p:nvSpPr>
        <p:spPr>
          <a:xfrm>
            <a:off x="2555312" y="2681864"/>
            <a:ext cx="4320944" cy="13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E92B2-8FA3-499A-8E72-B9C2C9364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768454" cy="1613244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3528" y="2420889"/>
            <a:ext cx="835175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 anchor="ctr"/>
          <a:lstStyle/>
          <a:p>
            <a:pPr algn="ctr"/>
            <a:r>
              <a:rPr lang="en-GB" sz="3200" b="1" dirty="0"/>
              <a:t>HDN Mentoring Programme</a:t>
            </a:r>
          </a:p>
          <a:p>
            <a:pPr algn="ctr"/>
            <a:r>
              <a:rPr lang="en-GB" sz="3200" b="1" dirty="0"/>
              <a:t>Class Three</a:t>
            </a:r>
          </a:p>
          <a:p>
            <a:pPr algn="ctr">
              <a:lnSpc>
                <a:spcPct val="70000"/>
              </a:lnSpc>
            </a:pPr>
            <a:endParaRPr lang="en-GB" sz="3200" b="1" dirty="0"/>
          </a:p>
          <a:p>
            <a:pPr algn="ctr">
              <a:lnSpc>
                <a:spcPct val="70000"/>
              </a:lnSpc>
            </a:pPr>
            <a:r>
              <a:rPr lang="en-GB" sz="3200" b="1" dirty="0"/>
              <a:t>Challenges and Opportunities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83768" y="4077072"/>
            <a:ext cx="40324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 anchor="ctr"/>
          <a:lstStyle/>
          <a:p>
            <a:pPr algn="ctr"/>
            <a:r>
              <a:rPr lang="en-GB" sz="3200" b="1" dirty="0">
                <a:solidFill>
                  <a:srgbClr val="4CAF88"/>
                </a:solidFill>
              </a:rPr>
              <a:t>Sue Waterall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50434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1476375" y="5084763"/>
            <a:ext cx="6110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Head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– logic, rationale, facts, figures, graphs, process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Heart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– passion, engagement, authenticity, story telling, emotion</a:t>
            </a: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ctr"/>
            <a:r>
              <a:rPr lang="en-GB" sz="4400"/>
              <a:t>Getting the balance right</a:t>
            </a:r>
          </a:p>
        </p:txBody>
      </p:sp>
    </p:spTree>
    <p:extLst>
      <p:ext uri="{BB962C8B-B14F-4D97-AF65-F5344CB8AC3E}">
        <p14:creationId xmlns:p14="http://schemas.microsoft.com/office/powerpoint/2010/main" val="19094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6985000" cy="4270375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Why</a:t>
            </a:r>
            <a:r>
              <a:rPr lang="en-GB" sz="2200">
                <a:latin typeface="Gill Sans MT" charset="0"/>
              </a:rPr>
              <a:t> – the overall purpose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What</a:t>
            </a:r>
            <a:r>
              <a:rPr lang="en-GB" sz="2200">
                <a:latin typeface="Gill Sans MT" charset="0"/>
              </a:rPr>
              <a:t> – specific objectives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Who</a:t>
            </a:r>
            <a:r>
              <a:rPr lang="en-GB" sz="2200">
                <a:latin typeface="Gill Sans MT" charset="0"/>
              </a:rPr>
              <a:t> – the audience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When</a:t>
            </a:r>
            <a:r>
              <a:rPr lang="en-GB" sz="2200">
                <a:latin typeface="Gill Sans MT" charset="0"/>
              </a:rPr>
              <a:t> – time of day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Where</a:t>
            </a:r>
            <a:r>
              <a:rPr lang="en-GB" sz="2200">
                <a:latin typeface="Gill Sans MT" charset="0"/>
              </a:rPr>
              <a:t> – environment and venue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005581"/>
              </a:buClr>
            </a:pPr>
            <a:r>
              <a:rPr lang="en-GB" sz="2200" b="1">
                <a:latin typeface="Gill Sans MT" charset="0"/>
              </a:rPr>
              <a:t>How</a:t>
            </a:r>
            <a:r>
              <a:rPr lang="en-GB" sz="2200">
                <a:latin typeface="Gill Sans MT" charset="0"/>
              </a:rPr>
              <a:t> – structure and content</a:t>
            </a:r>
            <a:endParaRPr lang="en-US" sz="2200">
              <a:latin typeface="Gill Sans MT" charset="0"/>
            </a:endParaRPr>
          </a:p>
        </p:txBody>
      </p:sp>
      <p:sp>
        <p:nvSpPr>
          <p:cNvPr id="33794" name="Title 1"/>
          <p:cNvSpPr txBox="1">
            <a:spLocks/>
          </p:cNvSpPr>
          <p:nvPr/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11775062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5" name="Freeform 67"/>
          <p:cNvSpPr>
            <a:spLocks/>
          </p:cNvSpPr>
          <p:nvPr/>
        </p:nvSpPr>
        <p:spPr bwMode="auto">
          <a:xfrm>
            <a:off x="638175" y="1555750"/>
            <a:ext cx="1854200" cy="1344613"/>
          </a:xfrm>
          <a:custGeom>
            <a:avLst/>
            <a:gdLst>
              <a:gd name="T0" fmla="*/ 2147483646 w 1512"/>
              <a:gd name="T1" fmla="*/ 2147483646 h 1321"/>
              <a:gd name="T2" fmla="*/ 2147483646 w 1512"/>
              <a:gd name="T3" fmla="*/ 2147483646 h 1321"/>
              <a:gd name="T4" fmla="*/ 2147483646 w 1512"/>
              <a:gd name="T5" fmla="*/ 2147483646 h 1321"/>
              <a:gd name="T6" fmla="*/ 2147483646 w 1512"/>
              <a:gd name="T7" fmla="*/ 2147483646 h 1321"/>
              <a:gd name="T8" fmla="*/ 2147483646 w 1512"/>
              <a:gd name="T9" fmla="*/ 2147483646 h 1321"/>
              <a:gd name="T10" fmla="*/ 2147483646 w 1512"/>
              <a:gd name="T11" fmla="*/ 2147483646 h 1321"/>
              <a:gd name="T12" fmla="*/ 2147483646 w 1512"/>
              <a:gd name="T13" fmla="*/ 0 h 1321"/>
              <a:gd name="T14" fmla="*/ 2147483646 w 1512"/>
              <a:gd name="T15" fmla="*/ 2147483646 h 1321"/>
              <a:gd name="T16" fmla="*/ 2147483646 w 1512"/>
              <a:gd name="T17" fmla="*/ 2147483646 h 1321"/>
              <a:gd name="T18" fmla="*/ 2147483646 w 1512"/>
              <a:gd name="T19" fmla="*/ 2147483646 h 1321"/>
              <a:gd name="T20" fmla="*/ 2147483646 w 1512"/>
              <a:gd name="T21" fmla="*/ 2147483646 h 1321"/>
              <a:gd name="T22" fmla="*/ 2147483646 w 1512"/>
              <a:gd name="T23" fmla="*/ 2147483646 h 1321"/>
              <a:gd name="T24" fmla="*/ 2147483646 w 1512"/>
              <a:gd name="T25" fmla="*/ 2147483646 h 1321"/>
              <a:gd name="T26" fmla="*/ 2147483646 w 1512"/>
              <a:gd name="T27" fmla="*/ 2147483646 h 1321"/>
              <a:gd name="T28" fmla="*/ 2147483646 w 1512"/>
              <a:gd name="T29" fmla="*/ 2147483646 h 1321"/>
              <a:gd name="T30" fmla="*/ 2147483646 w 1512"/>
              <a:gd name="T31" fmla="*/ 2147483646 h 1321"/>
              <a:gd name="T32" fmla="*/ 2147483646 w 1512"/>
              <a:gd name="T33" fmla="*/ 2147483646 h 1321"/>
              <a:gd name="T34" fmla="*/ 2147483646 w 1512"/>
              <a:gd name="T35" fmla="*/ 2147483646 h 1321"/>
              <a:gd name="T36" fmla="*/ 2147483646 w 1512"/>
              <a:gd name="T37" fmla="*/ 2147483646 h 1321"/>
              <a:gd name="T38" fmla="*/ 2147483646 w 1512"/>
              <a:gd name="T39" fmla="*/ 2147483646 h 1321"/>
              <a:gd name="T40" fmla="*/ 2147483646 w 1512"/>
              <a:gd name="T41" fmla="*/ 2147483646 h 1321"/>
              <a:gd name="T42" fmla="*/ 2147483646 w 1512"/>
              <a:gd name="T43" fmla="*/ 2147483646 h 1321"/>
              <a:gd name="T44" fmla="*/ 2147483646 w 1512"/>
              <a:gd name="T45" fmla="*/ 2147483646 h 1321"/>
              <a:gd name="T46" fmla="*/ 2147483646 w 1512"/>
              <a:gd name="T47" fmla="*/ 2147483646 h 1321"/>
              <a:gd name="T48" fmla="*/ 2147483646 w 1512"/>
              <a:gd name="T49" fmla="*/ 2147483646 h 1321"/>
              <a:gd name="T50" fmla="*/ 2147483646 w 1512"/>
              <a:gd name="T51" fmla="*/ 2147483646 h 1321"/>
              <a:gd name="T52" fmla="*/ 2147483646 w 1512"/>
              <a:gd name="T53" fmla="*/ 2147483646 h 1321"/>
              <a:gd name="T54" fmla="*/ 2147483646 w 1512"/>
              <a:gd name="T55" fmla="*/ 2147483646 h 1321"/>
              <a:gd name="T56" fmla="*/ 2147483646 w 1512"/>
              <a:gd name="T57" fmla="*/ 2147483646 h 1321"/>
              <a:gd name="T58" fmla="*/ 2147483646 w 1512"/>
              <a:gd name="T59" fmla="*/ 2147483646 h 1321"/>
              <a:gd name="T60" fmla="*/ 2147483646 w 1512"/>
              <a:gd name="T61" fmla="*/ 2147483646 h 1321"/>
              <a:gd name="T62" fmla="*/ 2147483646 w 1512"/>
              <a:gd name="T63" fmla="*/ 2147483646 h 1321"/>
              <a:gd name="T64" fmla="*/ 2147483646 w 1512"/>
              <a:gd name="T65" fmla="*/ 2147483646 h 1321"/>
              <a:gd name="T66" fmla="*/ 2147483646 w 1512"/>
              <a:gd name="T67" fmla="*/ 2147483646 h 1321"/>
              <a:gd name="T68" fmla="*/ 2147483646 w 1512"/>
              <a:gd name="T69" fmla="*/ 2147483646 h 1321"/>
              <a:gd name="T70" fmla="*/ 2147483646 w 1512"/>
              <a:gd name="T71" fmla="*/ 2147483646 h 1321"/>
              <a:gd name="T72" fmla="*/ 2147483646 w 1512"/>
              <a:gd name="T73" fmla="*/ 2147483646 h 1321"/>
              <a:gd name="T74" fmla="*/ 2147483646 w 1512"/>
              <a:gd name="T75" fmla="*/ 2147483646 h 1321"/>
              <a:gd name="T76" fmla="*/ 2147483646 w 1512"/>
              <a:gd name="T77" fmla="*/ 2147483646 h 1321"/>
              <a:gd name="T78" fmla="*/ 2147483646 w 1512"/>
              <a:gd name="T79" fmla="*/ 2147483646 h 132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12" h="1321">
                <a:moveTo>
                  <a:pt x="1407" y="244"/>
                </a:moveTo>
                <a:lnTo>
                  <a:pt x="1372" y="213"/>
                </a:lnTo>
                <a:lnTo>
                  <a:pt x="1333" y="179"/>
                </a:lnTo>
                <a:lnTo>
                  <a:pt x="1290" y="148"/>
                </a:lnTo>
                <a:lnTo>
                  <a:pt x="1254" y="126"/>
                </a:lnTo>
                <a:lnTo>
                  <a:pt x="1191" y="93"/>
                </a:lnTo>
                <a:lnTo>
                  <a:pt x="1118" y="65"/>
                </a:lnTo>
                <a:lnTo>
                  <a:pt x="1063" y="46"/>
                </a:lnTo>
                <a:lnTo>
                  <a:pt x="1003" y="29"/>
                </a:lnTo>
                <a:lnTo>
                  <a:pt x="951" y="19"/>
                </a:lnTo>
                <a:lnTo>
                  <a:pt x="890" y="9"/>
                </a:lnTo>
                <a:lnTo>
                  <a:pt x="842" y="2"/>
                </a:lnTo>
                <a:lnTo>
                  <a:pt x="780" y="0"/>
                </a:lnTo>
                <a:lnTo>
                  <a:pt x="721" y="0"/>
                </a:lnTo>
                <a:lnTo>
                  <a:pt x="642" y="5"/>
                </a:lnTo>
                <a:lnTo>
                  <a:pt x="578" y="15"/>
                </a:lnTo>
                <a:lnTo>
                  <a:pt x="522" y="28"/>
                </a:lnTo>
                <a:lnTo>
                  <a:pt x="453" y="43"/>
                </a:lnTo>
                <a:lnTo>
                  <a:pt x="404" y="58"/>
                </a:lnTo>
                <a:lnTo>
                  <a:pt x="347" y="79"/>
                </a:lnTo>
                <a:lnTo>
                  <a:pt x="277" y="112"/>
                </a:lnTo>
                <a:lnTo>
                  <a:pt x="221" y="144"/>
                </a:lnTo>
                <a:lnTo>
                  <a:pt x="171" y="181"/>
                </a:lnTo>
                <a:lnTo>
                  <a:pt x="133" y="215"/>
                </a:lnTo>
                <a:lnTo>
                  <a:pt x="100" y="247"/>
                </a:lnTo>
                <a:lnTo>
                  <a:pt x="45" y="323"/>
                </a:lnTo>
                <a:lnTo>
                  <a:pt x="24" y="372"/>
                </a:lnTo>
                <a:lnTo>
                  <a:pt x="5" y="435"/>
                </a:lnTo>
                <a:lnTo>
                  <a:pt x="0" y="480"/>
                </a:lnTo>
                <a:lnTo>
                  <a:pt x="5" y="536"/>
                </a:lnTo>
                <a:lnTo>
                  <a:pt x="15" y="574"/>
                </a:lnTo>
                <a:lnTo>
                  <a:pt x="31" y="623"/>
                </a:lnTo>
                <a:lnTo>
                  <a:pt x="58" y="675"/>
                </a:lnTo>
                <a:lnTo>
                  <a:pt x="103" y="733"/>
                </a:lnTo>
                <a:lnTo>
                  <a:pt x="160" y="786"/>
                </a:lnTo>
                <a:lnTo>
                  <a:pt x="223" y="832"/>
                </a:lnTo>
                <a:lnTo>
                  <a:pt x="287" y="869"/>
                </a:lnTo>
                <a:lnTo>
                  <a:pt x="330" y="889"/>
                </a:lnTo>
                <a:lnTo>
                  <a:pt x="347" y="938"/>
                </a:lnTo>
                <a:lnTo>
                  <a:pt x="373" y="991"/>
                </a:lnTo>
                <a:lnTo>
                  <a:pt x="407" y="1046"/>
                </a:lnTo>
                <a:lnTo>
                  <a:pt x="440" y="1091"/>
                </a:lnTo>
                <a:lnTo>
                  <a:pt x="487" y="1149"/>
                </a:lnTo>
                <a:lnTo>
                  <a:pt x="534" y="1193"/>
                </a:lnTo>
                <a:lnTo>
                  <a:pt x="581" y="1229"/>
                </a:lnTo>
                <a:lnTo>
                  <a:pt x="634" y="1263"/>
                </a:lnTo>
                <a:lnTo>
                  <a:pt x="703" y="1297"/>
                </a:lnTo>
                <a:lnTo>
                  <a:pt x="769" y="1320"/>
                </a:lnTo>
                <a:lnTo>
                  <a:pt x="703" y="1269"/>
                </a:lnTo>
                <a:lnTo>
                  <a:pt x="656" y="1227"/>
                </a:lnTo>
                <a:lnTo>
                  <a:pt x="617" y="1179"/>
                </a:lnTo>
                <a:lnTo>
                  <a:pt x="574" y="1127"/>
                </a:lnTo>
                <a:lnTo>
                  <a:pt x="544" y="1079"/>
                </a:lnTo>
                <a:lnTo>
                  <a:pt x="518" y="1027"/>
                </a:lnTo>
                <a:lnTo>
                  <a:pt x="496" y="968"/>
                </a:lnTo>
                <a:lnTo>
                  <a:pt x="489" y="945"/>
                </a:lnTo>
                <a:lnTo>
                  <a:pt x="541" y="954"/>
                </a:lnTo>
                <a:lnTo>
                  <a:pt x="613" y="968"/>
                </a:lnTo>
                <a:lnTo>
                  <a:pt x="694" y="974"/>
                </a:lnTo>
                <a:lnTo>
                  <a:pt x="747" y="977"/>
                </a:lnTo>
                <a:lnTo>
                  <a:pt x="797" y="976"/>
                </a:lnTo>
                <a:lnTo>
                  <a:pt x="843" y="973"/>
                </a:lnTo>
                <a:lnTo>
                  <a:pt x="897" y="968"/>
                </a:lnTo>
                <a:lnTo>
                  <a:pt x="958" y="959"/>
                </a:lnTo>
                <a:lnTo>
                  <a:pt x="1027" y="941"/>
                </a:lnTo>
                <a:lnTo>
                  <a:pt x="1098" y="920"/>
                </a:lnTo>
                <a:lnTo>
                  <a:pt x="1153" y="903"/>
                </a:lnTo>
                <a:lnTo>
                  <a:pt x="1218" y="869"/>
                </a:lnTo>
                <a:lnTo>
                  <a:pt x="1261" y="847"/>
                </a:lnTo>
                <a:lnTo>
                  <a:pt x="1313" y="814"/>
                </a:lnTo>
                <a:lnTo>
                  <a:pt x="1367" y="768"/>
                </a:lnTo>
                <a:lnTo>
                  <a:pt x="1407" y="730"/>
                </a:lnTo>
                <a:lnTo>
                  <a:pt x="1445" y="685"/>
                </a:lnTo>
                <a:lnTo>
                  <a:pt x="1478" y="628"/>
                </a:lnTo>
                <a:lnTo>
                  <a:pt x="1500" y="559"/>
                </a:lnTo>
                <a:lnTo>
                  <a:pt x="1511" y="505"/>
                </a:lnTo>
                <a:lnTo>
                  <a:pt x="1504" y="436"/>
                </a:lnTo>
                <a:lnTo>
                  <a:pt x="1494" y="393"/>
                </a:lnTo>
                <a:lnTo>
                  <a:pt x="1480" y="353"/>
                </a:lnTo>
                <a:lnTo>
                  <a:pt x="1450" y="302"/>
                </a:lnTo>
                <a:lnTo>
                  <a:pt x="1407" y="244"/>
                </a:lnTo>
              </a:path>
            </a:pathLst>
          </a:custGeom>
          <a:solidFill>
            <a:srgbClr val="FFFFFF"/>
          </a:solidFill>
          <a:ln w="381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68"/>
          <p:cNvSpPr>
            <a:spLocks noChangeArrowheads="1"/>
          </p:cNvSpPr>
          <p:nvPr/>
        </p:nvSpPr>
        <p:spPr bwMode="auto">
          <a:xfrm>
            <a:off x="612775" y="1754188"/>
            <a:ext cx="17716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The headlines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tonight …</a:t>
            </a:r>
          </a:p>
        </p:txBody>
      </p:sp>
      <p:sp>
        <p:nvSpPr>
          <p:cNvPr id="99397" name="Freeform 69"/>
          <p:cNvSpPr>
            <a:spLocks/>
          </p:cNvSpPr>
          <p:nvPr/>
        </p:nvSpPr>
        <p:spPr bwMode="auto">
          <a:xfrm>
            <a:off x="3863975" y="762000"/>
            <a:ext cx="1697038" cy="1470025"/>
          </a:xfrm>
          <a:custGeom>
            <a:avLst/>
            <a:gdLst>
              <a:gd name="T0" fmla="*/ 2147483646 w 1512"/>
              <a:gd name="T1" fmla="*/ 2147483646 h 1321"/>
              <a:gd name="T2" fmla="*/ 2147483646 w 1512"/>
              <a:gd name="T3" fmla="*/ 2147483646 h 1321"/>
              <a:gd name="T4" fmla="*/ 2147483646 w 1512"/>
              <a:gd name="T5" fmla="*/ 2147483646 h 1321"/>
              <a:gd name="T6" fmla="*/ 2147483646 w 1512"/>
              <a:gd name="T7" fmla="*/ 2147483646 h 1321"/>
              <a:gd name="T8" fmla="*/ 2147483646 w 1512"/>
              <a:gd name="T9" fmla="*/ 2147483646 h 1321"/>
              <a:gd name="T10" fmla="*/ 2147483646 w 1512"/>
              <a:gd name="T11" fmla="*/ 2147483646 h 1321"/>
              <a:gd name="T12" fmla="*/ 2147483646 w 1512"/>
              <a:gd name="T13" fmla="*/ 0 h 1321"/>
              <a:gd name="T14" fmla="*/ 2147483646 w 1512"/>
              <a:gd name="T15" fmla="*/ 2147483646 h 1321"/>
              <a:gd name="T16" fmla="*/ 2147483646 w 1512"/>
              <a:gd name="T17" fmla="*/ 2147483646 h 1321"/>
              <a:gd name="T18" fmla="*/ 2147483646 w 1512"/>
              <a:gd name="T19" fmla="*/ 2147483646 h 1321"/>
              <a:gd name="T20" fmla="*/ 2147483646 w 1512"/>
              <a:gd name="T21" fmla="*/ 2147483646 h 1321"/>
              <a:gd name="T22" fmla="*/ 2147483646 w 1512"/>
              <a:gd name="T23" fmla="*/ 2147483646 h 1321"/>
              <a:gd name="T24" fmla="*/ 2147483646 w 1512"/>
              <a:gd name="T25" fmla="*/ 2147483646 h 1321"/>
              <a:gd name="T26" fmla="*/ 2147483646 w 1512"/>
              <a:gd name="T27" fmla="*/ 2147483646 h 1321"/>
              <a:gd name="T28" fmla="*/ 2147483646 w 1512"/>
              <a:gd name="T29" fmla="*/ 2147483646 h 1321"/>
              <a:gd name="T30" fmla="*/ 2147483646 w 1512"/>
              <a:gd name="T31" fmla="*/ 2147483646 h 1321"/>
              <a:gd name="T32" fmla="*/ 2147483646 w 1512"/>
              <a:gd name="T33" fmla="*/ 2147483646 h 1321"/>
              <a:gd name="T34" fmla="*/ 2147483646 w 1512"/>
              <a:gd name="T35" fmla="*/ 2147483646 h 1321"/>
              <a:gd name="T36" fmla="*/ 2147483646 w 1512"/>
              <a:gd name="T37" fmla="*/ 2147483646 h 1321"/>
              <a:gd name="T38" fmla="*/ 2147483646 w 1512"/>
              <a:gd name="T39" fmla="*/ 2147483646 h 1321"/>
              <a:gd name="T40" fmla="*/ 2147483646 w 1512"/>
              <a:gd name="T41" fmla="*/ 2147483646 h 1321"/>
              <a:gd name="T42" fmla="*/ 2147483646 w 1512"/>
              <a:gd name="T43" fmla="*/ 2147483646 h 1321"/>
              <a:gd name="T44" fmla="*/ 2147483646 w 1512"/>
              <a:gd name="T45" fmla="*/ 2147483646 h 1321"/>
              <a:gd name="T46" fmla="*/ 2147483646 w 1512"/>
              <a:gd name="T47" fmla="*/ 2147483646 h 1321"/>
              <a:gd name="T48" fmla="*/ 2147483646 w 1512"/>
              <a:gd name="T49" fmla="*/ 2147483646 h 1321"/>
              <a:gd name="T50" fmla="*/ 2147483646 w 1512"/>
              <a:gd name="T51" fmla="*/ 2147483646 h 1321"/>
              <a:gd name="T52" fmla="*/ 2147483646 w 1512"/>
              <a:gd name="T53" fmla="*/ 2147483646 h 1321"/>
              <a:gd name="T54" fmla="*/ 2147483646 w 1512"/>
              <a:gd name="T55" fmla="*/ 2147483646 h 1321"/>
              <a:gd name="T56" fmla="*/ 2147483646 w 1512"/>
              <a:gd name="T57" fmla="*/ 2147483646 h 1321"/>
              <a:gd name="T58" fmla="*/ 2147483646 w 1512"/>
              <a:gd name="T59" fmla="*/ 2147483646 h 1321"/>
              <a:gd name="T60" fmla="*/ 2147483646 w 1512"/>
              <a:gd name="T61" fmla="*/ 2147483646 h 1321"/>
              <a:gd name="T62" fmla="*/ 2147483646 w 1512"/>
              <a:gd name="T63" fmla="*/ 2147483646 h 1321"/>
              <a:gd name="T64" fmla="*/ 2147483646 w 1512"/>
              <a:gd name="T65" fmla="*/ 2147483646 h 1321"/>
              <a:gd name="T66" fmla="*/ 2147483646 w 1512"/>
              <a:gd name="T67" fmla="*/ 2147483646 h 1321"/>
              <a:gd name="T68" fmla="*/ 2147483646 w 1512"/>
              <a:gd name="T69" fmla="*/ 2147483646 h 1321"/>
              <a:gd name="T70" fmla="*/ 2147483646 w 1512"/>
              <a:gd name="T71" fmla="*/ 2147483646 h 1321"/>
              <a:gd name="T72" fmla="*/ 2147483646 w 1512"/>
              <a:gd name="T73" fmla="*/ 2147483646 h 1321"/>
              <a:gd name="T74" fmla="*/ 0 w 1512"/>
              <a:gd name="T75" fmla="*/ 2147483646 h 1321"/>
              <a:gd name="T76" fmla="*/ 2147483646 w 1512"/>
              <a:gd name="T77" fmla="*/ 2147483646 h 1321"/>
              <a:gd name="T78" fmla="*/ 2147483646 w 1512"/>
              <a:gd name="T79" fmla="*/ 2147483646 h 132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12" h="1321">
                <a:moveTo>
                  <a:pt x="104" y="244"/>
                </a:moveTo>
                <a:lnTo>
                  <a:pt x="139" y="213"/>
                </a:lnTo>
                <a:lnTo>
                  <a:pt x="178" y="179"/>
                </a:lnTo>
                <a:lnTo>
                  <a:pt x="221" y="148"/>
                </a:lnTo>
                <a:lnTo>
                  <a:pt x="257" y="126"/>
                </a:lnTo>
                <a:lnTo>
                  <a:pt x="320" y="93"/>
                </a:lnTo>
                <a:lnTo>
                  <a:pt x="393" y="65"/>
                </a:lnTo>
                <a:lnTo>
                  <a:pt x="448" y="46"/>
                </a:lnTo>
                <a:lnTo>
                  <a:pt x="508" y="29"/>
                </a:lnTo>
                <a:lnTo>
                  <a:pt x="560" y="19"/>
                </a:lnTo>
                <a:lnTo>
                  <a:pt x="621" y="9"/>
                </a:lnTo>
                <a:lnTo>
                  <a:pt x="669" y="2"/>
                </a:lnTo>
                <a:lnTo>
                  <a:pt x="731" y="0"/>
                </a:lnTo>
                <a:lnTo>
                  <a:pt x="790" y="0"/>
                </a:lnTo>
                <a:lnTo>
                  <a:pt x="869" y="5"/>
                </a:lnTo>
                <a:lnTo>
                  <a:pt x="933" y="15"/>
                </a:lnTo>
                <a:lnTo>
                  <a:pt x="989" y="28"/>
                </a:lnTo>
                <a:lnTo>
                  <a:pt x="1058" y="43"/>
                </a:lnTo>
                <a:lnTo>
                  <a:pt x="1107" y="58"/>
                </a:lnTo>
                <a:lnTo>
                  <a:pt x="1164" y="79"/>
                </a:lnTo>
                <a:lnTo>
                  <a:pt x="1234" y="112"/>
                </a:lnTo>
                <a:lnTo>
                  <a:pt x="1290" y="144"/>
                </a:lnTo>
                <a:lnTo>
                  <a:pt x="1340" y="181"/>
                </a:lnTo>
                <a:lnTo>
                  <a:pt x="1378" y="215"/>
                </a:lnTo>
                <a:lnTo>
                  <a:pt x="1411" y="247"/>
                </a:lnTo>
                <a:lnTo>
                  <a:pt x="1466" y="323"/>
                </a:lnTo>
                <a:lnTo>
                  <a:pt x="1487" y="372"/>
                </a:lnTo>
                <a:lnTo>
                  <a:pt x="1506" y="435"/>
                </a:lnTo>
                <a:lnTo>
                  <a:pt x="1511" y="480"/>
                </a:lnTo>
                <a:lnTo>
                  <a:pt x="1506" y="536"/>
                </a:lnTo>
                <a:lnTo>
                  <a:pt x="1496" y="574"/>
                </a:lnTo>
                <a:lnTo>
                  <a:pt x="1480" y="623"/>
                </a:lnTo>
                <a:lnTo>
                  <a:pt x="1453" y="675"/>
                </a:lnTo>
                <a:lnTo>
                  <a:pt x="1408" y="733"/>
                </a:lnTo>
                <a:lnTo>
                  <a:pt x="1351" y="786"/>
                </a:lnTo>
                <a:lnTo>
                  <a:pt x="1288" y="832"/>
                </a:lnTo>
                <a:lnTo>
                  <a:pt x="1224" y="869"/>
                </a:lnTo>
                <a:lnTo>
                  <a:pt x="1181" y="889"/>
                </a:lnTo>
                <a:lnTo>
                  <a:pt x="1164" y="938"/>
                </a:lnTo>
                <a:lnTo>
                  <a:pt x="1138" y="991"/>
                </a:lnTo>
                <a:lnTo>
                  <a:pt x="1104" y="1046"/>
                </a:lnTo>
                <a:lnTo>
                  <a:pt x="1071" y="1091"/>
                </a:lnTo>
                <a:lnTo>
                  <a:pt x="1024" y="1149"/>
                </a:lnTo>
                <a:lnTo>
                  <a:pt x="977" y="1193"/>
                </a:lnTo>
                <a:lnTo>
                  <a:pt x="930" y="1229"/>
                </a:lnTo>
                <a:lnTo>
                  <a:pt x="877" y="1263"/>
                </a:lnTo>
                <a:lnTo>
                  <a:pt x="808" y="1297"/>
                </a:lnTo>
                <a:lnTo>
                  <a:pt x="742" y="1320"/>
                </a:lnTo>
                <a:lnTo>
                  <a:pt x="808" y="1269"/>
                </a:lnTo>
                <a:lnTo>
                  <a:pt x="855" y="1227"/>
                </a:lnTo>
                <a:lnTo>
                  <a:pt x="894" y="1179"/>
                </a:lnTo>
                <a:lnTo>
                  <a:pt x="937" y="1127"/>
                </a:lnTo>
                <a:lnTo>
                  <a:pt x="967" y="1079"/>
                </a:lnTo>
                <a:lnTo>
                  <a:pt x="993" y="1027"/>
                </a:lnTo>
                <a:lnTo>
                  <a:pt x="1015" y="968"/>
                </a:lnTo>
                <a:lnTo>
                  <a:pt x="1022" y="945"/>
                </a:lnTo>
                <a:lnTo>
                  <a:pt x="970" y="954"/>
                </a:lnTo>
                <a:lnTo>
                  <a:pt x="898" y="968"/>
                </a:lnTo>
                <a:lnTo>
                  <a:pt x="817" y="974"/>
                </a:lnTo>
                <a:lnTo>
                  <a:pt x="764" y="977"/>
                </a:lnTo>
                <a:lnTo>
                  <a:pt x="714" y="976"/>
                </a:lnTo>
                <a:lnTo>
                  <a:pt x="668" y="973"/>
                </a:lnTo>
                <a:lnTo>
                  <a:pt x="614" y="968"/>
                </a:lnTo>
                <a:lnTo>
                  <a:pt x="553" y="959"/>
                </a:lnTo>
                <a:lnTo>
                  <a:pt x="484" y="941"/>
                </a:lnTo>
                <a:lnTo>
                  <a:pt x="413" y="920"/>
                </a:lnTo>
                <a:lnTo>
                  <a:pt x="358" y="903"/>
                </a:lnTo>
                <a:lnTo>
                  <a:pt x="293" y="869"/>
                </a:lnTo>
                <a:lnTo>
                  <a:pt x="250" y="847"/>
                </a:lnTo>
                <a:lnTo>
                  <a:pt x="198" y="814"/>
                </a:lnTo>
                <a:lnTo>
                  <a:pt x="144" y="768"/>
                </a:lnTo>
                <a:lnTo>
                  <a:pt x="104" y="730"/>
                </a:lnTo>
                <a:lnTo>
                  <a:pt x="66" y="685"/>
                </a:lnTo>
                <a:lnTo>
                  <a:pt x="33" y="628"/>
                </a:lnTo>
                <a:lnTo>
                  <a:pt x="11" y="559"/>
                </a:lnTo>
                <a:lnTo>
                  <a:pt x="0" y="505"/>
                </a:lnTo>
                <a:lnTo>
                  <a:pt x="7" y="436"/>
                </a:lnTo>
                <a:lnTo>
                  <a:pt x="17" y="393"/>
                </a:lnTo>
                <a:lnTo>
                  <a:pt x="31" y="353"/>
                </a:lnTo>
                <a:lnTo>
                  <a:pt x="61" y="302"/>
                </a:lnTo>
                <a:lnTo>
                  <a:pt x="104" y="244"/>
                </a:lnTo>
              </a:path>
            </a:pathLst>
          </a:custGeom>
          <a:solidFill>
            <a:srgbClr val="FFFFFF"/>
          </a:solidFill>
          <a:ln w="381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4" name="Rectangle 70"/>
          <p:cNvSpPr>
            <a:spLocks noChangeArrowheads="1"/>
          </p:cNvSpPr>
          <p:nvPr/>
        </p:nvSpPr>
        <p:spPr bwMode="auto">
          <a:xfrm>
            <a:off x="3492500" y="935038"/>
            <a:ext cx="2527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Tonight’s 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stories in more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 detail …</a:t>
            </a:r>
          </a:p>
        </p:txBody>
      </p:sp>
      <p:sp>
        <p:nvSpPr>
          <p:cNvPr id="99399" name="Freeform 71"/>
          <p:cNvSpPr>
            <a:spLocks/>
          </p:cNvSpPr>
          <p:nvPr/>
        </p:nvSpPr>
        <p:spPr bwMode="auto">
          <a:xfrm>
            <a:off x="6448425" y="1728788"/>
            <a:ext cx="2058988" cy="1255712"/>
          </a:xfrm>
          <a:custGeom>
            <a:avLst/>
            <a:gdLst>
              <a:gd name="T0" fmla="*/ 2147483646 w 1512"/>
              <a:gd name="T1" fmla="*/ 2147483646 h 1321"/>
              <a:gd name="T2" fmla="*/ 2147483646 w 1512"/>
              <a:gd name="T3" fmla="*/ 2147483646 h 1321"/>
              <a:gd name="T4" fmla="*/ 2147483646 w 1512"/>
              <a:gd name="T5" fmla="*/ 2147483646 h 1321"/>
              <a:gd name="T6" fmla="*/ 2147483646 w 1512"/>
              <a:gd name="T7" fmla="*/ 2147483646 h 1321"/>
              <a:gd name="T8" fmla="*/ 2147483646 w 1512"/>
              <a:gd name="T9" fmla="*/ 2147483646 h 1321"/>
              <a:gd name="T10" fmla="*/ 2147483646 w 1512"/>
              <a:gd name="T11" fmla="*/ 2147483646 h 1321"/>
              <a:gd name="T12" fmla="*/ 2147483646 w 1512"/>
              <a:gd name="T13" fmla="*/ 0 h 1321"/>
              <a:gd name="T14" fmla="*/ 2147483646 w 1512"/>
              <a:gd name="T15" fmla="*/ 2147483646 h 1321"/>
              <a:gd name="T16" fmla="*/ 2147483646 w 1512"/>
              <a:gd name="T17" fmla="*/ 2147483646 h 1321"/>
              <a:gd name="T18" fmla="*/ 2147483646 w 1512"/>
              <a:gd name="T19" fmla="*/ 2147483646 h 1321"/>
              <a:gd name="T20" fmla="*/ 2147483646 w 1512"/>
              <a:gd name="T21" fmla="*/ 2147483646 h 1321"/>
              <a:gd name="T22" fmla="*/ 2147483646 w 1512"/>
              <a:gd name="T23" fmla="*/ 2147483646 h 1321"/>
              <a:gd name="T24" fmla="*/ 2147483646 w 1512"/>
              <a:gd name="T25" fmla="*/ 2147483646 h 1321"/>
              <a:gd name="T26" fmla="*/ 2147483646 w 1512"/>
              <a:gd name="T27" fmla="*/ 2147483646 h 1321"/>
              <a:gd name="T28" fmla="*/ 2147483646 w 1512"/>
              <a:gd name="T29" fmla="*/ 2147483646 h 1321"/>
              <a:gd name="T30" fmla="*/ 2147483646 w 1512"/>
              <a:gd name="T31" fmla="*/ 2147483646 h 1321"/>
              <a:gd name="T32" fmla="*/ 2147483646 w 1512"/>
              <a:gd name="T33" fmla="*/ 2147483646 h 1321"/>
              <a:gd name="T34" fmla="*/ 2147483646 w 1512"/>
              <a:gd name="T35" fmla="*/ 2147483646 h 1321"/>
              <a:gd name="T36" fmla="*/ 2147483646 w 1512"/>
              <a:gd name="T37" fmla="*/ 2147483646 h 1321"/>
              <a:gd name="T38" fmla="*/ 2147483646 w 1512"/>
              <a:gd name="T39" fmla="*/ 2147483646 h 1321"/>
              <a:gd name="T40" fmla="*/ 2147483646 w 1512"/>
              <a:gd name="T41" fmla="*/ 2147483646 h 1321"/>
              <a:gd name="T42" fmla="*/ 2147483646 w 1512"/>
              <a:gd name="T43" fmla="*/ 2147483646 h 1321"/>
              <a:gd name="T44" fmla="*/ 2147483646 w 1512"/>
              <a:gd name="T45" fmla="*/ 2147483646 h 1321"/>
              <a:gd name="T46" fmla="*/ 2147483646 w 1512"/>
              <a:gd name="T47" fmla="*/ 2147483646 h 1321"/>
              <a:gd name="T48" fmla="*/ 2147483646 w 1512"/>
              <a:gd name="T49" fmla="*/ 2147483646 h 1321"/>
              <a:gd name="T50" fmla="*/ 2147483646 w 1512"/>
              <a:gd name="T51" fmla="*/ 2147483646 h 1321"/>
              <a:gd name="T52" fmla="*/ 2147483646 w 1512"/>
              <a:gd name="T53" fmla="*/ 2147483646 h 1321"/>
              <a:gd name="T54" fmla="*/ 2147483646 w 1512"/>
              <a:gd name="T55" fmla="*/ 2147483646 h 1321"/>
              <a:gd name="T56" fmla="*/ 2147483646 w 1512"/>
              <a:gd name="T57" fmla="*/ 2147483646 h 1321"/>
              <a:gd name="T58" fmla="*/ 2147483646 w 1512"/>
              <a:gd name="T59" fmla="*/ 2147483646 h 1321"/>
              <a:gd name="T60" fmla="*/ 2147483646 w 1512"/>
              <a:gd name="T61" fmla="*/ 2147483646 h 1321"/>
              <a:gd name="T62" fmla="*/ 2147483646 w 1512"/>
              <a:gd name="T63" fmla="*/ 2147483646 h 1321"/>
              <a:gd name="T64" fmla="*/ 2147483646 w 1512"/>
              <a:gd name="T65" fmla="*/ 2147483646 h 1321"/>
              <a:gd name="T66" fmla="*/ 2147483646 w 1512"/>
              <a:gd name="T67" fmla="*/ 2147483646 h 1321"/>
              <a:gd name="T68" fmla="*/ 2147483646 w 1512"/>
              <a:gd name="T69" fmla="*/ 2147483646 h 1321"/>
              <a:gd name="T70" fmla="*/ 2147483646 w 1512"/>
              <a:gd name="T71" fmla="*/ 2147483646 h 1321"/>
              <a:gd name="T72" fmla="*/ 2147483646 w 1512"/>
              <a:gd name="T73" fmla="*/ 2147483646 h 1321"/>
              <a:gd name="T74" fmla="*/ 0 w 1512"/>
              <a:gd name="T75" fmla="*/ 2147483646 h 1321"/>
              <a:gd name="T76" fmla="*/ 2147483646 w 1512"/>
              <a:gd name="T77" fmla="*/ 2147483646 h 1321"/>
              <a:gd name="T78" fmla="*/ 2147483646 w 1512"/>
              <a:gd name="T79" fmla="*/ 2147483646 h 132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12" h="1321">
                <a:moveTo>
                  <a:pt x="104" y="244"/>
                </a:moveTo>
                <a:lnTo>
                  <a:pt x="139" y="213"/>
                </a:lnTo>
                <a:lnTo>
                  <a:pt x="178" y="179"/>
                </a:lnTo>
                <a:lnTo>
                  <a:pt x="221" y="148"/>
                </a:lnTo>
                <a:lnTo>
                  <a:pt x="257" y="126"/>
                </a:lnTo>
                <a:lnTo>
                  <a:pt x="320" y="93"/>
                </a:lnTo>
                <a:lnTo>
                  <a:pt x="393" y="65"/>
                </a:lnTo>
                <a:lnTo>
                  <a:pt x="448" y="46"/>
                </a:lnTo>
                <a:lnTo>
                  <a:pt x="508" y="29"/>
                </a:lnTo>
                <a:lnTo>
                  <a:pt x="560" y="19"/>
                </a:lnTo>
                <a:lnTo>
                  <a:pt x="621" y="9"/>
                </a:lnTo>
                <a:lnTo>
                  <a:pt x="669" y="2"/>
                </a:lnTo>
                <a:lnTo>
                  <a:pt x="731" y="0"/>
                </a:lnTo>
                <a:lnTo>
                  <a:pt x="790" y="0"/>
                </a:lnTo>
                <a:lnTo>
                  <a:pt x="869" y="5"/>
                </a:lnTo>
                <a:lnTo>
                  <a:pt x="933" y="15"/>
                </a:lnTo>
                <a:lnTo>
                  <a:pt x="989" y="28"/>
                </a:lnTo>
                <a:lnTo>
                  <a:pt x="1058" y="43"/>
                </a:lnTo>
                <a:lnTo>
                  <a:pt x="1107" y="58"/>
                </a:lnTo>
                <a:lnTo>
                  <a:pt x="1164" y="79"/>
                </a:lnTo>
                <a:lnTo>
                  <a:pt x="1234" y="112"/>
                </a:lnTo>
                <a:lnTo>
                  <a:pt x="1290" y="144"/>
                </a:lnTo>
                <a:lnTo>
                  <a:pt x="1340" y="181"/>
                </a:lnTo>
                <a:lnTo>
                  <a:pt x="1378" y="215"/>
                </a:lnTo>
                <a:lnTo>
                  <a:pt x="1411" y="247"/>
                </a:lnTo>
                <a:lnTo>
                  <a:pt x="1466" y="323"/>
                </a:lnTo>
                <a:lnTo>
                  <a:pt x="1487" y="372"/>
                </a:lnTo>
                <a:lnTo>
                  <a:pt x="1506" y="435"/>
                </a:lnTo>
                <a:lnTo>
                  <a:pt x="1511" y="480"/>
                </a:lnTo>
                <a:lnTo>
                  <a:pt x="1506" y="536"/>
                </a:lnTo>
                <a:lnTo>
                  <a:pt x="1496" y="574"/>
                </a:lnTo>
                <a:lnTo>
                  <a:pt x="1480" y="623"/>
                </a:lnTo>
                <a:lnTo>
                  <a:pt x="1453" y="675"/>
                </a:lnTo>
                <a:lnTo>
                  <a:pt x="1408" y="733"/>
                </a:lnTo>
                <a:lnTo>
                  <a:pt x="1351" y="786"/>
                </a:lnTo>
                <a:lnTo>
                  <a:pt x="1288" y="832"/>
                </a:lnTo>
                <a:lnTo>
                  <a:pt x="1224" y="869"/>
                </a:lnTo>
                <a:lnTo>
                  <a:pt x="1181" y="889"/>
                </a:lnTo>
                <a:lnTo>
                  <a:pt x="1164" y="938"/>
                </a:lnTo>
                <a:lnTo>
                  <a:pt x="1138" y="991"/>
                </a:lnTo>
                <a:lnTo>
                  <a:pt x="1104" y="1046"/>
                </a:lnTo>
                <a:lnTo>
                  <a:pt x="1071" y="1091"/>
                </a:lnTo>
                <a:lnTo>
                  <a:pt x="1024" y="1149"/>
                </a:lnTo>
                <a:lnTo>
                  <a:pt x="977" y="1193"/>
                </a:lnTo>
                <a:lnTo>
                  <a:pt x="930" y="1229"/>
                </a:lnTo>
                <a:lnTo>
                  <a:pt x="877" y="1263"/>
                </a:lnTo>
                <a:lnTo>
                  <a:pt x="808" y="1297"/>
                </a:lnTo>
                <a:lnTo>
                  <a:pt x="742" y="1320"/>
                </a:lnTo>
                <a:lnTo>
                  <a:pt x="808" y="1269"/>
                </a:lnTo>
                <a:lnTo>
                  <a:pt x="855" y="1227"/>
                </a:lnTo>
                <a:lnTo>
                  <a:pt x="894" y="1179"/>
                </a:lnTo>
                <a:lnTo>
                  <a:pt x="937" y="1127"/>
                </a:lnTo>
                <a:lnTo>
                  <a:pt x="967" y="1079"/>
                </a:lnTo>
                <a:lnTo>
                  <a:pt x="993" y="1027"/>
                </a:lnTo>
                <a:lnTo>
                  <a:pt x="1015" y="968"/>
                </a:lnTo>
                <a:lnTo>
                  <a:pt x="1022" y="945"/>
                </a:lnTo>
                <a:lnTo>
                  <a:pt x="970" y="954"/>
                </a:lnTo>
                <a:lnTo>
                  <a:pt x="898" y="968"/>
                </a:lnTo>
                <a:lnTo>
                  <a:pt x="817" y="974"/>
                </a:lnTo>
                <a:lnTo>
                  <a:pt x="764" y="977"/>
                </a:lnTo>
                <a:lnTo>
                  <a:pt x="714" y="976"/>
                </a:lnTo>
                <a:lnTo>
                  <a:pt x="668" y="973"/>
                </a:lnTo>
                <a:lnTo>
                  <a:pt x="614" y="968"/>
                </a:lnTo>
                <a:lnTo>
                  <a:pt x="553" y="959"/>
                </a:lnTo>
                <a:lnTo>
                  <a:pt x="484" y="941"/>
                </a:lnTo>
                <a:lnTo>
                  <a:pt x="413" y="920"/>
                </a:lnTo>
                <a:lnTo>
                  <a:pt x="358" y="903"/>
                </a:lnTo>
                <a:lnTo>
                  <a:pt x="293" y="869"/>
                </a:lnTo>
                <a:lnTo>
                  <a:pt x="250" y="847"/>
                </a:lnTo>
                <a:lnTo>
                  <a:pt x="198" y="814"/>
                </a:lnTo>
                <a:lnTo>
                  <a:pt x="144" y="768"/>
                </a:lnTo>
                <a:lnTo>
                  <a:pt x="104" y="730"/>
                </a:lnTo>
                <a:lnTo>
                  <a:pt x="66" y="685"/>
                </a:lnTo>
                <a:lnTo>
                  <a:pt x="33" y="628"/>
                </a:lnTo>
                <a:lnTo>
                  <a:pt x="11" y="559"/>
                </a:lnTo>
                <a:lnTo>
                  <a:pt x="0" y="505"/>
                </a:lnTo>
                <a:lnTo>
                  <a:pt x="7" y="436"/>
                </a:lnTo>
                <a:lnTo>
                  <a:pt x="17" y="393"/>
                </a:lnTo>
                <a:lnTo>
                  <a:pt x="31" y="353"/>
                </a:lnTo>
                <a:lnTo>
                  <a:pt x="61" y="302"/>
                </a:lnTo>
                <a:lnTo>
                  <a:pt x="104" y="244"/>
                </a:lnTo>
              </a:path>
            </a:pathLst>
          </a:custGeom>
          <a:solidFill>
            <a:srgbClr val="FFFFFF"/>
          </a:solidFill>
          <a:ln w="381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6" name="Rectangle 72"/>
          <p:cNvSpPr>
            <a:spLocks noChangeArrowheads="1"/>
          </p:cNvSpPr>
          <p:nvPr/>
        </p:nvSpPr>
        <p:spPr bwMode="auto">
          <a:xfrm>
            <a:off x="6561138" y="189865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ICL Franklin" charset="0"/>
                <a:cs typeface="Arial" charset="0"/>
              </a:rPr>
              <a:t>And the headlines again…</a:t>
            </a:r>
          </a:p>
        </p:txBody>
      </p:sp>
      <p:sp>
        <p:nvSpPr>
          <p:cNvPr id="35847" name="Rectangle 73"/>
          <p:cNvSpPr>
            <a:spLocks noChangeArrowheads="1"/>
          </p:cNvSpPr>
          <p:nvPr/>
        </p:nvSpPr>
        <p:spPr bwMode="auto">
          <a:xfrm>
            <a:off x="852488" y="3390900"/>
            <a:ext cx="1514475" cy="3635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ICL Franklin" charset="0"/>
                <a:cs typeface="Arial" charset="0"/>
              </a:rPr>
              <a:t>Introduction</a:t>
            </a:r>
          </a:p>
        </p:txBody>
      </p:sp>
      <p:sp>
        <p:nvSpPr>
          <p:cNvPr id="35848" name="Rectangle 74"/>
          <p:cNvSpPr>
            <a:spLocks noChangeArrowheads="1"/>
          </p:cNvSpPr>
          <p:nvPr/>
        </p:nvSpPr>
        <p:spPr bwMode="auto">
          <a:xfrm>
            <a:off x="3859213" y="2360613"/>
            <a:ext cx="1462087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ICL Franklin" charset="0"/>
                <a:cs typeface="Arial" charset="0"/>
              </a:rPr>
              <a:t>Main body</a:t>
            </a:r>
          </a:p>
        </p:txBody>
      </p:sp>
      <p:sp>
        <p:nvSpPr>
          <p:cNvPr id="35849" name="Rectangle 75"/>
          <p:cNvSpPr>
            <a:spLocks noChangeArrowheads="1"/>
          </p:cNvSpPr>
          <p:nvPr/>
        </p:nvSpPr>
        <p:spPr bwMode="auto">
          <a:xfrm>
            <a:off x="6972300" y="3382963"/>
            <a:ext cx="1222375" cy="363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ICL Franklin" charset="0"/>
                <a:cs typeface="Arial" charset="0"/>
              </a:rPr>
              <a:t>Summary</a:t>
            </a:r>
          </a:p>
        </p:txBody>
      </p:sp>
      <p:pic>
        <p:nvPicPr>
          <p:cNvPr id="35850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4538"/>
            <a:ext cx="26225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55157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BANG</a:t>
            </a:r>
            <a:r>
              <a:rPr lang="en-US" sz="3100">
                <a:latin typeface="Arial" charset="0"/>
              </a:rPr>
              <a:t>!</a:t>
            </a:r>
          </a:p>
        </p:txBody>
      </p:sp>
      <p:pic>
        <p:nvPicPr>
          <p:cNvPr id="37890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 b="14049"/>
          <a:stretch>
            <a:fillRect/>
          </a:stretch>
        </p:blipFill>
        <p:spPr>
          <a:xfrm>
            <a:off x="1625600" y="1658938"/>
            <a:ext cx="5938838" cy="2997200"/>
          </a:xfrm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404938" y="5164138"/>
            <a:ext cx="644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Creating those sit up and listen, jaw-dropping, did-you-get-that moments.</a:t>
            </a:r>
          </a:p>
        </p:txBody>
      </p:sp>
    </p:spTree>
    <p:extLst>
      <p:ext uri="{BB962C8B-B14F-4D97-AF65-F5344CB8AC3E}">
        <p14:creationId xmlns:p14="http://schemas.microsoft.com/office/powerpoint/2010/main" val="34558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Arial" charset="0"/>
              </a:rPr>
              <a:t>Communication – Words, Tone, Body</a:t>
            </a:r>
          </a:p>
        </p:txBody>
      </p:sp>
      <p:pic>
        <p:nvPicPr>
          <p:cNvPr id="39938" name="Picture 2" descr="body-language-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04925"/>
            <a:ext cx="58324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04770" y="54868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Why are TED talks successful?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800" y="1347788"/>
            <a:ext cx="8229600" cy="4513262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800" dirty="0"/>
              <a:t>The first 30 seconds create impact</a:t>
            </a:r>
          </a:p>
          <a:p>
            <a:pPr marL="285750" indent="-285750" eaLnBrk="1" hangingPunct="1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800" dirty="0"/>
              <a:t>They connect with people emotionally</a:t>
            </a:r>
          </a:p>
          <a:p>
            <a:pPr marL="285750" indent="-285750" eaLnBrk="1" hangingPunct="1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800" dirty="0"/>
              <a:t>Scripts kill charisma</a:t>
            </a:r>
          </a:p>
          <a:p>
            <a:pPr marL="285750" indent="-285750" eaLnBrk="1" hangingPunct="1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800" dirty="0"/>
              <a:t>65% stories, 25% data, 10% presenter </a:t>
            </a:r>
          </a:p>
          <a:p>
            <a:pPr marL="285750" indent="-285750" eaLnBrk="1" hangingPunct="1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800" dirty="0"/>
              <a:t>Smile, gesticulation and movement</a:t>
            </a: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91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BA0B2A32-234C-41C3-A43D-061694E67C21}"/>
              </a:ext>
            </a:extLst>
          </p:cNvPr>
          <p:cNvSpPr>
            <a:spLocks/>
          </p:cNvSpPr>
          <p:nvPr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82E464AD-5E21-422D-8294-E0FB779AF7D7}"/>
              </a:ext>
            </a:extLst>
          </p:cNvPr>
          <p:cNvSpPr>
            <a:spLocks/>
          </p:cNvSpPr>
          <p:nvPr/>
        </p:nvSpPr>
        <p:spPr bwMode="auto">
          <a:xfrm>
            <a:off x="-926" y="5211138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Conference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Thurs 20th June – Think Tank Birmingham</a:t>
            </a:r>
          </a:p>
        </p:txBody>
      </p:sp>
      <p:pic>
        <p:nvPicPr>
          <p:cNvPr id="9" name="Picture 1" descr="VickyDonnaSophi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448615" cy="16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8" y="4725144"/>
            <a:ext cx="2823817" cy="14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7"/>
          <p:cNvSpPr>
            <a:spLocks noChangeArrowheads="1"/>
          </p:cNvSpPr>
          <p:nvPr/>
        </p:nvSpPr>
        <p:spPr bwMode="auto">
          <a:xfrm>
            <a:off x="4788024" y="2348880"/>
            <a:ext cx="2736304" cy="1511563"/>
          </a:xfrm>
          <a:prstGeom prst="wedgeEllipseCallout">
            <a:avLst>
              <a:gd name="adj1" fmla="val -46455"/>
              <a:gd name="adj2" fmla="val 42269"/>
            </a:avLst>
          </a:prstGeom>
          <a:solidFill>
            <a:schemeClr val="bg1"/>
          </a:solidFill>
          <a:ln w="412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lIns="91432" tIns="45715" rIns="91432" bIns="45715"/>
          <a:lstStyle/>
          <a:p>
            <a:pPr algn="ctr"/>
            <a:r>
              <a:rPr lang="en-US" b="1" dirty="0"/>
              <a:t>Let’s put the north on the map …..volunteers?!</a:t>
            </a:r>
          </a:p>
        </p:txBody>
      </p:sp>
      <p:cxnSp>
        <p:nvCxnSpPr>
          <p:cNvPr id="14" name="Straight Arrow Connector 13"/>
          <p:cNvCxnSpPr>
            <a:stCxn id="12" idx="8"/>
          </p:cNvCxnSpPr>
          <p:nvPr/>
        </p:nvCxnSpPr>
        <p:spPr>
          <a:xfrm flipH="1">
            <a:off x="3779912" y="3743584"/>
            <a:ext cx="1105114" cy="9095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509120"/>
            <a:ext cx="3087198" cy="1812280"/>
          </a:xfrm>
          <a:prstGeom prst="rect">
            <a:avLst/>
          </a:prstGeom>
        </p:spPr>
      </p:pic>
      <p:sp>
        <p:nvSpPr>
          <p:cNvPr id="16" name="Freeform 4">
            <a:extLst>
              <a:ext uri="{FF2B5EF4-FFF2-40B4-BE49-F238E27FC236}">
                <a16:creationId xmlns:a16="http://schemas.microsoft.com/office/drawing/2014/main" id="{504AFE64-0017-41C4-B42B-48AF45A68473}"/>
              </a:ext>
            </a:extLst>
          </p:cNvPr>
          <p:cNvSpPr>
            <a:spLocks/>
          </p:cNvSpPr>
          <p:nvPr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0B65B9-583B-41A1-A6F0-84A22FE7C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17"/>
            <a:ext cx="1547664" cy="700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0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T.E.A.R. Model</a:t>
            </a:r>
          </a:p>
        </p:txBody>
      </p:sp>
      <p:sp>
        <p:nvSpPr>
          <p:cNvPr id="12" name="Oval 11"/>
          <p:cNvSpPr/>
          <p:nvPr/>
        </p:nvSpPr>
        <p:spPr>
          <a:xfrm>
            <a:off x="3563888" y="980728"/>
            <a:ext cx="1681162" cy="15906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Thoughts</a:t>
            </a:r>
          </a:p>
        </p:txBody>
      </p:sp>
      <p:sp>
        <p:nvSpPr>
          <p:cNvPr id="18" name="Oval 17"/>
          <p:cNvSpPr/>
          <p:nvPr/>
        </p:nvSpPr>
        <p:spPr>
          <a:xfrm>
            <a:off x="1733500" y="2390428"/>
            <a:ext cx="1681163" cy="1590675"/>
          </a:xfrm>
          <a:prstGeom prst="ellipse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19" name="Oval 18"/>
          <p:cNvSpPr/>
          <p:nvPr/>
        </p:nvSpPr>
        <p:spPr>
          <a:xfrm>
            <a:off x="5245050" y="2433291"/>
            <a:ext cx="1847850" cy="1730375"/>
          </a:xfrm>
          <a:prstGeom prst="ellipse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Emotions</a:t>
            </a:r>
          </a:p>
        </p:txBody>
      </p:sp>
      <p:sp>
        <p:nvSpPr>
          <p:cNvPr id="20" name="Oval 19"/>
          <p:cNvSpPr/>
          <p:nvPr/>
        </p:nvSpPr>
        <p:spPr>
          <a:xfrm>
            <a:off x="3563888" y="4163666"/>
            <a:ext cx="1681162" cy="1592262"/>
          </a:xfrm>
          <a:prstGeom prst="ellipse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Actions</a:t>
            </a:r>
          </a:p>
        </p:txBody>
      </p:sp>
      <p:sp>
        <p:nvSpPr>
          <p:cNvPr id="23" name="Bent Arrow 22"/>
          <p:cNvSpPr/>
          <p:nvPr/>
        </p:nvSpPr>
        <p:spPr>
          <a:xfrm rot="5400000">
            <a:off x="5855444" y="1627635"/>
            <a:ext cx="712787" cy="495300"/>
          </a:xfrm>
          <a:prstGeom prst="ben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2243088" y="1531591"/>
            <a:ext cx="711200" cy="495300"/>
          </a:xfrm>
          <a:prstGeom prst="ben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>
            <a:off x="2242294" y="4580385"/>
            <a:ext cx="712787" cy="495300"/>
          </a:xfrm>
          <a:prstGeom prst="ben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0800000">
            <a:off x="5665738" y="4811366"/>
            <a:ext cx="712787" cy="495300"/>
          </a:xfrm>
          <a:prstGeom prst="ben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Presenting at the conference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79143" y="1628411"/>
            <a:ext cx="4572772" cy="36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/>
          <a:p>
            <a:r>
              <a:rPr lang="en-US" sz="1600" dirty="0"/>
              <a:t>“My advice for the national conference is to </a:t>
            </a:r>
            <a:r>
              <a:rPr lang="en-US" sz="1600" b="1" dirty="0"/>
              <a:t>just go for it</a:t>
            </a:r>
            <a:r>
              <a:rPr lang="en-US" sz="1600" dirty="0"/>
              <a:t>! Put yourself out there and volunteer to present! </a:t>
            </a:r>
          </a:p>
          <a:p>
            <a:endParaRPr lang="en-US" sz="1600" dirty="0"/>
          </a:p>
          <a:p>
            <a:r>
              <a:rPr lang="en-US" sz="1600" dirty="0"/>
              <a:t>Everyone at the conference is willing everyone else to do well. It’s such a supportive atmosphere and there was great buzz in the room on the day.  </a:t>
            </a:r>
          </a:p>
          <a:p>
            <a:endParaRPr lang="en-US" sz="1600" dirty="0"/>
          </a:p>
          <a:p>
            <a:r>
              <a:rPr lang="en-US" sz="1600" dirty="0"/>
              <a:t>To be able to say you have presented to 200 people at a national conference is a big confidence boost personally - but also an added bonus for future job interviews”.</a:t>
            </a:r>
          </a:p>
          <a:p>
            <a:endParaRPr lang="en-US" dirty="0"/>
          </a:p>
          <a:p>
            <a:r>
              <a:rPr lang="en-US" b="1" dirty="0"/>
              <a:t>Sophie </a:t>
            </a:r>
            <a:r>
              <a:rPr lang="en-US" b="1" dirty="0" err="1"/>
              <a:t>Heneghan</a:t>
            </a:r>
            <a:r>
              <a:rPr lang="en-US" b="1" dirty="0"/>
              <a:t>, Riverside</a:t>
            </a:r>
          </a:p>
        </p:txBody>
      </p:sp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4716395" y="1340684"/>
            <a:ext cx="4319502" cy="406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“We were all given the opportunity to present at the conference.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was </a:t>
            </a:r>
            <a:r>
              <a:rPr lang="en-US" sz="1600" b="1" dirty="0">
                <a:solidFill>
                  <a:srgbClr val="D71627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US" sz="1600" dirty="0">
                <a:solidFill>
                  <a:srgbClr val="D71627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glad I took part!  It was a great opportunity and it’s not the sort of opportunity you often get!  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of the group said afterwards that they really wished they had done it too.   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me, it felt like it was the whole point of the course”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800" b="1" dirty="0">
                <a:solidFill>
                  <a:schemeClr val="tx1"/>
                </a:solidFill>
              </a:rPr>
              <a:t>Donna Stringer, Riverside</a:t>
            </a:r>
          </a:p>
          <a:p>
            <a:pPr eaLnBrk="1" hangingPunct="1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Please welcome: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4400" b="1" dirty="0"/>
              <a:t>Chris </a:t>
            </a:r>
            <a:r>
              <a:rPr lang="en-US" sz="4400" b="1" dirty="0" err="1"/>
              <a:t>Twomey</a:t>
            </a:r>
            <a:endParaRPr lang="en-US" sz="4400" b="1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dirty="0"/>
              <a:t>Deputy Director of Housing &amp; Inclusion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dirty="0"/>
              <a:t>West </a:t>
            </a:r>
            <a:r>
              <a:rPr lang="en-US" dirty="0" err="1"/>
              <a:t>Lancs</a:t>
            </a:r>
            <a:r>
              <a:rPr lang="en-US" dirty="0"/>
              <a:t> Borough Council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dirty="0"/>
          </a:p>
          <a:p>
            <a:pPr marL="0" indent="0" algn="ctr">
              <a:lnSpc>
                <a:spcPct val="140000"/>
              </a:lnSpc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6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Groundrules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ill Sans MT" charset="0"/>
              </a:rPr>
              <a:t>This is really the time to:</a:t>
            </a:r>
          </a:p>
          <a:p>
            <a:r>
              <a:rPr lang="en-GB" dirty="0">
                <a:latin typeface="Gill Sans MT" charset="0"/>
              </a:rPr>
              <a:t>Lean in ... reach out … embrace ….</a:t>
            </a:r>
          </a:p>
          <a:p>
            <a:r>
              <a:rPr lang="en-GB" dirty="0">
                <a:latin typeface="Gill Sans MT" charset="0"/>
              </a:rPr>
              <a:t>Keep asking questions</a:t>
            </a:r>
          </a:p>
          <a:p>
            <a:r>
              <a:rPr lang="en-GB" dirty="0">
                <a:latin typeface="Gill Sans MT" charset="0"/>
              </a:rPr>
              <a:t>Engage with guest speakers</a:t>
            </a:r>
          </a:p>
          <a:p>
            <a:r>
              <a:rPr lang="en-GB" dirty="0">
                <a:latin typeface="Gill Sans MT" charset="0"/>
              </a:rPr>
              <a:t>Be open to learning </a:t>
            </a:r>
          </a:p>
          <a:p>
            <a:r>
              <a:rPr lang="en-GB" dirty="0">
                <a:latin typeface="Gill Sans MT" charset="0"/>
              </a:rPr>
              <a:t>And have fun!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1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 and networking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797152"/>
            <a:ext cx="2724454" cy="1813094"/>
          </a:xfrm>
          <a:prstGeom prst="rect">
            <a:avLst/>
          </a:prstGeom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72134"/>
            <a:ext cx="2808312" cy="1572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556792"/>
            <a:ext cx="4129761" cy="3133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What is networking?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Friendly, mutually supportive relationships</a:t>
            </a:r>
          </a:p>
          <a:p>
            <a:r>
              <a:rPr lang="en-GB" dirty="0">
                <a:latin typeface="Arial" charset="0"/>
              </a:rPr>
              <a:t>Helping a colleague learn</a:t>
            </a:r>
          </a:p>
          <a:p>
            <a:r>
              <a:rPr lang="en-GB" dirty="0">
                <a:latin typeface="Arial" charset="0"/>
              </a:rPr>
              <a:t>Sharing experiences and opportunities</a:t>
            </a:r>
          </a:p>
          <a:p>
            <a:r>
              <a:rPr lang="en-GB" dirty="0">
                <a:latin typeface="Arial" charset="0"/>
              </a:rPr>
              <a:t>Enriching one another’s lives</a:t>
            </a:r>
          </a:p>
          <a:p>
            <a:r>
              <a:rPr lang="en-GB" dirty="0">
                <a:latin typeface="Arial" charset="0"/>
              </a:rPr>
              <a:t>It’s a conversation not a sales pitch</a:t>
            </a:r>
          </a:p>
          <a:p>
            <a:r>
              <a:rPr lang="en-GB" dirty="0">
                <a:latin typeface="Arial" charset="0"/>
              </a:rPr>
              <a:t>You don’t have to be an extravert</a:t>
            </a:r>
          </a:p>
          <a:p>
            <a:r>
              <a:rPr lang="en-GB" dirty="0">
                <a:latin typeface="Arial" charset="0"/>
              </a:rPr>
              <a:t>Listen, talk, listen, </a:t>
            </a:r>
            <a:r>
              <a:rPr lang="en-GB" dirty="0" err="1">
                <a:latin typeface="Arial" charset="0"/>
              </a:rPr>
              <a:t>LinkIn</a:t>
            </a:r>
            <a:r>
              <a:rPr lang="en-GB" dirty="0">
                <a:latin typeface="Arial" charset="0"/>
              </a:rPr>
              <a:t>, ask, tell</a:t>
            </a:r>
            <a:r>
              <a:rPr lang="en-GB">
                <a:latin typeface="Arial" charset="0"/>
              </a:rPr>
              <a:t>, chat …</a:t>
            </a:r>
            <a:endParaRPr lang="en-GB" dirty="0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latin typeface="Arial" charset="0"/>
              </a:rPr>
              <a:t>Everyone in this room is valuable!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GB" sz="2800" dirty="0">
                <a:latin typeface="Arial" charset="0"/>
              </a:rPr>
              <a:t>All these colleagues could help you with: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Where you might want to work in the future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Understanding a different kind of job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A new qualification or training course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Introductions to someone else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Finding new opportunities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A short job shadow 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Being a buddy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A site visit to somewhere new</a:t>
            </a:r>
          </a:p>
          <a:p>
            <a:pPr eaLnBrk="1" hangingPunct="1"/>
            <a:r>
              <a:rPr lang="en-GB" sz="2800" dirty="0">
                <a:latin typeface="Arial" charset="0"/>
              </a:rPr>
              <a:t>A neighbourhood project</a:t>
            </a:r>
          </a:p>
        </p:txBody>
      </p:sp>
    </p:spTree>
    <p:extLst>
      <p:ext uri="{BB962C8B-B14F-4D97-AF65-F5344CB8AC3E}">
        <p14:creationId xmlns:p14="http://schemas.microsoft.com/office/powerpoint/2010/main" val="11782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0649" y="2967335"/>
            <a:ext cx="42627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Media</a:t>
            </a:r>
          </a:p>
        </p:txBody>
      </p:sp>
      <p:pic>
        <p:nvPicPr>
          <p:cNvPr id="9218" name="Picture 8" descr="Snapchat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download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8050"/>
            <a:ext cx="132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download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1211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download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15097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download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492375"/>
            <a:ext cx="2057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downlo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download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download-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13652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downloa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941888"/>
            <a:ext cx="18716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Apart from your work colleagues:</a:t>
            </a:r>
          </a:p>
          <a:p>
            <a:r>
              <a:rPr lang="en-US" dirty="0"/>
              <a:t>Who else do you know in this room?</a:t>
            </a:r>
          </a:p>
          <a:p>
            <a:r>
              <a:rPr lang="en-US" dirty="0"/>
              <a:t>By name?</a:t>
            </a:r>
          </a:p>
          <a:p>
            <a:r>
              <a:rPr lang="en-US" dirty="0"/>
              <a:t>By </a:t>
            </a:r>
            <a:r>
              <a:rPr lang="en-US" dirty="0" err="1"/>
              <a:t>organisation</a:t>
            </a:r>
            <a:r>
              <a:rPr lang="en-US" dirty="0"/>
              <a:t>?</a:t>
            </a:r>
          </a:p>
          <a:p>
            <a:r>
              <a:rPr lang="en-US" dirty="0"/>
              <a:t>By job role?</a:t>
            </a:r>
          </a:p>
          <a:p>
            <a:r>
              <a:rPr lang="en-US" dirty="0"/>
              <a:t>By a passion or interest they have?</a:t>
            </a:r>
          </a:p>
          <a:p>
            <a:r>
              <a:rPr lang="en-US" dirty="0"/>
              <a:t>By a project they’ve worked on?</a:t>
            </a:r>
          </a:p>
        </p:txBody>
      </p:sp>
    </p:spTree>
    <p:extLst>
      <p:ext uri="{BB962C8B-B14F-4D97-AF65-F5344CB8AC3E}">
        <p14:creationId xmlns:p14="http://schemas.microsoft.com/office/powerpoint/2010/main" val="23959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258633" y="260179"/>
            <a:ext cx="6265361" cy="786657"/>
          </a:xfrm>
          <a:prstGeom prst="rect">
            <a:avLst/>
          </a:prstGeom>
        </p:spPr>
        <p:txBody>
          <a:bodyPr lIns="91432" tIns="45715" rIns="91432" bIns="45715"/>
          <a:lstStyle/>
          <a:p>
            <a:pPr algn="ctr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Class 4 and </a:t>
            </a:r>
          </a:p>
          <a:p>
            <a:pPr algn="ctr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National Conference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387" y="1124891"/>
            <a:ext cx="6841398" cy="480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/>
          <a:p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Class 4</a:t>
            </a:r>
          </a:p>
          <a:p>
            <a:r>
              <a:rPr lang="en-GB" b="1" dirty="0"/>
              <a:t>Date: </a:t>
            </a:r>
            <a:r>
              <a:rPr lang="en-GB" dirty="0"/>
              <a:t>Fri 24th May 2019</a:t>
            </a:r>
          </a:p>
          <a:p>
            <a:r>
              <a:rPr lang="en-GB" b="1" dirty="0"/>
              <a:t>Time: </a:t>
            </a:r>
            <a:r>
              <a:rPr lang="en-GB" dirty="0"/>
              <a:t>09.45 - 3.45</a:t>
            </a:r>
          </a:p>
          <a:p>
            <a:r>
              <a:rPr lang="en-GB" b="1" dirty="0"/>
              <a:t>Venue: Great Places</a:t>
            </a:r>
            <a:r>
              <a:rPr lang="en-GB" dirty="0"/>
              <a:t> – 2a </a:t>
            </a:r>
            <a:r>
              <a:rPr lang="en-GB" dirty="0" err="1"/>
              <a:t>Derwent</a:t>
            </a:r>
            <a:r>
              <a:rPr lang="en-GB" dirty="0"/>
              <a:t> Avenue, Manchester M21 7QP</a:t>
            </a:r>
          </a:p>
          <a:p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National Mentoring Conference</a:t>
            </a:r>
          </a:p>
          <a:p>
            <a:r>
              <a:rPr lang="en-GB" b="1" dirty="0"/>
              <a:t>Date</a:t>
            </a:r>
            <a:r>
              <a:rPr lang="en-GB" dirty="0"/>
              <a:t>:  Thurs 20th June 2019</a:t>
            </a:r>
          </a:p>
          <a:p>
            <a:r>
              <a:rPr lang="en-GB" b="1" dirty="0"/>
              <a:t>Venue</a:t>
            </a:r>
            <a:r>
              <a:rPr lang="en-GB" dirty="0"/>
              <a:t>: Think Tank, Science Museum,</a:t>
            </a:r>
          </a:p>
          <a:p>
            <a:r>
              <a:rPr lang="en-GB" dirty="0"/>
              <a:t> Millennium Point Birmingham B4 7XG.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5843" name="Picture 2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41" y="3933287"/>
            <a:ext cx="3474751" cy="25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n-US" dirty="0"/>
              <a:t>Mentoring experiences</a:t>
            </a:r>
          </a:p>
          <a:p>
            <a:r>
              <a:rPr lang="en-US" dirty="0"/>
              <a:t>A career in housing – </a:t>
            </a:r>
            <a:r>
              <a:rPr lang="en-US" dirty="0" err="1"/>
              <a:t>Ulfat</a:t>
            </a:r>
            <a:r>
              <a:rPr lang="en-US" dirty="0"/>
              <a:t> </a:t>
            </a:r>
            <a:r>
              <a:rPr lang="en-US" dirty="0" err="1"/>
              <a:t>Hussain</a:t>
            </a:r>
            <a:endParaRPr lang="en-US" dirty="0"/>
          </a:p>
          <a:p>
            <a:r>
              <a:rPr lang="en-US" dirty="0"/>
              <a:t>Individual presentations – yay!</a:t>
            </a:r>
          </a:p>
          <a:p>
            <a:r>
              <a:rPr lang="en-US" dirty="0"/>
              <a:t>National Conference 2019</a:t>
            </a:r>
          </a:p>
          <a:p>
            <a:r>
              <a:rPr lang="en-US" dirty="0" err="1"/>
              <a:t>Teamworking</a:t>
            </a:r>
            <a:r>
              <a:rPr lang="en-US" dirty="0"/>
              <a:t> &amp; Managing Change – Chris </a:t>
            </a:r>
            <a:r>
              <a:rPr lang="en-US" dirty="0" err="1"/>
              <a:t>Twomey</a:t>
            </a:r>
            <a:endParaRPr lang="en-US" dirty="0"/>
          </a:p>
          <a:p>
            <a:r>
              <a:rPr lang="en-US" dirty="0"/>
              <a:t>Management &amp; Leadership – Chris </a:t>
            </a:r>
            <a:r>
              <a:rPr lang="en-US" dirty="0" err="1"/>
              <a:t>Twomey</a:t>
            </a:r>
            <a:endParaRPr lang="en-US" dirty="0"/>
          </a:p>
          <a:p>
            <a:r>
              <a:rPr lang="en-US" dirty="0"/>
              <a:t>Moving forward and networking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3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Progress of 1:1s – regularity, quality, thoughts</a:t>
            </a:r>
          </a:p>
          <a:p>
            <a:pPr>
              <a:lnSpc>
                <a:spcPct val="140000"/>
              </a:lnSpc>
            </a:pPr>
            <a:r>
              <a:rPr lang="en-US" dirty="0"/>
              <a:t>Success stories – from tiny to big</a:t>
            </a:r>
          </a:p>
          <a:p>
            <a:pPr>
              <a:lnSpc>
                <a:spcPct val="140000"/>
              </a:lnSpc>
            </a:pPr>
            <a:r>
              <a:rPr lang="en-US" dirty="0"/>
              <a:t>Things you have learnt about yourself, the housing sector, others, the future, life!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6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welcome: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dirty="0" err="1"/>
              <a:t>Ulfat</a:t>
            </a:r>
            <a:r>
              <a:rPr lang="en-US" dirty="0"/>
              <a:t> </a:t>
            </a:r>
            <a:r>
              <a:rPr lang="en-US" dirty="0" err="1"/>
              <a:t>Hussain</a:t>
            </a:r>
            <a:endParaRPr lang="en-US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dirty="0"/>
              <a:t>Director of Operations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dirty="0"/>
          </a:p>
          <a:p>
            <a:pPr marL="0" indent="0" algn="ctr">
              <a:lnSpc>
                <a:spcPct val="140000"/>
              </a:lnSpc>
              <a:buNone/>
            </a:pP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602798" cy="2095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0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Annette Morrison</a:t>
            </a:r>
          </a:p>
          <a:p>
            <a:pPr>
              <a:lnSpc>
                <a:spcPct val="140000"/>
              </a:lnSpc>
            </a:pPr>
            <a:r>
              <a:rPr lang="en-US" dirty="0"/>
              <a:t>Bev Turner</a:t>
            </a:r>
          </a:p>
          <a:p>
            <a:pPr>
              <a:lnSpc>
                <a:spcPct val="140000"/>
              </a:lnSpc>
            </a:pPr>
            <a:r>
              <a:rPr lang="en-US" dirty="0"/>
              <a:t>Helen Curtin</a:t>
            </a:r>
          </a:p>
          <a:p>
            <a:pPr>
              <a:lnSpc>
                <a:spcPct val="140000"/>
              </a:lnSpc>
            </a:pPr>
            <a:r>
              <a:rPr lang="en-US" dirty="0"/>
              <a:t>Sarah </a:t>
            </a:r>
            <a:r>
              <a:rPr lang="en-US" dirty="0" err="1"/>
              <a:t>Thornley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Anne Bond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Presentations: </a:t>
            </a:r>
            <a:br>
              <a:rPr lang="en-US" dirty="0"/>
            </a:br>
            <a:r>
              <a:rPr lang="en-US" dirty="0"/>
              <a:t>Delivering or observing, what did we learn?</a:t>
            </a:r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2298700" cy="35433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6724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When we present …</a:t>
            </a:r>
          </a:p>
        </p:txBody>
      </p:sp>
      <p:sp>
        <p:nvSpPr>
          <p:cNvPr id="29698" name="Rectangle 491"/>
          <p:cNvSpPr>
            <a:spLocks noGrp="1" noChangeArrowheads="1"/>
          </p:cNvSpPr>
          <p:nvPr>
            <p:ph sz="half" idx="1"/>
          </p:nvPr>
        </p:nvSpPr>
        <p:spPr>
          <a:xfrm>
            <a:off x="468313" y="2060575"/>
            <a:ext cx="4038600" cy="4525963"/>
          </a:xfrm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5581"/>
                </a:solidFill>
                <a:latin typeface="Gill Sans MT" charset="0"/>
                <a:cs typeface="Arial" charset="0"/>
              </a:rPr>
              <a:t>“The human brain starts working the moment you are born and never stops until you stand up to speak in public”</a:t>
            </a:r>
          </a:p>
        </p:txBody>
      </p:sp>
      <p:pic>
        <p:nvPicPr>
          <p:cNvPr id="29699" name="Picture 8" descr="download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3769"/>
          <a:stretch>
            <a:fillRect/>
          </a:stretch>
        </p:blipFill>
        <p:spPr>
          <a:xfrm>
            <a:off x="5148263" y="1989138"/>
            <a:ext cx="3033712" cy="3400425"/>
          </a:xfrm>
          <a:noFill/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1619250" y="5084763"/>
            <a:ext cx="177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Sir George Jessel</a:t>
            </a:r>
          </a:p>
        </p:txBody>
      </p:sp>
    </p:spTree>
    <p:extLst>
      <p:ext uri="{BB962C8B-B14F-4D97-AF65-F5344CB8AC3E}">
        <p14:creationId xmlns:p14="http://schemas.microsoft.com/office/powerpoint/2010/main" val="14008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800100" y="576263"/>
            <a:ext cx="8343900" cy="6223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200">
                <a:latin typeface="Arial" charset="0"/>
              </a:rPr>
              <a:t>What makes an effective presenter?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6934200" y="6553200"/>
            <a:ext cx="2209800" cy="381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01800"/>
            <a:ext cx="22050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mgr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451350"/>
            <a:ext cx="23891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 descr="download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97038"/>
            <a:ext cx="22717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download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791075"/>
            <a:ext cx="24542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download-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339975"/>
            <a:ext cx="30670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download-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411663"/>
            <a:ext cx="26685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31ce36c513bbb8d88f64e2b79a017f18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7d6f9925c441a4b22d569a7ff9a72220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11CA3-0B28-4663-AA46-9A2DA3BDAB68}">
  <ds:schemaRefs>
    <ds:schemaRef ds:uri="http://schemas.microsoft.com/office/2006/metadata/properties"/>
    <ds:schemaRef ds:uri="1f8f253d-e716-4626-931f-4264eeb6d68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a6d5167-2a90-4f82-8b8b-55797dd00c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15ED0D-6F7C-4163-BA15-4B392DBC5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427CF-8016-499E-9A0E-2292FD1A53C7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1567</TotalTime>
  <Words>840</Words>
  <Application>Microsoft Office PowerPoint</Application>
  <PresentationFormat>On-screen Show (4:3)</PresentationFormat>
  <Paragraphs>178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ICL Franklin</vt:lpstr>
      <vt:lpstr>Wingdings</vt:lpstr>
      <vt:lpstr>Office Theme</vt:lpstr>
      <vt:lpstr> </vt:lpstr>
      <vt:lpstr>Groundrules</vt:lpstr>
      <vt:lpstr>Agenda</vt:lpstr>
      <vt:lpstr>Mentoring experiences</vt:lpstr>
      <vt:lpstr>Please welcome:</vt:lpstr>
      <vt:lpstr>Individual Presentations</vt:lpstr>
      <vt:lpstr>Presentations:  Delivering or observing, what did we learn?</vt:lpstr>
      <vt:lpstr>When we present …</vt:lpstr>
      <vt:lpstr>What makes an effective presenter?</vt:lpstr>
      <vt:lpstr>PowerPoint Presentation</vt:lpstr>
      <vt:lpstr>PowerPoint Presentation</vt:lpstr>
      <vt:lpstr>PowerPoint Presentation</vt:lpstr>
      <vt:lpstr>BANG!</vt:lpstr>
      <vt:lpstr>Communication – Words, Tone, Body</vt:lpstr>
      <vt:lpstr>Why are TED talks successful?</vt:lpstr>
      <vt:lpstr>National Conference 2019</vt:lpstr>
      <vt:lpstr>T.E.A.R. Model</vt:lpstr>
      <vt:lpstr>Presenting at the conference</vt:lpstr>
      <vt:lpstr>Please welcome:</vt:lpstr>
      <vt:lpstr>Moving forward and networking</vt:lpstr>
      <vt:lpstr>What is networking? </vt:lpstr>
      <vt:lpstr>Everyone in this room is valuable!</vt:lpstr>
      <vt:lpstr>PowerPoint Presentation</vt:lpstr>
      <vt:lpstr>Ask yourself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Mason</dc:creator>
  <cp:lastModifiedBy>alysross griffiths</cp:lastModifiedBy>
  <cp:revision>171</cp:revision>
  <cp:lastPrinted>2013-06-26T12:36:49Z</cp:lastPrinted>
  <dcterms:created xsi:type="dcterms:W3CDTF">2012-06-18T13:36:10Z</dcterms:created>
  <dcterms:modified xsi:type="dcterms:W3CDTF">2019-02-15T16:08:05Z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  <property fmtid="{D5CDD505-2E9C-101B-9397-08002B2CF9AE}" pid="3" name="AuthorIds_UIVersion_512">
    <vt:lpwstr>50</vt:lpwstr>
  </property>
</Properties>
</file>