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39"/>
  </p:notesMasterIdLst>
  <p:handoutMasterIdLst>
    <p:handoutMasterId r:id="rId40"/>
  </p:handoutMasterIdLst>
  <p:sldIdLst>
    <p:sldId id="256" r:id="rId5"/>
    <p:sldId id="311" r:id="rId6"/>
    <p:sldId id="473" r:id="rId7"/>
    <p:sldId id="437" r:id="rId8"/>
    <p:sldId id="472" r:id="rId9"/>
    <p:sldId id="262" r:id="rId10"/>
    <p:sldId id="470" r:id="rId11"/>
    <p:sldId id="494" r:id="rId12"/>
    <p:sldId id="495" r:id="rId13"/>
    <p:sldId id="498" r:id="rId14"/>
    <p:sldId id="452" r:id="rId15"/>
    <p:sldId id="453" r:id="rId16"/>
    <p:sldId id="379" r:id="rId17"/>
    <p:sldId id="337" r:id="rId18"/>
    <p:sldId id="499" r:id="rId19"/>
    <p:sldId id="464" r:id="rId20"/>
    <p:sldId id="355" r:id="rId21"/>
    <p:sldId id="332" r:id="rId22"/>
    <p:sldId id="446" r:id="rId23"/>
    <p:sldId id="308" r:id="rId24"/>
    <p:sldId id="496" r:id="rId25"/>
    <p:sldId id="326" r:id="rId26"/>
    <p:sldId id="329" r:id="rId27"/>
    <p:sldId id="436" r:id="rId28"/>
    <p:sldId id="500" r:id="rId29"/>
    <p:sldId id="497" r:id="rId30"/>
    <p:sldId id="297" r:id="rId31"/>
    <p:sldId id="439" r:id="rId32"/>
    <p:sldId id="381" r:id="rId33"/>
    <p:sldId id="438" r:id="rId34"/>
    <p:sldId id="288" r:id="rId35"/>
    <p:sldId id="289" r:id="rId36"/>
    <p:sldId id="448" r:id="rId37"/>
    <p:sldId id="442" r:id="rId38"/>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489D"/>
    <a:srgbClr val="5946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31" autoAdjust="0"/>
  </p:normalViewPr>
  <p:slideViewPr>
    <p:cSldViewPr snapToGrid="0">
      <p:cViewPr varScale="1">
        <p:scale>
          <a:sx n="103" d="100"/>
          <a:sy n="103" d="100"/>
        </p:scale>
        <p:origin x="1128"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90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514DCF-19FD-4B57-AFAF-A5D43A72F2CB}"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AA014988-8B1A-4C80-99CF-F29DEB0053DA}">
      <dgm:prSet/>
      <dgm:spPr/>
      <dgm:t>
        <a:bodyPr/>
        <a:lstStyle/>
        <a:p>
          <a:r>
            <a:rPr lang="en-GB" b="1"/>
            <a:t>Session 1</a:t>
          </a:r>
          <a:endParaRPr lang="en-US"/>
        </a:p>
      </dgm:t>
    </dgm:pt>
    <dgm:pt modelId="{F5B9B2E0-0F08-456A-98F3-4CACBC792033}" type="parTrans" cxnId="{9083ABB4-F14E-4199-AF2D-B0C27B6D6D98}">
      <dgm:prSet/>
      <dgm:spPr/>
      <dgm:t>
        <a:bodyPr/>
        <a:lstStyle/>
        <a:p>
          <a:endParaRPr lang="en-US"/>
        </a:p>
      </dgm:t>
    </dgm:pt>
    <dgm:pt modelId="{5297B58D-0E81-401A-9861-F270342F617C}" type="sibTrans" cxnId="{9083ABB4-F14E-4199-AF2D-B0C27B6D6D98}">
      <dgm:prSet/>
      <dgm:spPr/>
      <dgm:t>
        <a:bodyPr/>
        <a:lstStyle/>
        <a:p>
          <a:endParaRPr lang="en-US"/>
        </a:p>
      </dgm:t>
    </dgm:pt>
    <dgm:pt modelId="{B7CC2992-A87C-49E2-9429-21742D9365B2}">
      <dgm:prSet/>
      <dgm:spPr/>
      <dgm:t>
        <a:bodyPr/>
        <a:lstStyle/>
        <a:p>
          <a:r>
            <a:rPr lang="en-GB"/>
            <a:t>Risk management, controls assurance and stress testing</a:t>
          </a:r>
          <a:endParaRPr lang="en-US"/>
        </a:p>
      </dgm:t>
    </dgm:pt>
    <dgm:pt modelId="{A42D719E-CCE8-40A3-AD80-4DF0D4C616E6}" type="parTrans" cxnId="{DC60883C-F87A-44BF-8823-FA42A4520226}">
      <dgm:prSet/>
      <dgm:spPr/>
      <dgm:t>
        <a:bodyPr/>
        <a:lstStyle/>
        <a:p>
          <a:endParaRPr lang="en-US"/>
        </a:p>
      </dgm:t>
    </dgm:pt>
    <dgm:pt modelId="{94D15594-AB56-4F04-A277-DE321C2A70CB}" type="sibTrans" cxnId="{DC60883C-F87A-44BF-8823-FA42A4520226}">
      <dgm:prSet/>
      <dgm:spPr/>
      <dgm:t>
        <a:bodyPr/>
        <a:lstStyle/>
        <a:p>
          <a:endParaRPr lang="en-US"/>
        </a:p>
      </dgm:t>
    </dgm:pt>
    <dgm:pt modelId="{0E8BB0A3-3AC2-4AC6-AD4B-71DCC05A2F28}">
      <dgm:prSet/>
      <dgm:spPr/>
      <dgm:t>
        <a:bodyPr/>
        <a:lstStyle/>
        <a:p>
          <a:r>
            <a:rPr lang="en-GB" dirty="0"/>
            <a:t>The role of the Audit Committee</a:t>
          </a:r>
          <a:endParaRPr lang="en-US" dirty="0"/>
        </a:p>
      </dgm:t>
    </dgm:pt>
    <dgm:pt modelId="{73772900-C841-4A44-B5B7-EC764087C8DD}" type="parTrans" cxnId="{E6A9788B-F944-4B44-852D-6E7E372D8D44}">
      <dgm:prSet/>
      <dgm:spPr/>
      <dgm:t>
        <a:bodyPr/>
        <a:lstStyle/>
        <a:p>
          <a:endParaRPr lang="en-US"/>
        </a:p>
      </dgm:t>
    </dgm:pt>
    <dgm:pt modelId="{167921E0-11EB-4680-A0A0-3D94D25978DD}" type="sibTrans" cxnId="{E6A9788B-F944-4B44-852D-6E7E372D8D44}">
      <dgm:prSet/>
      <dgm:spPr/>
      <dgm:t>
        <a:bodyPr/>
        <a:lstStyle/>
        <a:p>
          <a:endParaRPr lang="en-US"/>
        </a:p>
      </dgm:t>
    </dgm:pt>
    <dgm:pt modelId="{1AAD8981-CAC3-4C3E-9A40-4F3C2EC6EF38}">
      <dgm:prSet/>
      <dgm:spPr/>
      <dgm:t>
        <a:bodyPr/>
        <a:lstStyle/>
        <a:p>
          <a:r>
            <a:rPr lang="en-GB" b="1"/>
            <a:t>Session 2</a:t>
          </a:r>
          <a:endParaRPr lang="en-US"/>
        </a:p>
      </dgm:t>
    </dgm:pt>
    <dgm:pt modelId="{124DD8B8-9278-459D-AAED-9AA767A7324E}" type="parTrans" cxnId="{1BA6EC27-6B20-4E02-ADBE-16860C87754B}">
      <dgm:prSet/>
      <dgm:spPr/>
      <dgm:t>
        <a:bodyPr/>
        <a:lstStyle/>
        <a:p>
          <a:endParaRPr lang="en-US"/>
        </a:p>
      </dgm:t>
    </dgm:pt>
    <dgm:pt modelId="{CDC04F03-0B5D-471A-8EAB-73E40F9C6D38}" type="sibTrans" cxnId="{1BA6EC27-6B20-4E02-ADBE-16860C87754B}">
      <dgm:prSet/>
      <dgm:spPr/>
      <dgm:t>
        <a:bodyPr/>
        <a:lstStyle/>
        <a:p>
          <a:endParaRPr lang="en-US"/>
        </a:p>
      </dgm:t>
    </dgm:pt>
    <dgm:pt modelId="{0E2F9495-47C7-47DB-A250-FD8052580BAE}">
      <dgm:prSet/>
      <dgm:spPr/>
      <dgm:t>
        <a:bodyPr/>
        <a:lstStyle/>
        <a:p>
          <a:r>
            <a:rPr lang="en-GB"/>
            <a:t>Value for money (VfM)</a:t>
          </a:r>
          <a:endParaRPr lang="en-US"/>
        </a:p>
      </dgm:t>
    </dgm:pt>
    <dgm:pt modelId="{03013A56-EB74-4DD2-B0FA-24E96C14DA72}" type="parTrans" cxnId="{CFF36050-FC87-4F74-A67C-12B15B29744F}">
      <dgm:prSet/>
      <dgm:spPr/>
      <dgm:t>
        <a:bodyPr/>
        <a:lstStyle/>
        <a:p>
          <a:endParaRPr lang="en-US"/>
        </a:p>
      </dgm:t>
    </dgm:pt>
    <dgm:pt modelId="{1F8A2856-CE81-44AB-A048-7A0BC6754C28}" type="sibTrans" cxnId="{CFF36050-FC87-4F74-A67C-12B15B29744F}">
      <dgm:prSet/>
      <dgm:spPr/>
      <dgm:t>
        <a:bodyPr/>
        <a:lstStyle/>
        <a:p>
          <a:endParaRPr lang="en-US"/>
        </a:p>
      </dgm:t>
    </dgm:pt>
    <dgm:pt modelId="{1E458858-AFCB-4A56-A1C5-285440C11FD8}" type="pres">
      <dgm:prSet presAssocID="{7C514DCF-19FD-4B57-AFAF-A5D43A72F2CB}" presName="vert0" presStyleCnt="0">
        <dgm:presLayoutVars>
          <dgm:dir/>
          <dgm:animOne val="branch"/>
          <dgm:animLvl val="lvl"/>
        </dgm:presLayoutVars>
      </dgm:prSet>
      <dgm:spPr/>
    </dgm:pt>
    <dgm:pt modelId="{D6969E36-A7D8-4FBC-8AEE-CD1E717DDC24}" type="pres">
      <dgm:prSet presAssocID="{AA014988-8B1A-4C80-99CF-F29DEB0053DA}" presName="thickLine" presStyleLbl="alignNode1" presStyleIdx="0" presStyleCnt="5"/>
      <dgm:spPr/>
    </dgm:pt>
    <dgm:pt modelId="{415DB72C-D5C8-41A0-902E-F3501605B197}" type="pres">
      <dgm:prSet presAssocID="{AA014988-8B1A-4C80-99CF-F29DEB0053DA}" presName="horz1" presStyleCnt="0"/>
      <dgm:spPr/>
    </dgm:pt>
    <dgm:pt modelId="{DDC51CEC-37F3-4EC3-9366-AF78FE89FD60}" type="pres">
      <dgm:prSet presAssocID="{AA014988-8B1A-4C80-99CF-F29DEB0053DA}" presName="tx1" presStyleLbl="revTx" presStyleIdx="0" presStyleCnt="5"/>
      <dgm:spPr/>
    </dgm:pt>
    <dgm:pt modelId="{95CE80AB-C4D0-4AE3-BC8D-B35C8AE2C9C3}" type="pres">
      <dgm:prSet presAssocID="{AA014988-8B1A-4C80-99CF-F29DEB0053DA}" presName="vert1" presStyleCnt="0"/>
      <dgm:spPr/>
    </dgm:pt>
    <dgm:pt modelId="{E2759F68-F144-4248-9F09-A865275F6832}" type="pres">
      <dgm:prSet presAssocID="{B7CC2992-A87C-49E2-9429-21742D9365B2}" presName="thickLine" presStyleLbl="alignNode1" presStyleIdx="1" presStyleCnt="5"/>
      <dgm:spPr/>
    </dgm:pt>
    <dgm:pt modelId="{D9CEB192-202C-4F19-BF37-4B1ECA5590B1}" type="pres">
      <dgm:prSet presAssocID="{B7CC2992-A87C-49E2-9429-21742D9365B2}" presName="horz1" presStyleCnt="0"/>
      <dgm:spPr/>
    </dgm:pt>
    <dgm:pt modelId="{064E7A23-9D0C-4A3F-AA57-CA9DD9E5A6D1}" type="pres">
      <dgm:prSet presAssocID="{B7CC2992-A87C-49E2-9429-21742D9365B2}" presName="tx1" presStyleLbl="revTx" presStyleIdx="1" presStyleCnt="5"/>
      <dgm:spPr/>
    </dgm:pt>
    <dgm:pt modelId="{E5EF9FFF-94FE-408D-B165-F290FC864140}" type="pres">
      <dgm:prSet presAssocID="{B7CC2992-A87C-49E2-9429-21742D9365B2}" presName="vert1" presStyleCnt="0"/>
      <dgm:spPr/>
    </dgm:pt>
    <dgm:pt modelId="{816325F8-2A86-41DC-801E-6FD2CAE7CF70}" type="pres">
      <dgm:prSet presAssocID="{0E8BB0A3-3AC2-4AC6-AD4B-71DCC05A2F28}" presName="thickLine" presStyleLbl="alignNode1" presStyleIdx="2" presStyleCnt="5"/>
      <dgm:spPr/>
    </dgm:pt>
    <dgm:pt modelId="{B9E85D75-6857-4F9F-BDDD-C5F6173F178B}" type="pres">
      <dgm:prSet presAssocID="{0E8BB0A3-3AC2-4AC6-AD4B-71DCC05A2F28}" presName="horz1" presStyleCnt="0"/>
      <dgm:spPr/>
    </dgm:pt>
    <dgm:pt modelId="{A92BFEB3-28DE-488C-B863-F6BB627B30D6}" type="pres">
      <dgm:prSet presAssocID="{0E8BB0A3-3AC2-4AC6-AD4B-71DCC05A2F28}" presName="tx1" presStyleLbl="revTx" presStyleIdx="2" presStyleCnt="5"/>
      <dgm:spPr/>
    </dgm:pt>
    <dgm:pt modelId="{4017C708-9D1D-4BBF-966C-1C810EF037BA}" type="pres">
      <dgm:prSet presAssocID="{0E8BB0A3-3AC2-4AC6-AD4B-71DCC05A2F28}" presName="vert1" presStyleCnt="0"/>
      <dgm:spPr/>
    </dgm:pt>
    <dgm:pt modelId="{53EF416F-B857-46A0-8B50-BA52FA57F232}" type="pres">
      <dgm:prSet presAssocID="{1AAD8981-CAC3-4C3E-9A40-4F3C2EC6EF38}" presName="thickLine" presStyleLbl="alignNode1" presStyleIdx="3" presStyleCnt="5"/>
      <dgm:spPr/>
    </dgm:pt>
    <dgm:pt modelId="{63EA8B8E-DD41-4408-82D8-D8DEAA2CF5EB}" type="pres">
      <dgm:prSet presAssocID="{1AAD8981-CAC3-4C3E-9A40-4F3C2EC6EF38}" presName="horz1" presStyleCnt="0"/>
      <dgm:spPr/>
    </dgm:pt>
    <dgm:pt modelId="{98F4FCDC-6632-434A-AD08-859A973F7E9E}" type="pres">
      <dgm:prSet presAssocID="{1AAD8981-CAC3-4C3E-9A40-4F3C2EC6EF38}" presName="tx1" presStyleLbl="revTx" presStyleIdx="3" presStyleCnt="5"/>
      <dgm:spPr/>
    </dgm:pt>
    <dgm:pt modelId="{54E0865B-85AB-405F-BEB2-3D5F388C01A6}" type="pres">
      <dgm:prSet presAssocID="{1AAD8981-CAC3-4C3E-9A40-4F3C2EC6EF38}" presName="vert1" presStyleCnt="0"/>
      <dgm:spPr/>
    </dgm:pt>
    <dgm:pt modelId="{FFE3F121-C543-4AD9-8172-D29C8EAF3A7D}" type="pres">
      <dgm:prSet presAssocID="{0E2F9495-47C7-47DB-A250-FD8052580BAE}" presName="thickLine" presStyleLbl="alignNode1" presStyleIdx="4" presStyleCnt="5"/>
      <dgm:spPr/>
    </dgm:pt>
    <dgm:pt modelId="{AB5C3B9D-36E5-4BA0-9BB5-69AE2231208D}" type="pres">
      <dgm:prSet presAssocID="{0E2F9495-47C7-47DB-A250-FD8052580BAE}" presName="horz1" presStyleCnt="0"/>
      <dgm:spPr/>
    </dgm:pt>
    <dgm:pt modelId="{34E9A41F-63A3-46D3-995B-3C576050CD89}" type="pres">
      <dgm:prSet presAssocID="{0E2F9495-47C7-47DB-A250-FD8052580BAE}" presName="tx1" presStyleLbl="revTx" presStyleIdx="4" presStyleCnt="5"/>
      <dgm:spPr/>
    </dgm:pt>
    <dgm:pt modelId="{40136A2B-936C-423B-9259-544B49BEF5F9}" type="pres">
      <dgm:prSet presAssocID="{0E2F9495-47C7-47DB-A250-FD8052580BAE}" presName="vert1" presStyleCnt="0"/>
      <dgm:spPr/>
    </dgm:pt>
  </dgm:ptLst>
  <dgm:cxnLst>
    <dgm:cxn modelId="{F9D41407-8F8C-4EA7-A129-0A10C4A8961D}" type="presOf" srcId="{0E8BB0A3-3AC2-4AC6-AD4B-71DCC05A2F28}" destId="{A92BFEB3-28DE-488C-B863-F6BB627B30D6}" srcOrd="0" destOrd="0" presId="urn:microsoft.com/office/officeart/2008/layout/LinedList"/>
    <dgm:cxn modelId="{1BA6EC27-6B20-4E02-ADBE-16860C87754B}" srcId="{7C514DCF-19FD-4B57-AFAF-A5D43A72F2CB}" destId="{1AAD8981-CAC3-4C3E-9A40-4F3C2EC6EF38}" srcOrd="3" destOrd="0" parTransId="{124DD8B8-9278-459D-AAED-9AA767A7324E}" sibTransId="{CDC04F03-0B5D-471A-8EAB-73E40F9C6D38}"/>
    <dgm:cxn modelId="{DC60883C-F87A-44BF-8823-FA42A4520226}" srcId="{7C514DCF-19FD-4B57-AFAF-A5D43A72F2CB}" destId="{B7CC2992-A87C-49E2-9429-21742D9365B2}" srcOrd="1" destOrd="0" parTransId="{A42D719E-CCE8-40A3-AD80-4DF0D4C616E6}" sibTransId="{94D15594-AB56-4F04-A277-DE321C2A70CB}"/>
    <dgm:cxn modelId="{DC89BA66-6D6C-4B90-9A66-F49FB8AB3551}" type="presOf" srcId="{0E2F9495-47C7-47DB-A250-FD8052580BAE}" destId="{34E9A41F-63A3-46D3-995B-3C576050CD89}" srcOrd="0" destOrd="0" presId="urn:microsoft.com/office/officeart/2008/layout/LinedList"/>
    <dgm:cxn modelId="{CFF36050-FC87-4F74-A67C-12B15B29744F}" srcId="{7C514DCF-19FD-4B57-AFAF-A5D43A72F2CB}" destId="{0E2F9495-47C7-47DB-A250-FD8052580BAE}" srcOrd="4" destOrd="0" parTransId="{03013A56-EB74-4DD2-B0FA-24E96C14DA72}" sibTransId="{1F8A2856-CE81-44AB-A048-7A0BC6754C28}"/>
    <dgm:cxn modelId="{BD66907A-E0C5-446F-9B05-14F4922414B5}" type="presOf" srcId="{AA014988-8B1A-4C80-99CF-F29DEB0053DA}" destId="{DDC51CEC-37F3-4EC3-9366-AF78FE89FD60}" srcOrd="0" destOrd="0" presId="urn:microsoft.com/office/officeart/2008/layout/LinedList"/>
    <dgm:cxn modelId="{E6A9788B-F944-4B44-852D-6E7E372D8D44}" srcId="{7C514DCF-19FD-4B57-AFAF-A5D43A72F2CB}" destId="{0E8BB0A3-3AC2-4AC6-AD4B-71DCC05A2F28}" srcOrd="2" destOrd="0" parTransId="{73772900-C841-4A44-B5B7-EC764087C8DD}" sibTransId="{167921E0-11EB-4680-A0A0-3D94D25978DD}"/>
    <dgm:cxn modelId="{2F8BA391-7983-418C-A470-84BDA3656387}" type="presOf" srcId="{1AAD8981-CAC3-4C3E-9A40-4F3C2EC6EF38}" destId="{98F4FCDC-6632-434A-AD08-859A973F7E9E}" srcOrd="0" destOrd="0" presId="urn:microsoft.com/office/officeart/2008/layout/LinedList"/>
    <dgm:cxn modelId="{9083ABB4-F14E-4199-AF2D-B0C27B6D6D98}" srcId="{7C514DCF-19FD-4B57-AFAF-A5D43A72F2CB}" destId="{AA014988-8B1A-4C80-99CF-F29DEB0053DA}" srcOrd="0" destOrd="0" parTransId="{F5B9B2E0-0F08-456A-98F3-4CACBC792033}" sibTransId="{5297B58D-0E81-401A-9861-F270342F617C}"/>
    <dgm:cxn modelId="{05D486C0-71AE-4E8D-9D8C-928F3DA90E69}" type="presOf" srcId="{7C514DCF-19FD-4B57-AFAF-A5D43A72F2CB}" destId="{1E458858-AFCB-4A56-A1C5-285440C11FD8}" srcOrd="0" destOrd="0" presId="urn:microsoft.com/office/officeart/2008/layout/LinedList"/>
    <dgm:cxn modelId="{5CCF22D5-E8BC-4959-8338-B045D70DD903}" type="presOf" srcId="{B7CC2992-A87C-49E2-9429-21742D9365B2}" destId="{064E7A23-9D0C-4A3F-AA57-CA9DD9E5A6D1}" srcOrd="0" destOrd="0" presId="urn:microsoft.com/office/officeart/2008/layout/LinedList"/>
    <dgm:cxn modelId="{B9739F90-8638-4F91-8872-34C1F79D679E}" type="presParOf" srcId="{1E458858-AFCB-4A56-A1C5-285440C11FD8}" destId="{D6969E36-A7D8-4FBC-8AEE-CD1E717DDC24}" srcOrd="0" destOrd="0" presId="urn:microsoft.com/office/officeart/2008/layout/LinedList"/>
    <dgm:cxn modelId="{A64D2D0F-CD93-48E6-BA6A-0121071E4134}" type="presParOf" srcId="{1E458858-AFCB-4A56-A1C5-285440C11FD8}" destId="{415DB72C-D5C8-41A0-902E-F3501605B197}" srcOrd="1" destOrd="0" presId="urn:microsoft.com/office/officeart/2008/layout/LinedList"/>
    <dgm:cxn modelId="{C144992B-0D46-452D-92E6-D91B2677B7E4}" type="presParOf" srcId="{415DB72C-D5C8-41A0-902E-F3501605B197}" destId="{DDC51CEC-37F3-4EC3-9366-AF78FE89FD60}" srcOrd="0" destOrd="0" presId="urn:microsoft.com/office/officeart/2008/layout/LinedList"/>
    <dgm:cxn modelId="{58B9A8BE-AC66-470B-BB2C-C523F0A1016F}" type="presParOf" srcId="{415DB72C-D5C8-41A0-902E-F3501605B197}" destId="{95CE80AB-C4D0-4AE3-BC8D-B35C8AE2C9C3}" srcOrd="1" destOrd="0" presId="urn:microsoft.com/office/officeart/2008/layout/LinedList"/>
    <dgm:cxn modelId="{AAD3C8CF-58C0-4BAB-B4E1-1BF9AE370D82}" type="presParOf" srcId="{1E458858-AFCB-4A56-A1C5-285440C11FD8}" destId="{E2759F68-F144-4248-9F09-A865275F6832}" srcOrd="2" destOrd="0" presId="urn:microsoft.com/office/officeart/2008/layout/LinedList"/>
    <dgm:cxn modelId="{0B462A0D-6496-448D-9D69-B4286F954214}" type="presParOf" srcId="{1E458858-AFCB-4A56-A1C5-285440C11FD8}" destId="{D9CEB192-202C-4F19-BF37-4B1ECA5590B1}" srcOrd="3" destOrd="0" presId="urn:microsoft.com/office/officeart/2008/layout/LinedList"/>
    <dgm:cxn modelId="{2C6D8621-E347-47F0-B185-64A9AEDFD042}" type="presParOf" srcId="{D9CEB192-202C-4F19-BF37-4B1ECA5590B1}" destId="{064E7A23-9D0C-4A3F-AA57-CA9DD9E5A6D1}" srcOrd="0" destOrd="0" presId="urn:microsoft.com/office/officeart/2008/layout/LinedList"/>
    <dgm:cxn modelId="{4387237E-FE95-41A3-BC57-3B8623B6C1A7}" type="presParOf" srcId="{D9CEB192-202C-4F19-BF37-4B1ECA5590B1}" destId="{E5EF9FFF-94FE-408D-B165-F290FC864140}" srcOrd="1" destOrd="0" presId="urn:microsoft.com/office/officeart/2008/layout/LinedList"/>
    <dgm:cxn modelId="{E128A608-5994-4169-B416-9893E84AD7AC}" type="presParOf" srcId="{1E458858-AFCB-4A56-A1C5-285440C11FD8}" destId="{816325F8-2A86-41DC-801E-6FD2CAE7CF70}" srcOrd="4" destOrd="0" presId="urn:microsoft.com/office/officeart/2008/layout/LinedList"/>
    <dgm:cxn modelId="{4B0953FC-4738-4F24-90B5-5B4F5CDDE0C8}" type="presParOf" srcId="{1E458858-AFCB-4A56-A1C5-285440C11FD8}" destId="{B9E85D75-6857-4F9F-BDDD-C5F6173F178B}" srcOrd="5" destOrd="0" presId="urn:microsoft.com/office/officeart/2008/layout/LinedList"/>
    <dgm:cxn modelId="{318EBE03-7CD5-4BEC-ADE8-1A4873A4D85A}" type="presParOf" srcId="{B9E85D75-6857-4F9F-BDDD-C5F6173F178B}" destId="{A92BFEB3-28DE-488C-B863-F6BB627B30D6}" srcOrd="0" destOrd="0" presId="urn:microsoft.com/office/officeart/2008/layout/LinedList"/>
    <dgm:cxn modelId="{6D5AA994-1B47-4DF4-8EB5-6CFB305AD52F}" type="presParOf" srcId="{B9E85D75-6857-4F9F-BDDD-C5F6173F178B}" destId="{4017C708-9D1D-4BBF-966C-1C810EF037BA}" srcOrd="1" destOrd="0" presId="urn:microsoft.com/office/officeart/2008/layout/LinedList"/>
    <dgm:cxn modelId="{CD6EE9E3-D214-4468-AA4C-EE3C83C6D56A}" type="presParOf" srcId="{1E458858-AFCB-4A56-A1C5-285440C11FD8}" destId="{53EF416F-B857-46A0-8B50-BA52FA57F232}" srcOrd="6" destOrd="0" presId="urn:microsoft.com/office/officeart/2008/layout/LinedList"/>
    <dgm:cxn modelId="{FB0642AB-04D8-485F-94CD-C7095B44A3F8}" type="presParOf" srcId="{1E458858-AFCB-4A56-A1C5-285440C11FD8}" destId="{63EA8B8E-DD41-4408-82D8-D8DEAA2CF5EB}" srcOrd="7" destOrd="0" presId="urn:microsoft.com/office/officeart/2008/layout/LinedList"/>
    <dgm:cxn modelId="{07721F07-8C33-45F6-B168-4E76838A0A7D}" type="presParOf" srcId="{63EA8B8E-DD41-4408-82D8-D8DEAA2CF5EB}" destId="{98F4FCDC-6632-434A-AD08-859A973F7E9E}" srcOrd="0" destOrd="0" presId="urn:microsoft.com/office/officeart/2008/layout/LinedList"/>
    <dgm:cxn modelId="{0449D272-822C-4924-89DC-536935283173}" type="presParOf" srcId="{63EA8B8E-DD41-4408-82D8-D8DEAA2CF5EB}" destId="{54E0865B-85AB-405F-BEB2-3D5F388C01A6}" srcOrd="1" destOrd="0" presId="urn:microsoft.com/office/officeart/2008/layout/LinedList"/>
    <dgm:cxn modelId="{4CF3DF09-E5CB-411C-A387-A662C1F4B9E8}" type="presParOf" srcId="{1E458858-AFCB-4A56-A1C5-285440C11FD8}" destId="{FFE3F121-C543-4AD9-8172-D29C8EAF3A7D}" srcOrd="8" destOrd="0" presId="urn:microsoft.com/office/officeart/2008/layout/LinedList"/>
    <dgm:cxn modelId="{4E7C2F65-D143-4FA8-8717-4147F344C5AE}" type="presParOf" srcId="{1E458858-AFCB-4A56-A1C5-285440C11FD8}" destId="{AB5C3B9D-36E5-4BA0-9BB5-69AE2231208D}" srcOrd="9" destOrd="0" presId="urn:microsoft.com/office/officeart/2008/layout/LinedList"/>
    <dgm:cxn modelId="{19F41B78-F797-4926-AD31-E3064EA1CA12}" type="presParOf" srcId="{AB5C3B9D-36E5-4BA0-9BB5-69AE2231208D}" destId="{34E9A41F-63A3-46D3-995B-3C576050CD89}" srcOrd="0" destOrd="0" presId="urn:microsoft.com/office/officeart/2008/layout/LinedList"/>
    <dgm:cxn modelId="{A80F33F2-6391-44CB-A479-74DCBED5F4BF}" type="presParOf" srcId="{AB5C3B9D-36E5-4BA0-9BB5-69AE2231208D}" destId="{40136A2B-936C-423B-9259-544B49BEF5F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09060C-87A2-4B14-BA3F-9B8A72EB4FD8}"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D4AFDFF4-8672-4C70-8239-1E72BC3A725A}">
      <dgm:prSet/>
      <dgm:spPr/>
      <dgm:t>
        <a:bodyPr/>
        <a:lstStyle/>
        <a:p>
          <a:r>
            <a:rPr lang="en-GB" dirty="0"/>
            <a:t>Use stress testing to show how risks might impact on the business and therefore inform controls</a:t>
          </a:r>
        </a:p>
      </dgm:t>
    </dgm:pt>
    <dgm:pt modelId="{783E3651-3B52-46A2-B45A-A45BF3D3D257}" type="parTrans" cxnId="{63351E88-35C0-4D16-BAB4-E7CA8A5AC4F8}">
      <dgm:prSet/>
      <dgm:spPr/>
      <dgm:t>
        <a:bodyPr/>
        <a:lstStyle/>
        <a:p>
          <a:endParaRPr lang="en-GB"/>
        </a:p>
      </dgm:t>
    </dgm:pt>
    <dgm:pt modelId="{0AF82AFD-3D1A-49E1-AF04-25E43D705384}" type="sibTrans" cxnId="{63351E88-35C0-4D16-BAB4-E7CA8A5AC4F8}">
      <dgm:prSet/>
      <dgm:spPr/>
      <dgm:t>
        <a:bodyPr/>
        <a:lstStyle/>
        <a:p>
          <a:endParaRPr lang="en-GB"/>
        </a:p>
      </dgm:t>
    </dgm:pt>
    <dgm:pt modelId="{171A86D5-67A7-45E9-96F1-6DC5D7A28AE1}">
      <dgm:prSet/>
      <dgm:spPr/>
      <dgm:t>
        <a:bodyPr/>
        <a:lstStyle/>
        <a:p>
          <a:r>
            <a:rPr lang="en-GB" dirty="0"/>
            <a:t>Identify and quantify the risks to achieving those objectives </a:t>
          </a:r>
        </a:p>
      </dgm:t>
    </dgm:pt>
    <dgm:pt modelId="{22FF3988-8A76-410D-BD7C-6B0FA77BBC15}" type="parTrans" cxnId="{823F766B-B285-4D8B-AEF3-E64B8597687A}">
      <dgm:prSet/>
      <dgm:spPr/>
      <dgm:t>
        <a:bodyPr/>
        <a:lstStyle/>
        <a:p>
          <a:endParaRPr lang="en-GB"/>
        </a:p>
      </dgm:t>
    </dgm:pt>
    <dgm:pt modelId="{4652A77A-5E12-47C0-AB0B-02C58955806E}" type="sibTrans" cxnId="{823F766B-B285-4D8B-AEF3-E64B8597687A}">
      <dgm:prSet/>
      <dgm:spPr/>
      <dgm:t>
        <a:bodyPr/>
        <a:lstStyle/>
        <a:p>
          <a:endParaRPr lang="en-GB"/>
        </a:p>
      </dgm:t>
    </dgm:pt>
    <dgm:pt modelId="{5C3CA4E3-C647-42EB-B0EE-44266BED173C}">
      <dgm:prSet/>
      <dgm:spPr/>
      <dgm:t>
        <a:bodyPr/>
        <a:lstStyle/>
        <a:p>
          <a:r>
            <a:rPr lang="en-GB" dirty="0"/>
            <a:t>Be clear about your org’s  purpose and objectives</a:t>
          </a:r>
        </a:p>
      </dgm:t>
    </dgm:pt>
    <dgm:pt modelId="{5694CFEA-CF4B-4A6D-8553-80F0C4B4D5DF}" type="parTrans" cxnId="{F68AEF29-E7F8-4E94-8298-F191BF51DD8E}">
      <dgm:prSet/>
      <dgm:spPr/>
      <dgm:t>
        <a:bodyPr/>
        <a:lstStyle/>
        <a:p>
          <a:endParaRPr lang="en-GB"/>
        </a:p>
      </dgm:t>
    </dgm:pt>
    <dgm:pt modelId="{9B2ACDEA-AD13-42AF-9D5A-E63B700B3820}" type="sibTrans" cxnId="{F68AEF29-E7F8-4E94-8298-F191BF51DD8E}">
      <dgm:prSet/>
      <dgm:spPr/>
      <dgm:t>
        <a:bodyPr/>
        <a:lstStyle/>
        <a:p>
          <a:endParaRPr lang="en-GB"/>
        </a:p>
      </dgm:t>
    </dgm:pt>
    <dgm:pt modelId="{F11C55A7-0B54-491F-BDCD-578A99AF8132}">
      <dgm:prSet/>
      <dgm:spPr/>
      <dgm:t>
        <a:bodyPr/>
        <a:lstStyle/>
        <a:p>
          <a:r>
            <a:rPr lang="en-GB" dirty="0"/>
            <a:t>Be able to evidence good levels of assurance on the design and operation of key internal controls </a:t>
          </a:r>
        </a:p>
      </dgm:t>
    </dgm:pt>
    <dgm:pt modelId="{7BCDEF9E-CDA7-4C84-A31D-B111633836EF}" type="parTrans" cxnId="{EB45AD68-0E8C-46A2-A7C3-F188B2E89F76}">
      <dgm:prSet/>
      <dgm:spPr/>
      <dgm:t>
        <a:bodyPr/>
        <a:lstStyle/>
        <a:p>
          <a:endParaRPr lang="en-GB"/>
        </a:p>
      </dgm:t>
    </dgm:pt>
    <dgm:pt modelId="{88006991-94D2-45CB-9B70-C319301B32E3}" type="sibTrans" cxnId="{EB45AD68-0E8C-46A2-A7C3-F188B2E89F76}">
      <dgm:prSet/>
      <dgm:spPr/>
      <dgm:t>
        <a:bodyPr/>
        <a:lstStyle/>
        <a:p>
          <a:endParaRPr lang="en-GB"/>
        </a:p>
      </dgm:t>
    </dgm:pt>
    <dgm:pt modelId="{3AED46DE-C60D-49B4-A709-C1237D53D9EC}">
      <dgm:prSet/>
      <dgm:spPr/>
      <dgm:t>
        <a:bodyPr/>
        <a:lstStyle/>
        <a:p>
          <a:pPr>
            <a:buFont typeface="Arial" panose="020B0604020202020204" pitchFamily="34" charset="0"/>
            <a:buChar char="•"/>
          </a:pPr>
          <a:r>
            <a:rPr lang="en-GB" dirty="0"/>
            <a:t>Have processes in place to review risk management and assurance arrangements over time</a:t>
          </a:r>
        </a:p>
      </dgm:t>
    </dgm:pt>
    <dgm:pt modelId="{391FA81C-96E5-48BD-923F-9221DFBB418A}" type="parTrans" cxnId="{F9177E20-CB19-4C7E-B5B6-CD810189F3C7}">
      <dgm:prSet/>
      <dgm:spPr/>
      <dgm:t>
        <a:bodyPr/>
        <a:lstStyle/>
        <a:p>
          <a:endParaRPr lang="en-GB"/>
        </a:p>
      </dgm:t>
    </dgm:pt>
    <dgm:pt modelId="{C80BBCFB-A4CD-4078-A851-725BB6A12611}" type="sibTrans" cxnId="{F9177E20-CB19-4C7E-B5B6-CD810189F3C7}">
      <dgm:prSet/>
      <dgm:spPr/>
      <dgm:t>
        <a:bodyPr/>
        <a:lstStyle/>
        <a:p>
          <a:endParaRPr lang="en-GB"/>
        </a:p>
      </dgm:t>
    </dgm:pt>
    <dgm:pt modelId="{540BCB71-AA0D-40C9-B97D-5220127D7E4A}">
      <dgm:prSet/>
      <dgm:spPr/>
      <dgm:t>
        <a:bodyPr/>
        <a:lstStyle/>
        <a:p>
          <a:pPr>
            <a:buFont typeface="Arial" panose="020B0604020202020204" pitchFamily="34" charset="0"/>
            <a:buChar char="•"/>
          </a:pPr>
          <a:r>
            <a:rPr lang="en-GB" dirty="0"/>
            <a:t>Link assurance to risks and be sure you’re getting enough assurance that risks are being managed</a:t>
          </a:r>
        </a:p>
      </dgm:t>
    </dgm:pt>
    <dgm:pt modelId="{C9E678C9-3DC8-452B-8288-C3AB976CF037}" type="parTrans" cxnId="{DC320DEC-527F-47E7-AE97-76D3A80BAE31}">
      <dgm:prSet/>
      <dgm:spPr/>
      <dgm:t>
        <a:bodyPr/>
        <a:lstStyle/>
        <a:p>
          <a:endParaRPr lang="en-GB"/>
        </a:p>
      </dgm:t>
    </dgm:pt>
    <dgm:pt modelId="{744A2FB7-6110-4299-8F67-C25C56F73E7F}" type="sibTrans" cxnId="{DC320DEC-527F-47E7-AE97-76D3A80BAE31}">
      <dgm:prSet/>
      <dgm:spPr/>
      <dgm:t>
        <a:bodyPr/>
        <a:lstStyle/>
        <a:p>
          <a:endParaRPr lang="en-GB"/>
        </a:p>
      </dgm:t>
    </dgm:pt>
    <dgm:pt modelId="{3D39FFF8-F94B-4831-A173-483B6CBF160E}">
      <dgm:prSet/>
      <dgm:spPr/>
      <dgm:t>
        <a:bodyPr/>
        <a:lstStyle/>
        <a:p>
          <a:pPr>
            <a:buFont typeface="Arial" panose="020B0604020202020204" pitchFamily="34" charset="0"/>
            <a:buChar char="•"/>
          </a:pPr>
          <a:r>
            <a:rPr lang="en-GB" dirty="0"/>
            <a:t>Have a fresh look at board reporting and be satisfied that quality, coverage and frequency is assisting in managing risks</a:t>
          </a:r>
        </a:p>
      </dgm:t>
    </dgm:pt>
    <dgm:pt modelId="{7204B2AA-5037-43B7-BFFC-3BADFF73ED49}" type="parTrans" cxnId="{ED98B191-BE17-4935-85D5-C8398E49A9CA}">
      <dgm:prSet/>
      <dgm:spPr/>
      <dgm:t>
        <a:bodyPr/>
        <a:lstStyle/>
        <a:p>
          <a:endParaRPr lang="en-GB"/>
        </a:p>
      </dgm:t>
    </dgm:pt>
    <dgm:pt modelId="{F29BBA29-C40D-4D57-B7FD-28A596FB25D9}" type="sibTrans" cxnId="{ED98B191-BE17-4935-85D5-C8398E49A9CA}">
      <dgm:prSet/>
      <dgm:spPr/>
      <dgm:t>
        <a:bodyPr/>
        <a:lstStyle/>
        <a:p>
          <a:endParaRPr lang="en-GB"/>
        </a:p>
      </dgm:t>
    </dgm:pt>
    <dgm:pt modelId="{E865D5FB-9BE8-4DC0-853F-C3B5A90B13F6}">
      <dgm:prSet/>
      <dgm:spPr/>
      <dgm:t>
        <a:bodyPr/>
        <a:lstStyle/>
        <a:p>
          <a:r>
            <a:rPr lang="en-GB" dirty="0"/>
            <a:t>Ask yourselves how you know that risk controls are operating as intended</a:t>
          </a:r>
        </a:p>
      </dgm:t>
    </dgm:pt>
    <dgm:pt modelId="{40D06D21-0EB3-45C3-A6C7-AAD829FF01EB}" type="parTrans" cxnId="{DFFAE7B2-5A76-4031-B2F4-27670D00B0B7}">
      <dgm:prSet/>
      <dgm:spPr/>
      <dgm:t>
        <a:bodyPr/>
        <a:lstStyle/>
        <a:p>
          <a:endParaRPr lang="en-GB"/>
        </a:p>
      </dgm:t>
    </dgm:pt>
    <dgm:pt modelId="{3B34BEBE-50DF-4BD2-ABB0-0171CFA2545A}" type="sibTrans" cxnId="{DFFAE7B2-5A76-4031-B2F4-27670D00B0B7}">
      <dgm:prSet/>
      <dgm:spPr/>
      <dgm:t>
        <a:bodyPr/>
        <a:lstStyle/>
        <a:p>
          <a:endParaRPr lang="en-GB"/>
        </a:p>
      </dgm:t>
    </dgm:pt>
    <dgm:pt modelId="{CB22A505-4FFB-470B-9062-7212B0F70D67}">
      <dgm:prSet/>
      <dgm:spPr/>
      <dgm:t>
        <a:bodyPr/>
        <a:lstStyle/>
        <a:p>
          <a:r>
            <a:rPr lang="en-GB" dirty="0"/>
            <a:t>Have a well articulated assessment of strategic risks and associated controls </a:t>
          </a:r>
        </a:p>
      </dgm:t>
    </dgm:pt>
    <dgm:pt modelId="{0A796B25-91DA-47D4-AB56-65B489C655F7}" type="parTrans" cxnId="{F411073F-0C31-463B-BCF4-2B49974F31DB}">
      <dgm:prSet/>
      <dgm:spPr/>
      <dgm:t>
        <a:bodyPr/>
        <a:lstStyle/>
        <a:p>
          <a:endParaRPr lang="en-GB"/>
        </a:p>
      </dgm:t>
    </dgm:pt>
    <dgm:pt modelId="{71C9FC48-8798-464D-AA56-C52C8128EECF}" type="sibTrans" cxnId="{F411073F-0C31-463B-BCF4-2B49974F31DB}">
      <dgm:prSet/>
      <dgm:spPr/>
      <dgm:t>
        <a:bodyPr/>
        <a:lstStyle/>
        <a:p>
          <a:endParaRPr lang="en-GB"/>
        </a:p>
      </dgm:t>
    </dgm:pt>
    <dgm:pt modelId="{2690D3F0-CD25-4B4F-B64B-44DF46D36140}" type="pres">
      <dgm:prSet presAssocID="{0109060C-87A2-4B14-BA3F-9B8A72EB4FD8}" presName="diagram" presStyleCnt="0">
        <dgm:presLayoutVars>
          <dgm:dir/>
          <dgm:resizeHandles val="exact"/>
        </dgm:presLayoutVars>
      </dgm:prSet>
      <dgm:spPr/>
    </dgm:pt>
    <dgm:pt modelId="{D055910D-3A21-42B6-B540-9BCBEF550104}" type="pres">
      <dgm:prSet presAssocID="{5C3CA4E3-C647-42EB-B0EE-44266BED173C}" presName="node" presStyleLbl="node1" presStyleIdx="0" presStyleCnt="9">
        <dgm:presLayoutVars>
          <dgm:bulletEnabled val="1"/>
        </dgm:presLayoutVars>
      </dgm:prSet>
      <dgm:spPr/>
    </dgm:pt>
    <dgm:pt modelId="{F0531E78-4F84-46B9-BE30-18A4DD456016}" type="pres">
      <dgm:prSet presAssocID="{9B2ACDEA-AD13-42AF-9D5A-E63B700B3820}" presName="sibTrans" presStyleCnt="0"/>
      <dgm:spPr/>
    </dgm:pt>
    <dgm:pt modelId="{30DE8AC7-F882-4C3E-A688-B609841F5323}" type="pres">
      <dgm:prSet presAssocID="{171A86D5-67A7-45E9-96F1-6DC5D7A28AE1}" presName="node" presStyleLbl="node1" presStyleIdx="1" presStyleCnt="9">
        <dgm:presLayoutVars>
          <dgm:bulletEnabled val="1"/>
        </dgm:presLayoutVars>
      </dgm:prSet>
      <dgm:spPr/>
    </dgm:pt>
    <dgm:pt modelId="{66F4416C-E64A-4867-8C5C-6EF6DB9B6DF1}" type="pres">
      <dgm:prSet presAssocID="{4652A77A-5E12-47C0-AB0B-02C58955806E}" presName="sibTrans" presStyleCnt="0"/>
      <dgm:spPr/>
    </dgm:pt>
    <dgm:pt modelId="{2B66D5A7-65FC-4285-A7C4-9B079174D87F}" type="pres">
      <dgm:prSet presAssocID="{D4AFDFF4-8672-4C70-8239-1E72BC3A725A}" presName="node" presStyleLbl="node1" presStyleIdx="2" presStyleCnt="9">
        <dgm:presLayoutVars>
          <dgm:bulletEnabled val="1"/>
        </dgm:presLayoutVars>
      </dgm:prSet>
      <dgm:spPr/>
    </dgm:pt>
    <dgm:pt modelId="{35786772-003C-403A-AF3B-EE6E4FF09F96}" type="pres">
      <dgm:prSet presAssocID="{0AF82AFD-3D1A-49E1-AF04-25E43D705384}" presName="sibTrans" presStyleCnt="0"/>
      <dgm:spPr/>
    </dgm:pt>
    <dgm:pt modelId="{A973FD19-FB3D-476F-B49D-67E6A79F600E}" type="pres">
      <dgm:prSet presAssocID="{CB22A505-4FFB-470B-9062-7212B0F70D67}" presName="node" presStyleLbl="node1" presStyleIdx="3" presStyleCnt="9">
        <dgm:presLayoutVars>
          <dgm:bulletEnabled val="1"/>
        </dgm:presLayoutVars>
      </dgm:prSet>
      <dgm:spPr/>
    </dgm:pt>
    <dgm:pt modelId="{C63C46ED-1E4E-467A-9CE7-08EF243B0DF6}" type="pres">
      <dgm:prSet presAssocID="{71C9FC48-8798-464D-AA56-C52C8128EECF}" presName="sibTrans" presStyleCnt="0"/>
      <dgm:spPr/>
    </dgm:pt>
    <dgm:pt modelId="{96EE0943-6296-45D0-AFA9-4E9E8F106467}" type="pres">
      <dgm:prSet presAssocID="{E865D5FB-9BE8-4DC0-853F-C3B5A90B13F6}" presName="node" presStyleLbl="node1" presStyleIdx="4" presStyleCnt="9">
        <dgm:presLayoutVars>
          <dgm:bulletEnabled val="1"/>
        </dgm:presLayoutVars>
      </dgm:prSet>
      <dgm:spPr/>
    </dgm:pt>
    <dgm:pt modelId="{8307F6DF-9ECD-4D6C-8CED-86ED28463D75}" type="pres">
      <dgm:prSet presAssocID="{3B34BEBE-50DF-4BD2-ABB0-0171CFA2545A}" presName="sibTrans" presStyleCnt="0"/>
      <dgm:spPr/>
    </dgm:pt>
    <dgm:pt modelId="{15E39CCC-DD52-45F9-956D-347FB7B4E90E}" type="pres">
      <dgm:prSet presAssocID="{F11C55A7-0B54-491F-BDCD-578A99AF8132}" presName="node" presStyleLbl="node1" presStyleIdx="5" presStyleCnt="9">
        <dgm:presLayoutVars>
          <dgm:bulletEnabled val="1"/>
        </dgm:presLayoutVars>
      </dgm:prSet>
      <dgm:spPr/>
    </dgm:pt>
    <dgm:pt modelId="{79BC4EB5-5ECD-471A-8185-766130299F9B}" type="pres">
      <dgm:prSet presAssocID="{88006991-94D2-45CB-9B70-C319301B32E3}" presName="sibTrans" presStyleCnt="0"/>
      <dgm:spPr/>
    </dgm:pt>
    <dgm:pt modelId="{16DA15D5-81A2-4AB4-8BE2-B270B4E02CA5}" type="pres">
      <dgm:prSet presAssocID="{3D39FFF8-F94B-4831-A173-483B6CBF160E}" presName="node" presStyleLbl="node1" presStyleIdx="6" presStyleCnt="9">
        <dgm:presLayoutVars>
          <dgm:bulletEnabled val="1"/>
        </dgm:presLayoutVars>
      </dgm:prSet>
      <dgm:spPr/>
    </dgm:pt>
    <dgm:pt modelId="{E8DB1ACE-A64A-4576-9A05-62A827B2EE06}" type="pres">
      <dgm:prSet presAssocID="{F29BBA29-C40D-4D57-B7FD-28A596FB25D9}" presName="sibTrans" presStyleCnt="0"/>
      <dgm:spPr/>
    </dgm:pt>
    <dgm:pt modelId="{417F591F-29FC-4660-A8E7-494415674873}" type="pres">
      <dgm:prSet presAssocID="{540BCB71-AA0D-40C9-B97D-5220127D7E4A}" presName="node" presStyleLbl="node1" presStyleIdx="7" presStyleCnt="9">
        <dgm:presLayoutVars>
          <dgm:bulletEnabled val="1"/>
        </dgm:presLayoutVars>
      </dgm:prSet>
      <dgm:spPr/>
    </dgm:pt>
    <dgm:pt modelId="{17E77F5B-56CF-46ED-A3B5-EE74FDF78A3A}" type="pres">
      <dgm:prSet presAssocID="{744A2FB7-6110-4299-8F67-C25C56F73E7F}" presName="sibTrans" presStyleCnt="0"/>
      <dgm:spPr/>
    </dgm:pt>
    <dgm:pt modelId="{0CBC1F0C-5B7B-4F9E-A6DB-E2479B156405}" type="pres">
      <dgm:prSet presAssocID="{3AED46DE-C60D-49B4-A709-C1237D53D9EC}" presName="node" presStyleLbl="node1" presStyleIdx="8" presStyleCnt="9">
        <dgm:presLayoutVars>
          <dgm:bulletEnabled val="1"/>
        </dgm:presLayoutVars>
      </dgm:prSet>
      <dgm:spPr/>
    </dgm:pt>
  </dgm:ptLst>
  <dgm:cxnLst>
    <dgm:cxn modelId="{15D30E0D-CECA-4746-8782-D6772D4F07BB}" type="presOf" srcId="{3AED46DE-C60D-49B4-A709-C1237D53D9EC}" destId="{0CBC1F0C-5B7B-4F9E-A6DB-E2479B156405}" srcOrd="0" destOrd="0" presId="urn:microsoft.com/office/officeart/2005/8/layout/default"/>
    <dgm:cxn modelId="{F9177E20-CB19-4C7E-B5B6-CD810189F3C7}" srcId="{0109060C-87A2-4B14-BA3F-9B8A72EB4FD8}" destId="{3AED46DE-C60D-49B4-A709-C1237D53D9EC}" srcOrd="8" destOrd="0" parTransId="{391FA81C-96E5-48BD-923F-9221DFBB418A}" sibTransId="{C80BBCFB-A4CD-4078-A851-725BB6A12611}"/>
    <dgm:cxn modelId="{02CF7F20-1122-41DC-9EEC-C2648198B02C}" type="presOf" srcId="{F11C55A7-0B54-491F-BDCD-578A99AF8132}" destId="{15E39CCC-DD52-45F9-956D-347FB7B4E90E}" srcOrd="0" destOrd="0" presId="urn:microsoft.com/office/officeart/2005/8/layout/default"/>
    <dgm:cxn modelId="{F68AEF29-E7F8-4E94-8298-F191BF51DD8E}" srcId="{0109060C-87A2-4B14-BA3F-9B8A72EB4FD8}" destId="{5C3CA4E3-C647-42EB-B0EE-44266BED173C}" srcOrd="0" destOrd="0" parTransId="{5694CFEA-CF4B-4A6D-8553-80F0C4B4D5DF}" sibTransId="{9B2ACDEA-AD13-42AF-9D5A-E63B700B3820}"/>
    <dgm:cxn modelId="{F411073F-0C31-463B-BCF4-2B49974F31DB}" srcId="{0109060C-87A2-4B14-BA3F-9B8A72EB4FD8}" destId="{CB22A505-4FFB-470B-9062-7212B0F70D67}" srcOrd="3" destOrd="0" parTransId="{0A796B25-91DA-47D4-AB56-65B489C655F7}" sibTransId="{71C9FC48-8798-464D-AA56-C52C8128EECF}"/>
    <dgm:cxn modelId="{2C522664-E9A2-4D3B-8653-4609A0EF4DED}" type="presOf" srcId="{CB22A505-4FFB-470B-9062-7212B0F70D67}" destId="{A973FD19-FB3D-476F-B49D-67E6A79F600E}" srcOrd="0" destOrd="0" presId="urn:microsoft.com/office/officeart/2005/8/layout/default"/>
    <dgm:cxn modelId="{EB45AD68-0E8C-46A2-A7C3-F188B2E89F76}" srcId="{0109060C-87A2-4B14-BA3F-9B8A72EB4FD8}" destId="{F11C55A7-0B54-491F-BDCD-578A99AF8132}" srcOrd="5" destOrd="0" parTransId="{7BCDEF9E-CDA7-4C84-A31D-B111633836EF}" sibTransId="{88006991-94D2-45CB-9B70-C319301B32E3}"/>
    <dgm:cxn modelId="{7FB3B26A-771B-4449-AC26-37D77E8BED6E}" type="presOf" srcId="{3D39FFF8-F94B-4831-A173-483B6CBF160E}" destId="{16DA15D5-81A2-4AB4-8BE2-B270B4E02CA5}" srcOrd="0" destOrd="0" presId="urn:microsoft.com/office/officeart/2005/8/layout/default"/>
    <dgm:cxn modelId="{823F766B-B285-4D8B-AEF3-E64B8597687A}" srcId="{0109060C-87A2-4B14-BA3F-9B8A72EB4FD8}" destId="{171A86D5-67A7-45E9-96F1-6DC5D7A28AE1}" srcOrd="1" destOrd="0" parTransId="{22FF3988-8A76-410D-BD7C-6B0FA77BBC15}" sibTransId="{4652A77A-5E12-47C0-AB0B-02C58955806E}"/>
    <dgm:cxn modelId="{63351E88-35C0-4D16-BAB4-E7CA8A5AC4F8}" srcId="{0109060C-87A2-4B14-BA3F-9B8A72EB4FD8}" destId="{D4AFDFF4-8672-4C70-8239-1E72BC3A725A}" srcOrd="2" destOrd="0" parTransId="{783E3651-3B52-46A2-B45A-A45BF3D3D257}" sibTransId="{0AF82AFD-3D1A-49E1-AF04-25E43D705384}"/>
    <dgm:cxn modelId="{ED98B191-BE17-4935-85D5-C8398E49A9CA}" srcId="{0109060C-87A2-4B14-BA3F-9B8A72EB4FD8}" destId="{3D39FFF8-F94B-4831-A173-483B6CBF160E}" srcOrd="6" destOrd="0" parTransId="{7204B2AA-5037-43B7-BFFC-3BADFF73ED49}" sibTransId="{F29BBA29-C40D-4D57-B7FD-28A596FB25D9}"/>
    <dgm:cxn modelId="{8B06499D-FB62-4991-A035-5DEF08FC1FEF}" type="presOf" srcId="{540BCB71-AA0D-40C9-B97D-5220127D7E4A}" destId="{417F591F-29FC-4660-A8E7-494415674873}" srcOrd="0" destOrd="0" presId="urn:microsoft.com/office/officeart/2005/8/layout/default"/>
    <dgm:cxn modelId="{F76AE7A1-4A6F-48CB-B93B-8A3D4BEBC917}" type="presOf" srcId="{D4AFDFF4-8672-4C70-8239-1E72BC3A725A}" destId="{2B66D5A7-65FC-4285-A7C4-9B079174D87F}" srcOrd="0" destOrd="0" presId="urn:microsoft.com/office/officeart/2005/8/layout/default"/>
    <dgm:cxn modelId="{188492AD-12FE-4A0B-BE1C-9F30165AC560}" type="presOf" srcId="{5C3CA4E3-C647-42EB-B0EE-44266BED173C}" destId="{D055910D-3A21-42B6-B540-9BCBEF550104}" srcOrd="0" destOrd="0" presId="urn:microsoft.com/office/officeart/2005/8/layout/default"/>
    <dgm:cxn modelId="{DFFAE7B2-5A76-4031-B2F4-27670D00B0B7}" srcId="{0109060C-87A2-4B14-BA3F-9B8A72EB4FD8}" destId="{E865D5FB-9BE8-4DC0-853F-C3B5A90B13F6}" srcOrd="4" destOrd="0" parTransId="{40D06D21-0EB3-45C3-A6C7-AAD829FF01EB}" sibTransId="{3B34BEBE-50DF-4BD2-ABB0-0171CFA2545A}"/>
    <dgm:cxn modelId="{6ED2AAB7-5662-4752-B6DD-36AC3726B106}" type="presOf" srcId="{0109060C-87A2-4B14-BA3F-9B8A72EB4FD8}" destId="{2690D3F0-CD25-4B4F-B64B-44DF46D36140}" srcOrd="0" destOrd="0" presId="urn:microsoft.com/office/officeart/2005/8/layout/default"/>
    <dgm:cxn modelId="{5A5D1ABE-C959-41B8-82E2-AB808AD54622}" type="presOf" srcId="{E865D5FB-9BE8-4DC0-853F-C3B5A90B13F6}" destId="{96EE0943-6296-45D0-AFA9-4E9E8F106467}" srcOrd="0" destOrd="0" presId="urn:microsoft.com/office/officeart/2005/8/layout/default"/>
    <dgm:cxn modelId="{396EA9DE-862B-463B-99BD-02C1325104F9}" type="presOf" srcId="{171A86D5-67A7-45E9-96F1-6DC5D7A28AE1}" destId="{30DE8AC7-F882-4C3E-A688-B609841F5323}" srcOrd="0" destOrd="0" presId="urn:microsoft.com/office/officeart/2005/8/layout/default"/>
    <dgm:cxn modelId="{DC320DEC-527F-47E7-AE97-76D3A80BAE31}" srcId="{0109060C-87A2-4B14-BA3F-9B8A72EB4FD8}" destId="{540BCB71-AA0D-40C9-B97D-5220127D7E4A}" srcOrd="7" destOrd="0" parTransId="{C9E678C9-3DC8-452B-8288-C3AB976CF037}" sibTransId="{744A2FB7-6110-4299-8F67-C25C56F73E7F}"/>
    <dgm:cxn modelId="{E38C6A92-183E-4CCC-98BA-0EA765904EBC}" type="presParOf" srcId="{2690D3F0-CD25-4B4F-B64B-44DF46D36140}" destId="{D055910D-3A21-42B6-B540-9BCBEF550104}" srcOrd="0" destOrd="0" presId="urn:microsoft.com/office/officeart/2005/8/layout/default"/>
    <dgm:cxn modelId="{367B61F9-FD62-466C-A8F5-542067B51C3E}" type="presParOf" srcId="{2690D3F0-CD25-4B4F-B64B-44DF46D36140}" destId="{F0531E78-4F84-46B9-BE30-18A4DD456016}" srcOrd="1" destOrd="0" presId="urn:microsoft.com/office/officeart/2005/8/layout/default"/>
    <dgm:cxn modelId="{C4A893FA-C953-4892-BD29-2B43DAD8ADA9}" type="presParOf" srcId="{2690D3F0-CD25-4B4F-B64B-44DF46D36140}" destId="{30DE8AC7-F882-4C3E-A688-B609841F5323}" srcOrd="2" destOrd="0" presId="urn:microsoft.com/office/officeart/2005/8/layout/default"/>
    <dgm:cxn modelId="{5473206E-7922-48C5-9A82-A39B7A89054B}" type="presParOf" srcId="{2690D3F0-CD25-4B4F-B64B-44DF46D36140}" destId="{66F4416C-E64A-4867-8C5C-6EF6DB9B6DF1}" srcOrd="3" destOrd="0" presId="urn:microsoft.com/office/officeart/2005/8/layout/default"/>
    <dgm:cxn modelId="{F32D0E01-D244-450B-8D8F-537E647B5F49}" type="presParOf" srcId="{2690D3F0-CD25-4B4F-B64B-44DF46D36140}" destId="{2B66D5A7-65FC-4285-A7C4-9B079174D87F}" srcOrd="4" destOrd="0" presId="urn:microsoft.com/office/officeart/2005/8/layout/default"/>
    <dgm:cxn modelId="{1C2D5A56-8B57-467B-9517-FEC8769BB906}" type="presParOf" srcId="{2690D3F0-CD25-4B4F-B64B-44DF46D36140}" destId="{35786772-003C-403A-AF3B-EE6E4FF09F96}" srcOrd="5" destOrd="0" presId="urn:microsoft.com/office/officeart/2005/8/layout/default"/>
    <dgm:cxn modelId="{F44AF015-9969-4510-81CB-E033FB95F1EE}" type="presParOf" srcId="{2690D3F0-CD25-4B4F-B64B-44DF46D36140}" destId="{A973FD19-FB3D-476F-B49D-67E6A79F600E}" srcOrd="6" destOrd="0" presId="urn:microsoft.com/office/officeart/2005/8/layout/default"/>
    <dgm:cxn modelId="{ECEEEB7A-D815-4203-A7F0-0A8864BC0130}" type="presParOf" srcId="{2690D3F0-CD25-4B4F-B64B-44DF46D36140}" destId="{C63C46ED-1E4E-467A-9CE7-08EF243B0DF6}" srcOrd="7" destOrd="0" presId="urn:microsoft.com/office/officeart/2005/8/layout/default"/>
    <dgm:cxn modelId="{6186DD7A-5A2A-4BD7-9A54-BA99967629B1}" type="presParOf" srcId="{2690D3F0-CD25-4B4F-B64B-44DF46D36140}" destId="{96EE0943-6296-45D0-AFA9-4E9E8F106467}" srcOrd="8" destOrd="0" presId="urn:microsoft.com/office/officeart/2005/8/layout/default"/>
    <dgm:cxn modelId="{F60022A8-5E5F-4B27-818B-F97109B11539}" type="presParOf" srcId="{2690D3F0-CD25-4B4F-B64B-44DF46D36140}" destId="{8307F6DF-9ECD-4D6C-8CED-86ED28463D75}" srcOrd="9" destOrd="0" presId="urn:microsoft.com/office/officeart/2005/8/layout/default"/>
    <dgm:cxn modelId="{CEBD7166-05B8-4910-825C-B7E58D6EA201}" type="presParOf" srcId="{2690D3F0-CD25-4B4F-B64B-44DF46D36140}" destId="{15E39CCC-DD52-45F9-956D-347FB7B4E90E}" srcOrd="10" destOrd="0" presId="urn:microsoft.com/office/officeart/2005/8/layout/default"/>
    <dgm:cxn modelId="{A8204946-C4EF-452B-AA97-97993E212528}" type="presParOf" srcId="{2690D3F0-CD25-4B4F-B64B-44DF46D36140}" destId="{79BC4EB5-5ECD-471A-8185-766130299F9B}" srcOrd="11" destOrd="0" presId="urn:microsoft.com/office/officeart/2005/8/layout/default"/>
    <dgm:cxn modelId="{F9C0202F-1A75-43BB-9B4D-7F85753A1E4E}" type="presParOf" srcId="{2690D3F0-CD25-4B4F-B64B-44DF46D36140}" destId="{16DA15D5-81A2-4AB4-8BE2-B270B4E02CA5}" srcOrd="12" destOrd="0" presId="urn:microsoft.com/office/officeart/2005/8/layout/default"/>
    <dgm:cxn modelId="{5DF5F6AC-DB66-4B91-A01C-1BA8F55AAC62}" type="presParOf" srcId="{2690D3F0-CD25-4B4F-B64B-44DF46D36140}" destId="{E8DB1ACE-A64A-4576-9A05-62A827B2EE06}" srcOrd="13" destOrd="0" presId="urn:microsoft.com/office/officeart/2005/8/layout/default"/>
    <dgm:cxn modelId="{4E549BB8-154E-4055-9AC0-34566429984D}" type="presParOf" srcId="{2690D3F0-CD25-4B4F-B64B-44DF46D36140}" destId="{417F591F-29FC-4660-A8E7-494415674873}" srcOrd="14" destOrd="0" presId="urn:microsoft.com/office/officeart/2005/8/layout/default"/>
    <dgm:cxn modelId="{E030FF40-EB3D-421E-B2DA-C698F7994954}" type="presParOf" srcId="{2690D3F0-CD25-4B4F-B64B-44DF46D36140}" destId="{17E77F5B-56CF-46ED-A3B5-EE74FDF78A3A}" srcOrd="15" destOrd="0" presId="urn:microsoft.com/office/officeart/2005/8/layout/default"/>
    <dgm:cxn modelId="{146DF90D-913D-4FED-AB38-A87B2A613FAE}" type="presParOf" srcId="{2690D3F0-CD25-4B4F-B64B-44DF46D36140}" destId="{0CBC1F0C-5B7B-4F9E-A6DB-E2479B156405}"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09060C-87A2-4B14-BA3F-9B8A72EB4FD8}"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06E98D97-6E42-48C1-84BA-C756C13BA7F7}">
      <dgm:prSet/>
      <dgm:spPr/>
      <dgm:t>
        <a:bodyPr/>
        <a:lstStyle/>
        <a:p>
          <a:r>
            <a:rPr lang="en-GB" dirty="0"/>
            <a:t>Strategic objectives – measurable targets, reporting and performance</a:t>
          </a:r>
        </a:p>
      </dgm:t>
    </dgm:pt>
    <dgm:pt modelId="{5362DF0D-CDA4-4977-A805-D865D95452F4}" type="parTrans" cxnId="{222E977A-A8A3-413C-8DA0-8745B37082CD}">
      <dgm:prSet/>
      <dgm:spPr/>
      <dgm:t>
        <a:bodyPr/>
        <a:lstStyle/>
        <a:p>
          <a:endParaRPr lang="en-GB"/>
        </a:p>
      </dgm:t>
    </dgm:pt>
    <dgm:pt modelId="{66FDB121-28AF-4944-B90D-B11CAECFA841}" type="sibTrans" cxnId="{222E977A-A8A3-413C-8DA0-8745B37082CD}">
      <dgm:prSet/>
      <dgm:spPr/>
      <dgm:t>
        <a:bodyPr/>
        <a:lstStyle/>
        <a:p>
          <a:endParaRPr lang="en-GB"/>
        </a:p>
      </dgm:t>
    </dgm:pt>
    <dgm:pt modelId="{B0E9E4E6-D5C9-414B-8379-B9BCC2D37CAD}">
      <dgm:prSet/>
      <dgm:spPr/>
      <dgm:t>
        <a:bodyPr/>
        <a:lstStyle/>
        <a:p>
          <a:r>
            <a:rPr lang="en-GB" dirty="0"/>
            <a:t>Effective leadership - drive strategic delivery</a:t>
          </a:r>
        </a:p>
      </dgm:t>
    </dgm:pt>
    <dgm:pt modelId="{F3A8AA65-267D-4B41-A097-7CB2BE9185EB}" type="parTrans" cxnId="{4B4415D0-3A6D-49F9-8765-50FD42EB85AC}">
      <dgm:prSet/>
      <dgm:spPr/>
      <dgm:t>
        <a:bodyPr/>
        <a:lstStyle/>
        <a:p>
          <a:endParaRPr lang="en-GB"/>
        </a:p>
      </dgm:t>
    </dgm:pt>
    <dgm:pt modelId="{643D0D4C-429B-4968-9286-15DB53BE4F71}" type="sibTrans" cxnId="{4B4415D0-3A6D-49F9-8765-50FD42EB85AC}">
      <dgm:prSet/>
      <dgm:spPr/>
      <dgm:t>
        <a:bodyPr/>
        <a:lstStyle/>
        <a:p>
          <a:endParaRPr lang="en-GB"/>
        </a:p>
      </dgm:t>
    </dgm:pt>
    <dgm:pt modelId="{25DEAAE2-4FC7-41C6-83C9-A6E755F68FD1}">
      <dgm:prSet/>
      <dgm:spPr/>
      <dgm:t>
        <a:bodyPr/>
        <a:lstStyle/>
        <a:p>
          <a:r>
            <a:rPr lang="en-GB" dirty="0"/>
            <a:t>Understand business stream and subsidiary performance</a:t>
          </a:r>
        </a:p>
      </dgm:t>
    </dgm:pt>
    <dgm:pt modelId="{867A4985-8CC5-495C-9AFA-5D13A61B13B4}" type="parTrans" cxnId="{6A4B89A2-6C20-4681-93EB-88EA8B46271C}">
      <dgm:prSet/>
      <dgm:spPr/>
      <dgm:t>
        <a:bodyPr/>
        <a:lstStyle/>
        <a:p>
          <a:endParaRPr lang="en-GB"/>
        </a:p>
      </dgm:t>
    </dgm:pt>
    <dgm:pt modelId="{B1E4765B-52B5-4DDB-92D3-BADFCEA6FD44}" type="sibTrans" cxnId="{6A4B89A2-6C20-4681-93EB-88EA8B46271C}">
      <dgm:prSet/>
      <dgm:spPr/>
      <dgm:t>
        <a:bodyPr/>
        <a:lstStyle/>
        <a:p>
          <a:endParaRPr lang="en-GB"/>
        </a:p>
      </dgm:t>
    </dgm:pt>
    <dgm:pt modelId="{17D46C5F-8FE6-4969-BD30-439FCF02922E}">
      <dgm:prSet/>
      <dgm:spPr/>
      <dgm:t>
        <a:bodyPr/>
        <a:lstStyle/>
        <a:p>
          <a:r>
            <a:rPr lang="en-GB" dirty="0"/>
            <a:t>Understand costs and how they compare to peers.</a:t>
          </a:r>
        </a:p>
      </dgm:t>
    </dgm:pt>
    <dgm:pt modelId="{9456A82C-C648-4EDD-A201-D651AE737BA7}" type="parTrans" cxnId="{21F6F325-EE31-4EED-92A2-EE2833CC9104}">
      <dgm:prSet/>
      <dgm:spPr/>
      <dgm:t>
        <a:bodyPr/>
        <a:lstStyle/>
        <a:p>
          <a:endParaRPr lang="en-GB"/>
        </a:p>
      </dgm:t>
    </dgm:pt>
    <dgm:pt modelId="{985FADB4-2980-4FBA-9B36-A5C339EB1DCD}" type="sibTrans" cxnId="{21F6F325-EE31-4EED-92A2-EE2833CC9104}">
      <dgm:prSet/>
      <dgm:spPr/>
      <dgm:t>
        <a:bodyPr/>
        <a:lstStyle/>
        <a:p>
          <a:endParaRPr lang="en-GB"/>
        </a:p>
      </dgm:t>
    </dgm:pt>
    <dgm:pt modelId="{A6677984-33A4-422C-8217-B5363F4AB454}">
      <dgm:prSet/>
      <dgm:spPr/>
      <dgm:t>
        <a:bodyPr/>
        <a:lstStyle/>
        <a:p>
          <a:r>
            <a:rPr lang="en-GB" dirty="0"/>
            <a:t>Know that the allocated resources are delivering what was intended</a:t>
          </a:r>
        </a:p>
      </dgm:t>
    </dgm:pt>
    <dgm:pt modelId="{01337223-0F65-4EFC-A859-362B34709851}" type="parTrans" cxnId="{0D1171B5-EB66-405E-8B0D-74F88452EACB}">
      <dgm:prSet/>
      <dgm:spPr/>
      <dgm:t>
        <a:bodyPr/>
        <a:lstStyle/>
        <a:p>
          <a:endParaRPr lang="en-GB"/>
        </a:p>
      </dgm:t>
    </dgm:pt>
    <dgm:pt modelId="{4AACE7BF-A92A-46BF-B497-D9A9F24B4383}" type="sibTrans" cxnId="{0D1171B5-EB66-405E-8B0D-74F88452EACB}">
      <dgm:prSet/>
      <dgm:spPr/>
      <dgm:t>
        <a:bodyPr/>
        <a:lstStyle/>
        <a:p>
          <a:endParaRPr lang="en-GB"/>
        </a:p>
      </dgm:t>
    </dgm:pt>
    <dgm:pt modelId="{064AC59D-50DA-4341-82EB-30CD95CEF403}">
      <dgm:prSet/>
      <dgm:spPr/>
      <dgm:t>
        <a:bodyPr/>
        <a:lstStyle/>
        <a:p>
          <a:r>
            <a:rPr lang="en-GB" dirty="0"/>
            <a:t>Transparency  / accountability to board and stakeholders</a:t>
          </a:r>
        </a:p>
      </dgm:t>
    </dgm:pt>
    <dgm:pt modelId="{5BDA4F53-05C6-4B80-9734-406FFBFEA91C}" type="parTrans" cxnId="{ED3F2C9D-59E1-43E2-A9BD-4E7606D54FCB}">
      <dgm:prSet/>
      <dgm:spPr/>
      <dgm:t>
        <a:bodyPr/>
        <a:lstStyle/>
        <a:p>
          <a:endParaRPr lang="en-GB"/>
        </a:p>
      </dgm:t>
    </dgm:pt>
    <dgm:pt modelId="{7356731F-02EA-408E-BFFE-C5E32726EB2E}" type="sibTrans" cxnId="{ED3F2C9D-59E1-43E2-A9BD-4E7606D54FCB}">
      <dgm:prSet/>
      <dgm:spPr/>
      <dgm:t>
        <a:bodyPr/>
        <a:lstStyle/>
        <a:p>
          <a:endParaRPr lang="en-GB"/>
        </a:p>
      </dgm:t>
    </dgm:pt>
    <dgm:pt modelId="{5F8B0565-A5E3-448E-B9C9-A315D25F20A3}">
      <dgm:prSet/>
      <dgm:spPr/>
      <dgm:t>
        <a:bodyPr/>
        <a:lstStyle/>
        <a:p>
          <a:r>
            <a:rPr lang="en-GB" dirty="0"/>
            <a:t>Where costs are increasing or high  - understand why</a:t>
          </a:r>
        </a:p>
      </dgm:t>
    </dgm:pt>
    <dgm:pt modelId="{09AF43D0-37AE-440E-A18F-2B318D4A1182}" type="parTrans" cxnId="{C2C46115-C2E8-4DEE-B9B5-E1AF2F50ADA7}">
      <dgm:prSet/>
      <dgm:spPr/>
      <dgm:t>
        <a:bodyPr/>
        <a:lstStyle/>
        <a:p>
          <a:endParaRPr lang="en-GB"/>
        </a:p>
      </dgm:t>
    </dgm:pt>
    <dgm:pt modelId="{9F5848FB-2FAB-4569-95FA-7DDABD0D9AA1}" type="sibTrans" cxnId="{C2C46115-C2E8-4DEE-B9B5-E1AF2F50ADA7}">
      <dgm:prSet/>
      <dgm:spPr/>
      <dgm:t>
        <a:bodyPr/>
        <a:lstStyle/>
        <a:p>
          <a:endParaRPr lang="en-GB"/>
        </a:p>
      </dgm:t>
    </dgm:pt>
    <dgm:pt modelId="{C7A37E05-6D11-4B58-A46A-137831546771}">
      <dgm:prSet/>
      <dgm:spPr/>
      <dgm:t>
        <a:bodyPr/>
        <a:lstStyle/>
        <a:p>
          <a:r>
            <a:rPr lang="en-GB" dirty="0"/>
            <a:t>Make VfM a meaningful part of decision making -  especially investment decisions </a:t>
          </a:r>
        </a:p>
      </dgm:t>
    </dgm:pt>
    <dgm:pt modelId="{7ECA0C57-99D1-418A-97C2-790ECCFA07DF}" type="parTrans" cxnId="{C9A31193-A616-4C81-8B53-EE55E0493955}">
      <dgm:prSet/>
      <dgm:spPr/>
      <dgm:t>
        <a:bodyPr/>
        <a:lstStyle/>
        <a:p>
          <a:endParaRPr lang="en-GB"/>
        </a:p>
      </dgm:t>
    </dgm:pt>
    <dgm:pt modelId="{D9216577-450F-4F09-B916-7F039A3D55A8}" type="sibTrans" cxnId="{C9A31193-A616-4C81-8B53-EE55E0493955}">
      <dgm:prSet/>
      <dgm:spPr/>
      <dgm:t>
        <a:bodyPr/>
        <a:lstStyle/>
        <a:p>
          <a:endParaRPr lang="en-GB"/>
        </a:p>
      </dgm:t>
    </dgm:pt>
    <dgm:pt modelId="{DB5DD1E9-A4F3-44B2-B9B2-8CCFE9A59B8C}">
      <dgm:prSet/>
      <dgm:spPr/>
      <dgm:t>
        <a:bodyPr/>
        <a:lstStyle/>
        <a:p>
          <a:r>
            <a:rPr lang="en-GB" dirty="0"/>
            <a:t>Challenge VfM performance at strategic and operational levels</a:t>
          </a:r>
        </a:p>
      </dgm:t>
    </dgm:pt>
    <dgm:pt modelId="{544E05BD-C345-48DA-B381-B98392F563F4}" type="parTrans" cxnId="{514FE511-3E7A-42C7-9317-EE64C71E4C47}">
      <dgm:prSet/>
      <dgm:spPr/>
      <dgm:t>
        <a:bodyPr/>
        <a:lstStyle/>
        <a:p>
          <a:endParaRPr lang="en-GB"/>
        </a:p>
      </dgm:t>
    </dgm:pt>
    <dgm:pt modelId="{81300EFE-7AD1-4918-AE9D-C3D3BBBB8F41}" type="sibTrans" cxnId="{514FE511-3E7A-42C7-9317-EE64C71E4C47}">
      <dgm:prSet/>
      <dgm:spPr/>
      <dgm:t>
        <a:bodyPr/>
        <a:lstStyle/>
        <a:p>
          <a:endParaRPr lang="en-GB"/>
        </a:p>
      </dgm:t>
    </dgm:pt>
    <dgm:pt modelId="{83C8C50B-02AD-42F4-8CBF-7F62A421BC31}" type="pres">
      <dgm:prSet presAssocID="{0109060C-87A2-4B14-BA3F-9B8A72EB4FD8}" presName="diagram" presStyleCnt="0">
        <dgm:presLayoutVars>
          <dgm:dir/>
          <dgm:resizeHandles val="exact"/>
        </dgm:presLayoutVars>
      </dgm:prSet>
      <dgm:spPr/>
    </dgm:pt>
    <dgm:pt modelId="{1AB3F4DE-056C-46A6-BE21-C5D7D238BDDB}" type="pres">
      <dgm:prSet presAssocID="{06E98D97-6E42-48C1-84BA-C756C13BA7F7}" presName="node" presStyleLbl="node1" presStyleIdx="0" presStyleCnt="9">
        <dgm:presLayoutVars>
          <dgm:bulletEnabled val="1"/>
        </dgm:presLayoutVars>
      </dgm:prSet>
      <dgm:spPr/>
    </dgm:pt>
    <dgm:pt modelId="{F0925809-CD4E-47B6-A902-921BF7FE6C1F}" type="pres">
      <dgm:prSet presAssocID="{66FDB121-28AF-4944-B90D-B11CAECFA841}" presName="sibTrans" presStyleCnt="0"/>
      <dgm:spPr/>
    </dgm:pt>
    <dgm:pt modelId="{D6089DFE-D460-4774-98A8-4516BEDE0729}" type="pres">
      <dgm:prSet presAssocID="{C7A37E05-6D11-4B58-A46A-137831546771}" presName="node" presStyleLbl="node1" presStyleIdx="1" presStyleCnt="9">
        <dgm:presLayoutVars>
          <dgm:bulletEnabled val="1"/>
        </dgm:presLayoutVars>
      </dgm:prSet>
      <dgm:spPr/>
    </dgm:pt>
    <dgm:pt modelId="{11267BC5-09D1-4DA7-95AA-63B0EDA200E0}" type="pres">
      <dgm:prSet presAssocID="{D9216577-450F-4F09-B916-7F039A3D55A8}" presName="sibTrans" presStyleCnt="0"/>
      <dgm:spPr/>
    </dgm:pt>
    <dgm:pt modelId="{D303E841-ACFF-4CA5-BFF2-FBADA87EB6CD}" type="pres">
      <dgm:prSet presAssocID="{B0E9E4E6-D5C9-414B-8379-B9BCC2D37CAD}" presName="node" presStyleLbl="node1" presStyleIdx="2" presStyleCnt="9">
        <dgm:presLayoutVars>
          <dgm:bulletEnabled val="1"/>
        </dgm:presLayoutVars>
      </dgm:prSet>
      <dgm:spPr/>
    </dgm:pt>
    <dgm:pt modelId="{52DE3FC5-03DD-447A-AD4E-A522B6316D16}" type="pres">
      <dgm:prSet presAssocID="{643D0D4C-429B-4968-9286-15DB53BE4F71}" presName="sibTrans" presStyleCnt="0"/>
      <dgm:spPr/>
    </dgm:pt>
    <dgm:pt modelId="{CA701AFC-C15B-4635-8DFD-AE2778C67FCE}" type="pres">
      <dgm:prSet presAssocID="{DB5DD1E9-A4F3-44B2-B9B2-8CCFE9A59B8C}" presName="node" presStyleLbl="node1" presStyleIdx="3" presStyleCnt="9">
        <dgm:presLayoutVars>
          <dgm:bulletEnabled val="1"/>
        </dgm:presLayoutVars>
      </dgm:prSet>
      <dgm:spPr/>
    </dgm:pt>
    <dgm:pt modelId="{E4F8C506-E529-47CC-9C8D-1200C6252AFC}" type="pres">
      <dgm:prSet presAssocID="{81300EFE-7AD1-4918-AE9D-C3D3BBBB8F41}" presName="sibTrans" presStyleCnt="0"/>
      <dgm:spPr/>
    </dgm:pt>
    <dgm:pt modelId="{641724B6-E3AF-4C56-9ADF-E1D6A352AA39}" type="pres">
      <dgm:prSet presAssocID="{25DEAAE2-4FC7-41C6-83C9-A6E755F68FD1}" presName="node" presStyleLbl="node1" presStyleIdx="4" presStyleCnt="9">
        <dgm:presLayoutVars>
          <dgm:bulletEnabled val="1"/>
        </dgm:presLayoutVars>
      </dgm:prSet>
      <dgm:spPr/>
    </dgm:pt>
    <dgm:pt modelId="{2316A5FE-5B92-45F8-ADCA-3CBB11B4DB0A}" type="pres">
      <dgm:prSet presAssocID="{B1E4765B-52B5-4DDB-92D3-BADFCEA6FD44}" presName="sibTrans" presStyleCnt="0"/>
      <dgm:spPr/>
    </dgm:pt>
    <dgm:pt modelId="{CC7D9798-56F9-4612-93E1-CE24E8AEEEBF}" type="pres">
      <dgm:prSet presAssocID="{17D46C5F-8FE6-4969-BD30-439FCF02922E}" presName="node" presStyleLbl="node1" presStyleIdx="5" presStyleCnt="9">
        <dgm:presLayoutVars>
          <dgm:bulletEnabled val="1"/>
        </dgm:presLayoutVars>
      </dgm:prSet>
      <dgm:spPr/>
    </dgm:pt>
    <dgm:pt modelId="{79425529-889B-4827-A2AC-772FF8C87595}" type="pres">
      <dgm:prSet presAssocID="{985FADB4-2980-4FBA-9B36-A5C339EB1DCD}" presName="sibTrans" presStyleCnt="0"/>
      <dgm:spPr/>
    </dgm:pt>
    <dgm:pt modelId="{F0CA985E-5BF7-4D89-B84A-D79610F48C83}" type="pres">
      <dgm:prSet presAssocID="{5F8B0565-A5E3-448E-B9C9-A315D25F20A3}" presName="node" presStyleLbl="node1" presStyleIdx="6" presStyleCnt="9">
        <dgm:presLayoutVars>
          <dgm:bulletEnabled val="1"/>
        </dgm:presLayoutVars>
      </dgm:prSet>
      <dgm:spPr/>
    </dgm:pt>
    <dgm:pt modelId="{0A981C57-2A20-4653-8654-95ADAC81867D}" type="pres">
      <dgm:prSet presAssocID="{9F5848FB-2FAB-4569-95FA-7DDABD0D9AA1}" presName="sibTrans" presStyleCnt="0"/>
      <dgm:spPr/>
    </dgm:pt>
    <dgm:pt modelId="{10C4360D-4CD6-4928-B57A-6A54CB77F0C3}" type="pres">
      <dgm:prSet presAssocID="{A6677984-33A4-422C-8217-B5363F4AB454}" presName="node" presStyleLbl="node1" presStyleIdx="7" presStyleCnt="9">
        <dgm:presLayoutVars>
          <dgm:bulletEnabled val="1"/>
        </dgm:presLayoutVars>
      </dgm:prSet>
      <dgm:spPr/>
    </dgm:pt>
    <dgm:pt modelId="{81CA7549-0714-4B29-94EF-0D6712E220D5}" type="pres">
      <dgm:prSet presAssocID="{4AACE7BF-A92A-46BF-B497-D9A9F24B4383}" presName="sibTrans" presStyleCnt="0"/>
      <dgm:spPr/>
    </dgm:pt>
    <dgm:pt modelId="{50EE7F3D-89A2-4F69-968D-6991D68410FF}" type="pres">
      <dgm:prSet presAssocID="{064AC59D-50DA-4341-82EB-30CD95CEF403}" presName="node" presStyleLbl="node1" presStyleIdx="8" presStyleCnt="9">
        <dgm:presLayoutVars>
          <dgm:bulletEnabled val="1"/>
        </dgm:presLayoutVars>
      </dgm:prSet>
      <dgm:spPr/>
    </dgm:pt>
  </dgm:ptLst>
  <dgm:cxnLst>
    <dgm:cxn modelId="{E9AD230F-4710-4D1E-9DF0-1DA25F63FA80}" type="presOf" srcId="{DB5DD1E9-A4F3-44B2-B9B2-8CCFE9A59B8C}" destId="{CA701AFC-C15B-4635-8DFD-AE2778C67FCE}" srcOrd="0" destOrd="0" presId="urn:microsoft.com/office/officeart/2005/8/layout/default"/>
    <dgm:cxn modelId="{514FE511-3E7A-42C7-9317-EE64C71E4C47}" srcId="{0109060C-87A2-4B14-BA3F-9B8A72EB4FD8}" destId="{DB5DD1E9-A4F3-44B2-B9B2-8CCFE9A59B8C}" srcOrd="3" destOrd="0" parTransId="{544E05BD-C345-48DA-B381-B98392F563F4}" sibTransId="{81300EFE-7AD1-4918-AE9D-C3D3BBBB8F41}"/>
    <dgm:cxn modelId="{C2C46115-C2E8-4DEE-B9B5-E1AF2F50ADA7}" srcId="{0109060C-87A2-4B14-BA3F-9B8A72EB4FD8}" destId="{5F8B0565-A5E3-448E-B9C9-A315D25F20A3}" srcOrd="6" destOrd="0" parTransId="{09AF43D0-37AE-440E-A18F-2B318D4A1182}" sibTransId="{9F5848FB-2FAB-4569-95FA-7DDABD0D9AA1}"/>
    <dgm:cxn modelId="{9BE1951E-9029-4033-96C0-7CEF7A52D307}" type="presOf" srcId="{A6677984-33A4-422C-8217-B5363F4AB454}" destId="{10C4360D-4CD6-4928-B57A-6A54CB77F0C3}" srcOrd="0" destOrd="0" presId="urn:microsoft.com/office/officeart/2005/8/layout/default"/>
    <dgm:cxn modelId="{21F6F325-EE31-4EED-92A2-EE2833CC9104}" srcId="{0109060C-87A2-4B14-BA3F-9B8A72EB4FD8}" destId="{17D46C5F-8FE6-4969-BD30-439FCF02922E}" srcOrd="5" destOrd="0" parTransId="{9456A82C-C648-4EDD-A201-D651AE737BA7}" sibTransId="{985FADB4-2980-4FBA-9B36-A5C339EB1DCD}"/>
    <dgm:cxn modelId="{A1DEF626-C1E5-4B73-8280-B2FCCED93ACE}" type="presOf" srcId="{25DEAAE2-4FC7-41C6-83C9-A6E755F68FD1}" destId="{641724B6-E3AF-4C56-9ADF-E1D6A352AA39}" srcOrd="0" destOrd="0" presId="urn:microsoft.com/office/officeart/2005/8/layout/default"/>
    <dgm:cxn modelId="{6B134047-5975-4A48-8EE0-F3643BA5AFFE}" type="presOf" srcId="{06E98D97-6E42-48C1-84BA-C756C13BA7F7}" destId="{1AB3F4DE-056C-46A6-BE21-C5D7D238BDDB}" srcOrd="0" destOrd="0" presId="urn:microsoft.com/office/officeart/2005/8/layout/default"/>
    <dgm:cxn modelId="{18532D6E-59F8-414D-B3A4-C8FAB00F0899}" type="presOf" srcId="{C7A37E05-6D11-4B58-A46A-137831546771}" destId="{D6089DFE-D460-4774-98A8-4516BEDE0729}" srcOrd="0" destOrd="0" presId="urn:microsoft.com/office/officeart/2005/8/layout/default"/>
    <dgm:cxn modelId="{F480514F-7C01-4772-B92B-E61D408F5896}" type="presOf" srcId="{0109060C-87A2-4B14-BA3F-9B8A72EB4FD8}" destId="{83C8C50B-02AD-42F4-8CBF-7F62A421BC31}" srcOrd="0" destOrd="0" presId="urn:microsoft.com/office/officeart/2005/8/layout/default"/>
    <dgm:cxn modelId="{222E977A-A8A3-413C-8DA0-8745B37082CD}" srcId="{0109060C-87A2-4B14-BA3F-9B8A72EB4FD8}" destId="{06E98D97-6E42-48C1-84BA-C756C13BA7F7}" srcOrd="0" destOrd="0" parTransId="{5362DF0D-CDA4-4977-A805-D865D95452F4}" sibTransId="{66FDB121-28AF-4944-B90D-B11CAECFA841}"/>
    <dgm:cxn modelId="{C9A31193-A616-4C81-8B53-EE55E0493955}" srcId="{0109060C-87A2-4B14-BA3F-9B8A72EB4FD8}" destId="{C7A37E05-6D11-4B58-A46A-137831546771}" srcOrd="1" destOrd="0" parTransId="{7ECA0C57-99D1-418A-97C2-790ECCFA07DF}" sibTransId="{D9216577-450F-4F09-B916-7F039A3D55A8}"/>
    <dgm:cxn modelId="{4C239A93-BEA4-49A9-80C6-B0A9E90B273A}" type="presOf" srcId="{17D46C5F-8FE6-4969-BD30-439FCF02922E}" destId="{CC7D9798-56F9-4612-93E1-CE24E8AEEEBF}" srcOrd="0" destOrd="0" presId="urn:microsoft.com/office/officeart/2005/8/layout/default"/>
    <dgm:cxn modelId="{ED3F2C9D-59E1-43E2-A9BD-4E7606D54FCB}" srcId="{0109060C-87A2-4B14-BA3F-9B8A72EB4FD8}" destId="{064AC59D-50DA-4341-82EB-30CD95CEF403}" srcOrd="8" destOrd="0" parTransId="{5BDA4F53-05C6-4B80-9734-406FFBFEA91C}" sibTransId="{7356731F-02EA-408E-BFFE-C5E32726EB2E}"/>
    <dgm:cxn modelId="{6A4B89A2-6C20-4681-93EB-88EA8B46271C}" srcId="{0109060C-87A2-4B14-BA3F-9B8A72EB4FD8}" destId="{25DEAAE2-4FC7-41C6-83C9-A6E755F68FD1}" srcOrd="4" destOrd="0" parTransId="{867A4985-8CC5-495C-9AFA-5D13A61B13B4}" sibTransId="{B1E4765B-52B5-4DDB-92D3-BADFCEA6FD44}"/>
    <dgm:cxn modelId="{0D1171B5-EB66-405E-8B0D-74F88452EACB}" srcId="{0109060C-87A2-4B14-BA3F-9B8A72EB4FD8}" destId="{A6677984-33A4-422C-8217-B5363F4AB454}" srcOrd="7" destOrd="0" parTransId="{01337223-0F65-4EFC-A859-362B34709851}" sibTransId="{4AACE7BF-A92A-46BF-B497-D9A9F24B4383}"/>
    <dgm:cxn modelId="{4B4415D0-3A6D-49F9-8765-50FD42EB85AC}" srcId="{0109060C-87A2-4B14-BA3F-9B8A72EB4FD8}" destId="{B0E9E4E6-D5C9-414B-8379-B9BCC2D37CAD}" srcOrd="2" destOrd="0" parTransId="{F3A8AA65-267D-4B41-A097-7CB2BE9185EB}" sibTransId="{643D0D4C-429B-4968-9286-15DB53BE4F71}"/>
    <dgm:cxn modelId="{C48024D9-2540-426C-B5DE-1332FDCF28CD}" type="presOf" srcId="{B0E9E4E6-D5C9-414B-8379-B9BCC2D37CAD}" destId="{D303E841-ACFF-4CA5-BFF2-FBADA87EB6CD}" srcOrd="0" destOrd="0" presId="urn:microsoft.com/office/officeart/2005/8/layout/default"/>
    <dgm:cxn modelId="{B9D388DC-3B30-4D88-9681-81238C462947}" type="presOf" srcId="{5F8B0565-A5E3-448E-B9C9-A315D25F20A3}" destId="{F0CA985E-5BF7-4D89-B84A-D79610F48C83}" srcOrd="0" destOrd="0" presId="urn:microsoft.com/office/officeart/2005/8/layout/default"/>
    <dgm:cxn modelId="{B70AD1F5-D2DC-4544-98A3-7DE9D4183CAB}" type="presOf" srcId="{064AC59D-50DA-4341-82EB-30CD95CEF403}" destId="{50EE7F3D-89A2-4F69-968D-6991D68410FF}" srcOrd="0" destOrd="0" presId="urn:microsoft.com/office/officeart/2005/8/layout/default"/>
    <dgm:cxn modelId="{B2A4EA2A-E9EF-4832-BDC5-03F13A0746E0}" type="presParOf" srcId="{83C8C50B-02AD-42F4-8CBF-7F62A421BC31}" destId="{1AB3F4DE-056C-46A6-BE21-C5D7D238BDDB}" srcOrd="0" destOrd="0" presId="urn:microsoft.com/office/officeart/2005/8/layout/default"/>
    <dgm:cxn modelId="{930EE251-E15A-4955-B019-FA077629300D}" type="presParOf" srcId="{83C8C50B-02AD-42F4-8CBF-7F62A421BC31}" destId="{F0925809-CD4E-47B6-A902-921BF7FE6C1F}" srcOrd="1" destOrd="0" presId="urn:microsoft.com/office/officeart/2005/8/layout/default"/>
    <dgm:cxn modelId="{B818D8B9-E124-41B8-8660-551D51539548}" type="presParOf" srcId="{83C8C50B-02AD-42F4-8CBF-7F62A421BC31}" destId="{D6089DFE-D460-4774-98A8-4516BEDE0729}" srcOrd="2" destOrd="0" presId="urn:microsoft.com/office/officeart/2005/8/layout/default"/>
    <dgm:cxn modelId="{B48166CF-6061-485C-A2E7-E8942869D137}" type="presParOf" srcId="{83C8C50B-02AD-42F4-8CBF-7F62A421BC31}" destId="{11267BC5-09D1-4DA7-95AA-63B0EDA200E0}" srcOrd="3" destOrd="0" presId="urn:microsoft.com/office/officeart/2005/8/layout/default"/>
    <dgm:cxn modelId="{B7266DE8-AE53-4158-8295-98F081C7C909}" type="presParOf" srcId="{83C8C50B-02AD-42F4-8CBF-7F62A421BC31}" destId="{D303E841-ACFF-4CA5-BFF2-FBADA87EB6CD}" srcOrd="4" destOrd="0" presId="urn:microsoft.com/office/officeart/2005/8/layout/default"/>
    <dgm:cxn modelId="{26A72654-4C46-4D36-A617-00E786470D75}" type="presParOf" srcId="{83C8C50B-02AD-42F4-8CBF-7F62A421BC31}" destId="{52DE3FC5-03DD-447A-AD4E-A522B6316D16}" srcOrd="5" destOrd="0" presId="urn:microsoft.com/office/officeart/2005/8/layout/default"/>
    <dgm:cxn modelId="{D3F2F9D9-958A-434A-9671-5F94CFC8C172}" type="presParOf" srcId="{83C8C50B-02AD-42F4-8CBF-7F62A421BC31}" destId="{CA701AFC-C15B-4635-8DFD-AE2778C67FCE}" srcOrd="6" destOrd="0" presId="urn:microsoft.com/office/officeart/2005/8/layout/default"/>
    <dgm:cxn modelId="{99DF791D-27ED-4E64-84B0-123A0A2811B9}" type="presParOf" srcId="{83C8C50B-02AD-42F4-8CBF-7F62A421BC31}" destId="{E4F8C506-E529-47CC-9C8D-1200C6252AFC}" srcOrd="7" destOrd="0" presId="urn:microsoft.com/office/officeart/2005/8/layout/default"/>
    <dgm:cxn modelId="{C8A4CA51-7105-407C-B568-EF4BAB8DE08A}" type="presParOf" srcId="{83C8C50B-02AD-42F4-8CBF-7F62A421BC31}" destId="{641724B6-E3AF-4C56-9ADF-E1D6A352AA39}" srcOrd="8" destOrd="0" presId="urn:microsoft.com/office/officeart/2005/8/layout/default"/>
    <dgm:cxn modelId="{45D99AE3-478B-41D7-86A0-1E867E0946FF}" type="presParOf" srcId="{83C8C50B-02AD-42F4-8CBF-7F62A421BC31}" destId="{2316A5FE-5B92-45F8-ADCA-3CBB11B4DB0A}" srcOrd="9" destOrd="0" presId="urn:microsoft.com/office/officeart/2005/8/layout/default"/>
    <dgm:cxn modelId="{7005ED73-0589-4336-8FFF-48CB1F484B25}" type="presParOf" srcId="{83C8C50B-02AD-42F4-8CBF-7F62A421BC31}" destId="{CC7D9798-56F9-4612-93E1-CE24E8AEEEBF}" srcOrd="10" destOrd="0" presId="urn:microsoft.com/office/officeart/2005/8/layout/default"/>
    <dgm:cxn modelId="{F57B1947-79CF-41CB-8873-58AE7CAB52D5}" type="presParOf" srcId="{83C8C50B-02AD-42F4-8CBF-7F62A421BC31}" destId="{79425529-889B-4827-A2AC-772FF8C87595}" srcOrd="11" destOrd="0" presId="urn:microsoft.com/office/officeart/2005/8/layout/default"/>
    <dgm:cxn modelId="{5CE97FD9-738D-43E7-B9CB-6FD681186C1F}" type="presParOf" srcId="{83C8C50B-02AD-42F4-8CBF-7F62A421BC31}" destId="{F0CA985E-5BF7-4D89-B84A-D79610F48C83}" srcOrd="12" destOrd="0" presId="urn:microsoft.com/office/officeart/2005/8/layout/default"/>
    <dgm:cxn modelId="{D71E64C5-B6FA-4F0A-A55D-975A323B5DAB}" type="presParOf" srcId="{83C8C50B-02AD-42F4-8CBF-7F62A421BC31}" destId="{0A981C57-2A20-4653-8654-95ADAC81867D}" srcOrd="13" destOrd="0" presId="urn:microsoft.com/office/officeart/2005/8/layout/default"/>
    <dgm:cxn modelId="{B0B364A0-3C58-4479-84B1-DF536BD03A88}" type="presParOf" srcId="{83C8C50B-02AD-42F4-8CBF-7F62A421BC31}" destId="{10C4360D-4CD6-4928-B57A-6A54CB77F0C3}" srcOrd="14" destOrd="0" presId="urn:microsoft.com/office/officeart/2005/8/layout/default"/>
    <dgm:cxn modelId="{C31C69C5-E0B5-43FF-86FC-32781B27E812}" type="presParOf" srcId="{83C8C50B-02AD-42F4-8CBF-7F62A421BC31}" destId="{81CA7549-0714-4B29-94EF-0D6712E220D5}" srcOrd="15" destOrd="0" presId="urn:microsoft.com/office/officeart/2005/8/layout/default"/>
    <dgm:cxn modelId="{AE8C6EA3-20E7-4053-8ED0-25828143DC17}" type="presParOf" srcId="{83C8C50B-02AD-42F4-8CBF-7F62A421BC31}" destId="{50EE7F3D-89A2-4F69-968D-6991D68410FF}"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969E36-A7D8-4FBC-8AEE-CD1E717DDC24}">
      <dsp:nvSpPr>
        <dsp:cNvPr id="0" name=""/>
        <dsp:cNvSpPr/>
      </dsp:nvSpPr>
      <dsp:spPr>
        <a:xfrm>
          <a:off x="0" y="592"/>
          <a:ext cx="81065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C51CEC-37F3-4EC3-9366-AF78FE89FD60}">
      <dsp:nvSpPr>
        <dsp:cNvPr id="0" name=""/>
        <dsp:cNvSpPr/>
      </dsp:nvSpPr>
      <dsp:spPr>
        <a:xfrm>
          <a:off x="0" y="592"/>
          <a:ext cx="8106550" cy="969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b="1" kern="1200"/>
            <a:t>Session 1</a:t>
          </a:r>
          <a:endParaRPr lang="en-US" sz="2700" kern="1200"/>
        </a:p>
      </dsp:txBody>
      <dsp:txXfrm>
        <a:off x="0" y="592"/>
        <a:ext cx="8106550" cy="969976"/>
      </dsp:txXfrm>
    </dsp:sp>
    <dsp:sp modelId="{E2759F68-F144-4248-9F09-A865275F6832}">
      <dsp:nvSpPr>
        <dsp:cNvPr id="0" name=""/>
        <dsp:cNvSpPr/>
      </dsp:nvSpPr>
      <dsp:spPr>
        <a:xfrm>
          <a:off x="0" y="970568"/>
          <a:ext cx="81065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4E7A23-9D0C-4A3F-AA57-CA9DD9E5A6D1}">
      <dsp:nvSpPr>
        <dsp:cNvPr id="0" name=""/>
        <dsp:cNvSpPr/>
      </dsp:nvSpPr>
      <dsp:spPr>
        <a:xfrm>
          <a:off x="0" y="970568"/>
          <a:ext cx="8106550" cy="969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Risk management, controls assurance and stress testing</a:t>
          </a:r>
          <a:endParaRPr lang="en-US" sz="2700" kern="1200"/>
        </a:p>
      </dsp:txBody>
      <dsp:txXfrm>
        <a:off x="0" y="970568"/>
        <a:ext cx="8106550" cy="969976"/>
      </dsp:txXfrm>
    </dsp:sp>
    <dsp:sp modelId="{816325F8-2A86-41DC-801E-6FD2CAE7CF70}">
      <dsp:nvSpPr>
        <dsp:cNvPr id="0" name=""/>
        <dsp:cNvSpPr/>
      </dsp:nvSpPr>
      <dsp:spPr>
        <a:xfrm>
          <a:off x="0" y="1940544"/>
          <a:ext cx="81065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2BFEB3-28DE-488C-B863-F6BB627B30D6}">
      <dsp:nvSpPr>
        <dsp:cNvPr id="0" name=""/>
        <dsp:cNvSpPr/>
      </dsp:nvSpPr>
      <dsp:spPr>
        <a:xfrm>
          <a:off x="0" y="1940544"/>
          <a:ext cx="8106550" cy="969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dirty="0"/>
            <a:t>The role of the Audit Committee</a:t>
          </a:r>
          <a:endParaRPr lang="en-US" sz="2700" kern="1200" dirty="0"/>
        </a:p>
      </dsp:txBody>
      <dsp:txXfrm>
        <a:off x="0" y="1940544"/>
        <a:ext cx="8106550" cy="969976"/>
      </dsp:txXfrm>
    </dsp:sp>
    <dsp:sp modelId="{53EF416F-B857-46A0-8B50-BA52FA57F232}">
      <dsp:nvSpPr>
        <dsp:cNvPr id="0" name=""/>
        <dsp:cNvSpPr/>
      </dsp:nvSpPr>
      <dsp:spPr>
        <a:xfrm>
          <a:off x="0" y="2910521"/>
          <a:ext cx="81065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F4FCDC-6632-434A-AD08-859A973F7E9E}">
      <dsp:nvSpPr>
        <dsp:cNvPr id="0" name=""/>
        <dsp:cNvSpPr/>
      </dsp:nvSpPr>
      <dsp:spPr>
        <a:xfrm>
          <a:off x="0" y="2910521"/>
          <a:ext cx="8106550" cy="969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b="1" kern="1200"/>
            <a:t>Session 2</a:t>
          </a:r>
          <a:endParaRPr lang="en-US" sz="2700" kern="1200"/>
        </a:p>
      </dsp:txBody>
      <dsp:txXfrm>
        <a:off x="0" y="2910521"/>
        <a:ext cx="8106550" cy="969976"/>
      </dsp:txXfrm>
    </dsp:sp>
    <dsp:sp modelId="{FFE3F121-C543-4AD9-8172-D29C8EAF3A7D}">
      <dsp:nvSpPr>
        <dsp:cNvPr id="0" name=""/>
        <dsp:cNvSpPr/>
      </dsp:nvSpPr>
      <dsp:spPr>
        <a:xfrm>
          <a:off x="0" y="3880497"/>
          <a:ext cx="81065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E9A41F-63A3-46D3-995B-3C576050CD89}">
      <dsp:nvSpPr>
        <dsp:cNvPr id="0" name=""/>
        <dsp:cNvSpPr/>
      </dsp:nvSpPr>
      <dsp:spPr>
        <a:xfrm>
          <a:off x="0" y="3880497"/>
          <a:ext cx="8106550" cy="969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Value for money (VfM)</a:t>
          </a:r>
          <a:endParaRPr lang="en-US" sz="2700" kern="1200"/>
        </a:p>
      </dsp:txBody>
      <dsp:txXfrm>
        <a:off x="0" y="3880497"/>
        <a:ext cx="8106550" cy="9699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55910D-3A21-42B6-B540-9BCBEF550104}">
      <dsp:nvSpPr>
        <dsp:cNvPr id="0" name=""/>
        <dsp:cNvSpPr/>
      </dsp:nvSpPr>
      <dsp:spPr>
        <a:xfrm>
          <a:off x="374023" y="947"/>
          <a:ext cx="2301985" cy="138119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Be clear about your org’s  purpose and objectives</a:t>
          </a:r>
        </a:p>
      </dsp:txBody>
      <dsp:txXfrm>
        <a:off x="374023" y="947"/>
        <a:ext cx="2301985" cy="1381191"/>
      </dsp:txXfrm>
    </dsp:sp>
    <dsp:sp modelId="{30DE8AC7-F882-4C3E-A688-B609841F5323}">
      <dsp:nvSpPr>
        <dsp:cNvPr id="0" name=""/>
        <dsp:cNvSpPr/>
      </dsp:nvSpPr>
      <dsp:spPr>
        <a:xfrm>
          <a:off x="2906207" y="947"/>
          <a:ext cx="2301985" cy="138119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Identify and quantify the risks to achieving those objectives </a:t>
          </a:r>
        </a:p>
      </dsp:txBody>
      <dsp:txXfrm>
        <a:off x="2906207" y="947"/>
        <a:ext cx="2301985" cy="1381191"/>
      </dsp:txXfrm>
    </dsp:sp>
    <dsp:sp modelId="{2B66D5A7-65FC-4285-A7C4-9B079174D87F}">
      <dsp:nvSpPr>
        <dsp:cNvPr id="0" name=""/>
        <dsp:cNvSpPr/>
      </dsp:nvSpPr>
      <dsp:spPr>
        <a:xfrm>
          <a:off x="5438391" y="947"/>
          <a:ext cx="2301985" cy="138119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Use stress testing to show how risks might impact on the business and therefore inform controls</a:t>
          </a:r>
        </a:p>
      </dsp:txBody>
      <dsp:txXfrm>
        <a:off x="5438391" y="947"/>
        <a:ext cx="2301985" cy="1381191"/>
      </dsp:txXfrm>
    </dsp:sp>
    <dsp:sp modelId="{A973FD19-FB3D-476F-B49D-67E6A79F600E}">
      <dsp:nvSpPr>
        <dsp:cNvPr id="0" name=""/>
        <dsp:cNvSpPr/>
      </dsp:nvSpPr>
      <dsp:spPr>
        <a:xfrm>
          <a:off x="374023" y="1612337"/>
          <a:ext cx="2301985" cy="138119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Have a well articulated assessment of strategic risks and associated controls </a:t>
          </a:r>
        </a:p>
      </dsp:txBody>
      <dsp:txXfrm>
        <a:off x="374023" y="1612337"/>
        <a:ext cx="2301985" cy="1381191"/>
      </dsp:txXfrm>
    </dsp:sp>
    <dsp:sp modelId="{96EE0943-6296-45D0-AFA9-4E9E8F106467}">
      <dsp:nvSpPr>
        <dsp:cNvPr id="0" name=""/>
        <dsp:cNvSpPr/>
      </dsp:nvSpPr>
      <dsp:spPr>
        <a:xfrm>
          <a:off x="2906207" y="1612337"/>
          <a:ext cx="2301985" cy="138119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Ask yourselves how you know that risk controls are operating as intended</a:t>
          </a:r>
        </a:p>
      </dsp:txBody>
      <dsp:txXfrm>
        <a:off x="2906207" y="1612337"/>
        <a:ext cx="2301985" cy="1381191"/>
      </dsp:txXfrm>
    </dsp:sp>
    <dsp:sp modelId="{15E39CCC-DD52-45F9-956D-347FB7B4E90E}">
      <dsp:nvSpPr>
        <dsp:cNvPr id="0" name=""/>
        <dsp:cNvSpPr/>
      </dsp:nvSpPr>
      <dsp:spPr>
        <a:xfrm>
          <a:off x="5438391" y="1612337"/>
          <a:ext cx="2301985" cy="138119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Be able to evidence good levels of assurance on the design and operation of key internal controls </a:t>
          </a:r>
        </a:p>
      </dsp:txBody>
      <dsp:txXfrm>
        <a:off x="5438391" y="1612337"/>
        <a:ext cx="2301985" cy="1381191"/>
      </dsp:txXfrm>
    </dsp:sp>
    <dsp:sp modelId="{16DA15D5-81A2-4AB4-8BE2-B270B4E02CA5}">
      <dsp:nvSpPr>
        <dsp:cNvPr id="0" name=""/>
        <dsp:cNvSpPr/>
      </dsp:nvSpPr>
      <dsp:spPr>
        <a:xfrm>
          <a:off x="374023" y="3223727"/>
          <a:ext cx="2301985" cy="138119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GB" sz="1600" kern="1200" dirty="0"/>
            <a:t>Have a fresh look at board reporting and be satisfied that quality, coverage and frequency is assisting in managing risks</a:t>
          </a:r>
        </a:p>
      </dsp:txBody>
      <dsp:txXfrm>
        <a:off x="374023" y="3223727"/>
        <a:ext cx="2301985" cy="1381191"/>
      </dsp:txXfrm>
    </dsp:sp>
    <dsp:sp modelId="{417F591F-29FC-4660-A8E7-494415674873}">
      <dsp:nvSpPr>
        <dsp:cNvPr id="0" name=""/>
        <dsp:cNvSpPr/>
      </dsp:nvSpPr>
      <dsp:spPr>
        <a:xfrm>
          <a:off x="2906207" y="3223727"/>
          <a:ext cx="2301985" cy="138119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GB" sz="1600" kern="1200" dirty="0"/>
            <a:t>Link assurance to risks and be sure you’re getting enough assurance that risks are being managed</a:t>
          </a:r>
        </a:p>
      </dsp:txBody>
      <dsp:txXfrm>
        <a:off x="2906207" y="3223727"/>
        <a:ext cx="2301985" cy="1381191"/>
      </dsp:txXfrm>
    </dsp:sp>
    <dsp:sp modelId="{0CBC1F0C-5B7B-4F9E-A6DB-E2479B156405}">
      <dsp:nvSpPr>
        <dsp:cNvPr id="0" name=""/>
        <dsp:cNvSpPr/>
      </dsp:nvSpPr>
      <dsp:spPr>
        <a:xfrm>
          <a:off x="5438391" y="3223727"/>
          <a:ext cx="2301985" cy="138119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GB" sz="1600" kern="1200" dirty="0"/>
            <a:t>Have processes in place to review risk management and assurance arrangements over time</a:t>
          </a:r>
        </a:p>
      </dsp:txBody>
      <dsp:txXfrm>
        <a:off x="5438391" y="3223727"/>
        <a:ext cx="2301985" cy="13811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B3F4DE-056C-46A6-BE21-C5D7D238BDDB}">
      <dsp:nvSpPr>
        <dsp:cNvPr id="0" name=""/>
        <dsp:cNvSpPr/>
      </dsp:nvSpPr>
      <dsp:spPr>
        <a:xfrm>
          <a:off x="374023" y="947"/>
          <a:ext cx="2301985" cy="138119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Strategic objectives – measurable targets, reporting and performance</a:t>
          </a:r>
        </a:p>
      </dsp:txBody>
      <dsp:txXfrm>
        <a:off x="374023" y="947"/>
        <a:ext cx="2301985" cy="1381191"/>
      </dsp:txXfrm>
    </dsp:sp>
    <dsp:sp modelId="{D6089DFE-D460-4774-98A8-4516BEDE0729}">
      <dsp:nvSpPr>
        <dsp:cNvPr id="0" name=""/>
        <dsp:cNvSpPr/>
      </dsp:nvSpPr>
      <dsp:spPr>
        <a:xfrm>
          <a:off x="2906207" y="947"/>
          <a:ext cx="2301985" cy="138119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Make VfM a meaningful part of decision making -  especially investment decisions </a:t>
          </a:r>
        </a:p>
      </dsp:txBody>
      <dsp:txXfrm>
        <a:off x="2906207" y="947"/>
        <a:ext cx="2301985" cy="1381191"/>
      </dsp:txXfrm>
    </dsp:sp>
    <dsp:sp modelId="{D303E841-ACFF-4CA5-BFF2-FBADA87EB6CD}">
      <dsp:nvSpPr>
        <dsp:cNvPr id="0" name=""/>
        <dsp:cNvSpPr/>
      </dsp:nvSpPr>
      <dsp:spPr>
        <a:xfrm>
          <a:off x="5438391" y="947"/>
          <a:ext cx="2301985" cy="138119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Effective leadership - drive strategic delivery</a:t>
          </a:r>
        </a:p>
      </dsp:txBody>
      <dsp:txXfrm>
        <a:off x="5438391" y="947"/>
        <a:ext cx="2301985" cy="1381191"/>
      </dsp:txXfrm>
    </dsp:sp>
    <dsp:sp modelId="{CA701AFC-C15B-4635-8DFD-AE2778C67FCE}">
      <dsp:nvSpPr>
        <dsp:cNvPr id="0" name=""/>
        <dsp:cNvSpPr/>
      </dsp:nvSpPr>
      <dsp:spPr>
        <a:xfrm>
          <a:off x="374023" y="1612337"/>
          <a:ext cx="2301985" cy="138119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Challenge VfM performance at strategic and operational levels</a:t>
          </a:r>
        </a:p>
      </dsp:txBody>
      <dsp:txXfrm>
        <a:off x="374023" y="1612337"/>
        <a:ext cx="2301985" cy="1381191"/>
      </dsp:txXfrm>
    </dsp:sp>
    <dsp:sp modelId="{641724B6-E3AF-4C56-9ADF-E1D6A352AA39}">
      <dsp:nvSpPr>
        <dsp:cNvPr id="0" name=""/>
        <dsp:cNvSpPr/>
      </dsp:nvSpPr>
      <dsp:spPr>
        <a:xfrm>
          <a:off x="2906207" y="1612337"/>
          <a:ext cx="2301985" cy="138119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Understand business stream and subsidiary performance</a:t>
          </a:r>
        </a:p>
      </dsp:txBody>
      <dsp:txXfrm>
        <a:off x="2906207" y="1612337"/>
        <a:ext cx="2301985" cy="1381191"/>
      </dsp:txXfrm>
    </dsp:sp>
    <dsp:sp modelId="{CC7D9798-56F9-4612-93E1-CE24E8AEEEBF}">
      <dsp:nvSpPr>
        <dsp:cNvPr id="0" name=""/>
        <dsp:cNvSpPr/>
      </dsp:nvSpPr>
      <dsp:spPr>
        <a:xfrm>
          <a:off x="5438391" y="1612337"/>
          <a:ext cx="2301985" cy="138119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Understand costs and how they compare to peers.</a:t>
          </a:r>
        </a:p>
      </dsp:txBody>
      <dsp:txXfrm>
        <a:off x="5438391" y="1612337"/>
        <a:ext cx="2301985" cy="1381191"/>
      </dsp:txXfrm>
    </dsp:sp>
    <dsp:sp modelId="{F0CA985E-5BF7-4D89-B84A-D79610F48C83}">
      <dsp:nvSpPr>
        <dsp:cNvPr id="0" name=""/>
        <dsp:cNvSpPr/>
      </dsp:nvSpPr>
      <dsp:spPr>
        <a:xfrm>
          <a:off x="374023" y="3223727"/>
          <a:ext cx="2301985" cy="138119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Where costs are increasing or high  - understand why</a:t>
          </a:r>
        </a:p>
      </dsp:txBody>
      <dsp:txXfrm>
        <a:off x="374023" y="3223727"/>
        <a:ext cx="2301985" cy="1381191"/>
      </dsp:txXfrm>
    </dsp:sp>
    <dsp:sp modelId="{10C4360D-4CD6-4928-B57A-6A54CB77F0C3}">
      <dsp:nvSpPr>
        <dsp:cNvPr id="0" name=""/>
        <dsp:cNvSpPr/>
      </dsp:nvSpPr>
      <dsp:spPr>
        <a:xfrm>
          <a:off x="2906207" y="3223727"/>
          <a:ext cx="2301985" cy="138119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Know that the allocated resources are delivering what was intended</a:t>
          </a:r>
        </a:p>
      </dsp:txBody>
      <dsp:txXfrm>
        <a:off x="2906207" y="3223727"/>
        <a:ext cx="2301985" cy="1381191"/>
      </dsp:txXfrm>
    </dsp:sp>
    <dsp:sp modelId="{50EE7F3D-89A2-4F69-968D-6991D68410FF}">
      <dsp:nvSpPr>
        <dsp:cNvPr id="0" name=""/>
        <dsp:cNvSpPr/>
      </dsp:nvSpPr>
      <dsp:spPr>
        <a:xfrm>
          <a:off x="5438391" y="3223727"/>
          <a:ext cx="2301985" cy="138119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Transparency  / accountability to board and stakeholders</a:t>
          </a:r>
        </a:p>
      </dsp:txBody>
      <dsp:txXfrm>
        <a:off x="5438391" y="3223727"/>
        <a:ext cx="2301985" cy="138119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4939" y="0"/>
            <a:ext cx="2949099" cy="497205"/>
          </a:xfrm>
          <a:prstGeom prst="rect">
            <a:avLst/>
          </a:prstGeom>
        </p:spPr>
        <p:txBody>
          <a:bodyPr vert="horz" lIns="91440" tIns="45720" rIns="91440" bIns="45720" rtlCol="0"/>
          <a:lstStyle>
            <a:lvl1pPr algn="r">
              <a:defRPr sz="1200"/>
            </a:lvl1pPr>
          </a:lstStyle>
          <a:p>
            <a:fld id="{F6959189-9620-4038-8B5C-8074BC5E1C55}" type="datetimeFigureOut">
              <a:rPr lang="en-GB" smtClean="0"/>
              <a:t>05/07/2022</a:t>
            </a:fld>
            <a:endParaRPr lang="en-GB" dirty="0"/>
          </a:p>
        </p:txBody>
      </p:sp>
      <p:sp>
        <p:nvSpPr>
          <p:cNvPr id="4" name="Footer Placeholder 3"/>
          <p:cNvSpPr>
            <a:spLocks noGrp="1"/>
          </p:cNvSpPr>
          <p:nvPr>
            <p:ph type="ftr" sz="quarter" idx="2"/>
          </p:nvPr>
        </p:nvSpPr>
        <p:spPr>
          <a:xfrm>
            <a:off x="0" y="9445169"/>
            <a:ext cx="2949099" cy="497205"/>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4939" y="9445169"/>
            <a:ext cx="2949099" cy="497205"/>
          </a:xfrm>
          <a:prstGeom prst="rect">
            <a:avLst/>
          </a:prstGeom>
        </p:spPr>
        <p:txBody>
          <a:bodyPr vert="horz" lIns="91440" tIns="45720" rIns="91440" bIns="45720" rtlCol="0" anchor="b"/>
          <a:lstStyle>
            <a:lvl1pPr algn="r">
              <a:defRPr sz="1200"/>
            </a:lvl1pPr>
          </a:lstStyle>
          <a:p>
            <a:fld id="{2DFB3B80-29BB-4399-B179-7DB3C7E12BA5}" type="slidenum">
              <a:rPr lang="en-GB" smtClean="0"/>
              <a:t>‹#›</a:t>
            </a:fld>
            <a:endParaRPr lang="en-GB" dirty="0"/>
          </a:p>
        </p:txBody>
      </p:sp>
      <p:sp>
        <p:nvSpPr>
          <p:cNvPr id="6" name="fl"/>
          <p:cNvSpPr txBox="1"/>
          <p:nvPr/>
        </p:nvSpPr>
        <p:spPr>
          <a:xfrm>
            <a:off x="0" y="9606280"/>
            <a:ext cx="6805613" cy="369332"/>
          </a:xfrm>
          <a:prstGeom prst="rect">
            <a:avLst/>
          </a:prstGeom>
          <a:noFill/>
        </p:spPr>
        <p:txBody>
          <a:bodyPr vert="horz" rtlCol="0">
            <a:spAutoFit/>
          </a:bodyPr>
          <a:lstStyle/>
          <a:p>
            <a:endParaRPr lang="en-GB" dirty="0"/>
          </a:p>
        </p:txBody>
      </p:sp>
    </p:spTree>
    <p:extLst>
      <p:ext uri="{BB962C8B-B14F-4D97-AF65-F5344CB8AC3E}">
        <p14:creationId xmlns:p14="http://schemas.microsoft.com/office/powerpoint/2010/main" val="666317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ADD25393-A7A6-4DBC-9D94-B542925182B7}" type="datetimeFigureOut">
              <a:rPr lang="en-GB" smtClean="0"/>
              <a:t>05/07/2022</a:t>
            </a:fld>
            <a:endParaRPr lang="en-GB" dirty="0"/>
          </a:p>
        </p:txBody>
      </p:sp>
      <p:sp>
        <p:nvSpPr>
          <p:cNvPr id="4" name="Slide Image Placeholder 3"/>
          <p:cNvSpPr>
            <a:spLocks noGrp="1" noRot="1" noChangeAspect="1"/>
          </p:cNvSpPr>
          <p:nvPr>
            <p:ph type="sldImg" idx="2"/>
          </p:nvPr>
        </p:nvSpPr>
        <p:spPr>
          <a:xfrm>
            <a:off x="1166813" y="1243013"/>
            <a:ext cx="4471987"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7F8CA2CD-E75C-47E1-8ADC-85D84CCAD7F1}" type="slidenum">
              <a:rPr lang="en-GB" smtClean="0"/>
              <a:t>‹#›</a:t>
            </a:fld>
            <a:endParaRPr lang="en-GB" dirty="0"/>
          </a:p>
        </p:txBody>
      </p:sp>
      <p:sp>
        <p:nvSpPr>
          <p:cNvPr id="8" name="fl"/>
          <p:cNvSpPr txBox="1"/>
          <p:nvPr/>
        </p:nvSpPr>
        <p:spPr>
          <a:xfrm>
            <a:off x="0" y="9606280"/>
            <a:ext cx="6805613" cy="369332"/>
          </a:xfrm>
          <a:prstGeom prst="rect">
            <a:avLst/>
          </a:prstGeom>
          <a:noFill/>
        </p:spPr>
        <p:txBody>
          <a:bodyPr vert="horz" rtlCol="0">
            <a:spAutoFit/>
          </a:bodyPr>
          <a:lstStyle/>
          <a:p>
            <a:endParaRPr lang="en-GB" dirty="0"/>
          </a:p>
        </p:txBody>
      </p:sp>
    </p:spTree>
    <p:extLst>
      <p:ext uri="{BB962C8B-B14F-4D97-AF65-F5344CB8AC3E}">
        <p14:creationId xmlns:p14="http://schemas.microsoft.com/office/powerpoint/2010/main" val="1445358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8CA2CD-E75C-47E1-8ADC-85D84CCAD7F1}" type="slidenum">
              <a:rPr lang="en-GB" smtClean="0"/>
              <a:t>1</a:t>
            </a:fld>
            <a:endParaRPr lang="en-GB" dirty="0"/>
          </a:p>
        </p:txBody>
      </p:sp>
    </p:spTree>
    <p:extLst>
      <p:ext uri="{BB962C8B-B14F-4D97-AF65-F5344CB8AC3E}">
        <p14:creationId xmlns:p14="http://schemas.microsoft.com/office/powerpoint/2010/main" val="1934367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11</a:t>
            </a:fld>
            <a:endParaRPr lang="en-GB" dirty="0"/>
          </a:p>
        </p:txBody>
      </p:sp>
    </p:spTree>
    <p:extLst>
      <p:ext uri="{BB962C8B-B14F-4D97-AF65-F5344CB8AC3E}">
        <p14:creationId xmlns:p14="http://schemas.microsoft.com/office/powerpoint/2010/main" val="4112964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12</a:t>
            </a:fld>
            <a:endParaRPr lang="en-GB" dirty="0"/>
          </a:p>
        </p:txBody>
      </p:sp>
    </p:spTree>
    <p:extLst>
      <p:ext uri="{BB962C8B-B14F-4D97-AF65-F5344CB8AC3E}">
        <p14:creationId xmlns:p14="http://schemas.microsoft.com/office/powerpoint/2010/main" val="2473780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GB"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defTabSz="883310">
              <a:defRPr/>
            </a:pPr>
            <a:fld id="{7F8CA2CD-E75C-47E1-8ADC-85D84CCAD7F1}" type="slidenum">
              <a:rPr lang="en-GB">
                <a:solidFill>
                  <a:prstClr val="black"/>
                </a:solidFill>
                <a:latin typeface="Calibri"/>
              </a:rPr>
              <a:pPr defTabSz="883310">
                <a:defRPr/>
              </a:pPr>
              <a:t>13</a:t>
            </a:fld>
            <a:endParaRPr lang="en-GB" dirty="0">
              <a:solidFill>
                <a:prstClr val="black"/>
              </a:solidFill>
              <a:latin typeface="Calibri"/>
            </a:endParaRPr>
          </a:p>
        </p:txBody>
      </p:sp>
    </p:spTree>
    <p:extLst>
      <p:ext uri="{BB962C8B-B14F-4D97-AF65-F5344CB8AC3E}">
        <p14:creationId xmlns:p14="http://schemas.microsoft.com/office/powerpoint/2010/main" val="135919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14</a:t>
            </a:fld>
            <a:endParaRPr lang="en-GB" dirty="0"/>
          </a:p>
        </p:txBody>
      </p:sp>
    </p:spTree>
    <p:extLst>
      <p:ext uri="{BB962C8B-B14F-4D97-AF65-F5344CB8AC3E}">
        <p14:creationId xmlns:p14="http://schemas.microsoft.com/office/powerpoint/2010/main" val="3342749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15</a:t>
            </a:fld>
            <a:endParaRPr lang="en-GB" dirty="0"/>
          </a:p>
        </p:txBody>
      </p:sp>
    </p:spTree>
    <p:extLst>
      <p:ext uri="{BB962C8B-B14F-4D97-AF65-F5344CB8AC3E}">
        <p14:creationId xmlns:p14="http://schemas.microsoft.com/office/powerpoint/2010/main" val="9377889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16</a:t>
            </a:fld>
            <a:endParaRPr lang="en-GB" dirty="0"/>
          </a:p>
        </p:txBody>
      </p:sp>
    </p:spTree>
    <p:extLst>
      <p:ext uri="{BB962C8B-B14F-4D97-AF65-F5344CB8AC3E}">
        <p14:creationId xmlns:p14="http://schemas.microsoft.com/office/powerpoint/2010/main" val="22280298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17</a:t>
            </a:fld>
            <a:endParaRPr lang="en-GB" dirty="0"/>
          </a:p>
        </p:txBody>
      </p:sp>
    </p:spTree>
    <p:extLst>
      <p:ext uri="{BB962C8B-B14F-4D97-AF65-F5344CB8AC3E}">
        <p14:creationId xmlns:p14="http://schemas.microsoft.com/office/powerpoint/2010/main" val="3961313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18</a:t>
            </a:fld>
            <a:endParaRPr lang="en-GB" dirty="0"/>
          </a:p>
        </p:txBody>
      </p:sp>
    </p:spTree>
    <p:extLst>
      <p:ext uri="{BB962C8B-B14F-4D97-AF65-F5344CB8AC3E}">
        <p14:creationId xmlns:p14="http://schemas.microsoft.com/office/powerpoint/2010/main" val="23261756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8CA2CD-E75C-47E1-8ADC-85D84CCAD7F1}" type="slidenum">
              <a:rPr lang="en-GB" smtClean="0"/>
              <a:t>19</a:t>
            </a:fld>
            <a:endParaRPr lang="en-GB" dirty="0"/>
          </a:p>
        </p:txBody>
      </p:sp>
    </p:spTree>
    <p:extLst>
      <p:ext uri="{BB962C8B-B14F-4D97-AF65-F5344CB8AC3E}">
        <p14:creationId xmlns:p14="http://schemas.microsoft.com/office/powerpoint/2010/main" val="991572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8CA2CD-E75C-47E1-8ADC-85D84CCAD7F1}" type="slidenum">
              <a:rPr lang="en-GB" smtClean="0"/>
              <a:t>20</a:t>
            </a:fld>
            <a:endParaRPr lang="en-GB" dirty="0"/>
          </a:p>
        </p:txBody>
      </p:sp>
    </p:spTree>
    <p:extLst>
      <p:ext uri="{BB962C8B-B14F-4D97-AF65-F5344CB8AC3E}">
        <p14:creationId xmlns:p14="http://schemas.microsoft.com/office/powerpoint/2010/main" val="1756655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8CA2CD-E75C-47E1-8ADC-85D84CCAD7F1}" type="slidenum">
              <a:rPr lang="en-GB" smtClean="0"/>
              <a:t>2</a:t>
            </a:fld>
            <a:endParaRPr lang="en-GB" dirty="0"/>
          </a:p>
        </p:txBody>
      </p:sp>
    </p:spTree>
    <p:extLst>
      <p:ext uri="{BB962C8B-B14F-4D97-AF65-F5344CB8AC3E}">
        <p14:creationId xmlns:p14="http://schemas.microsoft.com/office/powerpoint/2010/main" val="21856127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DCA006EC-2AA8-401C-AAB2-701D49F80625}" type="slidenum">
              <a:rPr lang="en-GB" smtClean="0"/>
              <a:t>21</a:t>
            </a:fld>
            <a:endParaRPr lang="en-GB" dirty="0"/>
          </a:p>
        </p:txBody>
      </p:sp>
    </p:spTree>
    <p:extLst>
      <p:ext uri="{BB962C8B-B14F-4D97-AF65-F5344CB8AC3E}">
        <p14:creationId xmlns:p14="http://schemas.microsoft.com/office/powerpoint/2010/main" val="1655871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DCA006EC-2AA8-401C-AAB2-701D49F80625}" type="slidenum">
              <a:rPr lang="en-GB" smtClean="0"/>
              <a:t>22</a:t>
            </a:fld>
            <a:endParaRPr lang="en-GB" dirty="0"/>
          </a:p>
        </p:txBody>
      </p:sp>
    </p:spTree>
    <p:extLst>
      <p:ext uri="{BB962C8B-B14F-4D97-AF65-F5344CB8AC3E}">
        <p14:creationId xmlns:p14="http://schemas.microsoft.com/office/powerpoint/2010/main" val="1655871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dirty="0"/>
          </a:p>
        </p:txBody>
      </p:sp>
      <p:sp>
        <p:nvSpPr>
          <p:cNvPr id="4" name="Slide Number Placeholder 3"/>
          <p:cNvSpPr>
            <a:spLocks noGrp="1"/>
          </p:cNvSpPr>
          <p:nvPr>
            <p:ph type="sldNum" sz="quarter" idx="10"/>
          </p:nvPr>
        </p:nvSpPr>
        <p:spPr/>
        <p:txBody>
          <a:bodyPr/>
          <a:lstStyle/>
          <a:p>
            <a:pPr defTabSz="883310">
              <a:defRPr/>
            </a:pPr>
            <a:fld id="{7F8CA2CD-E75C-47E1-8ADC-85D84CCAD7F1}" type="slidenum">
              <a:rPr lang="en-GB">
                <a:solidFill>
                  <a:prstClr val="black"/>
                </a:solidFill>
                <a:latin typeface="Calibri"/>
              </a:rPr>
              <a:pPr defTabSz="883310">
                <a:defRPr/>
              </a:pPr>
              <a:t>23</a:t>
            </a:fld>
            <a:endParaRPr lang="en-GB" dirty="0">
              <a:solidFill>
                <a:prstClr val="black"/>
              </a:solidFill>
              <a:latin typeface="Calibri"/>
            </a:endParaRPr>
          </a:p>
        </p:txBody>
      </p:sp>
    </p:spTree>
    <p:extLst>
      <p:ext uri="{BB962C8B-B14F-4D97-AF65-F5344CB8AC3E}">
        <p14:creationId xmlns:p14="http://schemas.microsoft.com/office/powerpoint/2010/main" val="27849205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24</a:t>
            </a:fld>
            <a:endParaRPr lang="en-GB" dirty="0"/>
          </a:p>
        </p:txBody>
      </p:sp>
    </p:spTree>
    <p:extLst>
      <p:ext uri="{BB962C8B-B14F-4D97-AF65-F5344CB8AC3E}">
        <p14:creationId xmlns:p14="http://schemas.microsoft.com/office/powerpoint/2010/main" val="11419675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8CA2CD-E75C-47E1-8ADC-85D84CCAD7F1}" type="slidenum">
              <a:rPr lang="en-GB" smtClean="0"/>
              <a:t>25</a:t>
            </a:fld>
            <a:endParaRPr lang="en-GB" dirty="0"/>
          </a:p>
        </p:txBody>
      </p:sp>
    </p:spTree>
    <p:extLst>
      <p:ext uri="{BB962C8B-B14F-4D97-AF65-F5344CB8AC3E}">
        <p14:creationId xmlns:p14="http://schemas.microsoft.com/office/powerpoint/2010/main" val="34966609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8CA2CD-E75C-47E1-8ADC-85D84CCAD7F1}" type="slidenum">
              <a:rPr lang="en-GB" smtClean="0"/>
              <a:t>26</a:t>
            </a:fld>
            <a:endParaRPr lang="en-GB" dirty="0"/>
          </a:p>
        </p:txBody>
      </p:sp>
    </p:spTree>
    <p:extLst>
      <p:ext uri="{BB962C8B-B14F-4D97-AF65-F5344CB8AC3E}">
        <p14:creationId xmlns:p14="http://schemas.microsoft.com/office/powerpoint/2010/main" val="25046463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27</a:t>
            </a:fld>
            <a:endParaRPr lang="en-GB" dirty="0"/>
          </a:p>
        </p:txBody>
      </p:sp>
    </p:spTree>
    <p:extLst>
      <p:ext uri="{BB962C8B-B14F-4D97-AF65-F5344CB8AC3E}">
        <p14:creationId xmlns:p14="http://schemas.microsoft.com/office/powerpoint/2010/main" val="42882577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8CA2CD-E75C-47E1-8ADC-85D84CCAD7F1}" type="slidenum">
              <a:rPr lang="en-GB" smtClean="0">
                <a:solidFill>
                  <a:prstClr val="black"/>
                </a:solidFill>
              </a:rPr>
              <a:pPr/>
              <a:t>28</a:t>
            </a:fld>
            <a:endParaRPr lang="en-GB" dirty="0">
              <a:solidFill>
                <a:prstClr val="black"/>
              </a:solidFill>
            </a:endParaRPr>
          </a:p>
        </p:txBody>
      </p:sp>
    </p:spTree>
    <p:extLst>
      <p:ext uri="{BB962C8B-B14F-4D97-AF65-F5344CB8AC3E}">
        <p14:creationId xmlns:p14="http://schemas.microsoft.com/office/powerpoint/2010/main" val="26157516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baseline="0" dirty="0">
              <a:solidFill>
                <a:schemeClr val="tx1"/>
              </a:solidFill>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29</a:t>
            </a:fld>
            <a:endParaRPr lang="en-GB" dirty="0"/>
          </a:p>
        </p:txBody>
      </p:sp>
    </p:spTree>
    <p:extLst>
      <p:ext uri="{BB962C8B-B14F-4D97-AF65-F5344CB8AC3E}">
        <p14:creationId xmlns:p14="http://schemas.microsoft.com/office/powerpoint/2010/main" val="19295445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30</a:t>
            </a:fld>
            <a:endParaRPr lang="en-GB" dirty="0"/>
          </a:p>
        </p:txBody>
      </p:sp>
    </p:spTree>
    <p:extLst>
      <p:ext uri="{BB962C8B-B14F-4D97-AF65-F5344CB8AC3E}">
        <p14:creationId xmlns:p14="http://schemas.microsoft.com/office/powerpoint/2010/main" val="2481255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3</a:t>
            </a:fld>
            <a:endParaRPr lang="en-GB" dirty="0"/>
          </a:p>
        </p:txBody>
      </p:sp>
    </p:spTree>
    <p:extLst>
      <p:ext uri="{BB962C8B-B14F-4D97-AF65-F5344CB8AC3E}">
        <p14:creationId xmlns:p14="http://schemas.microsoft.com/office/powerpoint/2010/main" val="11421073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8CA2CD-E75C-47E1-8ADC-85D84CCAD7F1}" type="slidenum">
              <a:rPr lang="en-GB" smtClean="0"/>
              <a:t>31</a:t>
            </a:fld>
            <a:endParaRPr lang="en-GB" dirty="0"/>
          </a:p>
        </p:txBody>
      </p:sp>
    </p:spTree>
    <p:extLst>
      <p:ext uri="{BB962C8B-B14F-4D97-AF65-F5344CB8AC3E}">
        <p14:creationId xmlns:p14="http://schemas.microsoft.com/office/powerpoint/2010/main" val="8903719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8CA2CD-E75C-47E1-8ADC-85D84CCAD7F1}" type="slidenum">
              <a:rPr lang="en-GB" smtClean="0"/>
              <a:t>32</a:t>
            </a:fld>
            <a:endParaRPr lang="en-GB" dirty="0"/>
          </a:p>
        </p:txBody>
      </p:sp>
    </p:spTree>
    <p:extLst>
      <p:ext uri="{BB962C8B-B14F-4D97-AF65-F5344CB8AC3E}">
        <p14:creationId xmlns:p14="http://schemas.microsoft.com/office/powerpoint/2010/main" val="15601012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F8CA2CD-E75C-47E1-8ADC-85D84CCAD7F1}" type="slidenum">
              <a:rPr lang="en-GB" smtClean="0"/>
              <a:t>33</a:t>
            </a:fld>
            <a:endParaRPr lang="en-GB" dirty="0"/>
          </a:p>
        </p:txBody>
      </p:sp>
    </p:spTree>
    <p:extLst>
      <p:ext uri="{BB962C8B-B14F-4D97-AF65-F5344CB8AC3E}">
        <p14:creationId xmlns:p14="http://schemas.microsoft.com/office/powerpoint/2010/main" val="20224593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34</a:t>
            </a:fld>
            <a:endParaRPr lang="en-GB" dirty="0"/>
          </a:p>
        </p:txBody>
      </p:sp>
    </p:spTree>
    <p:extLst>
      <p:ext uri="{BB962C8B-B14F-4D97-AF65-F5344CB8AC3E}">
        <p14:creationId xmlns:p14="http://schemas.microsoft.com/office/powerpoint/2010/main" val="2107763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4</a:t>
            </a:fld>
            <a:endParaRPr lang="en-GB" dirty="0"/>
          </a:p>
        </p:txBody>
      </p:sp>
    </p:spTree>
    <p:extLst>
      <p:ext uri="{BB962C8B-B14F-4D97-AF65-F5344CB8AC3E}">
        <p14:creationId xmlns:p14="http://schemas.microsoft.com/office/powerpoint/2010/main" val="1958598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5</a:t>
            </a:fld>
            <a:endParaRPr lang="en-GB" dirty="0"/>
          </a:p>
        </p:txBody>
      </p:sp>
    </p:spTree>
    <p:extLst>
      <p:ext uri="{BB962C8B-B14F-4D97-AF65-F5344CB8AC3E}">
        <p14:creationId xmlns:p14="http://schemas.microsoft.com/office/powerpoint/2010/main" val="307819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6</a:t>
            </a:fld>
            <a:endParaRPr lang="en-GB" dirty="0"/>
          </a:p>
        </p:txBody>
      </p:sp>
    </p:spTree>
    <p:extLst>
      <p:ext uri="{BB962C8B-B14F-4D97-AF65-F5344CB8AC3E}">
        <p14:creationId xmlns:p14="http://schemas.microsoft.com/office/powerpoint/2010/main" val="2902489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7</a:t>
            </a:fld>
            <a:endParaRPr lang="en-GB" dirty="0"/>
          </a:p>
        </p:txBody>
      </p:sp>
    </p:spTree>
    <p:extLst>
      <p:ext uri="{BB962C8B-B14F-4D97-AF65-F5344CB8AC3E}">
        <p14:creationId xmlns:p14="http://schemas.microsoft.com/office/powerpoint/2010/main" val="1506041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8</a:t>
            </a:fld>
            <a:endParaRPr lang="en-GB" dirty="0"/>
          </a:p>
        </p:txBody>
      </p:sp>
    </p:spTree>
    <p:extLst>
      <p:ext uri="{BB962C8B-B14F-4D97-AF65-F5344CB8AC3E}">
        <p14:creationId xmlns:p14="http://schemas.microsoft.com/office/powerpoint/2010/main" val="3008325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GB" dirty="0"/>
          </a:p>
        </p:txBody>
      </p:sp>
      <p:sp>
        <p:nvSpPr>
          <p:cNvPr id="4" name="Slide Number Placeholder 3"/>
          <p:cNvSpPr>
            <a:spLocks noGrp="1"/>
          </p:cNvSpPr>
          <p:nvPr>
            <p:ph type="sldNum" sz="quarter" idx="5"/>
          </p:nvPr>
        </p:nvSpPr>
        <p:spPr/>
        <p:txBody>
          <a:bodyPr/>
          <a:lstStyle/>
          <a:p>
            <a:fld id="{7F8CA2CD-E75C-47E1-8ADC-85D84CCAD7F1}" type="slidenum">
              <a:rPr lang="en-GB" smtClean="0"/>
              <a:t>9</a:t>
            </a:fld>
            <a:endParaRPr lang="en-GB" dirty="0"/>
          </a:p>
        </p:txBody>
      </p:sp>
    </p:spTree>
    <p:extLst>
      <p:ext uri="{BB962C8B-B14F-4D97-AF65-F5344CB8AC3E}">
        <p14:creationId xmlns:p14="http://schemas.microsoft.com/office/powerpoint/2010/main" val="36415036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Regulator of Social Housing logo and icons" title="Regulator of Social Housing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18812" y="2326741"/>
            <a:ext cx="8078188" cy="1421394"/>
          </a:xfrm>
        </p:spPr>
        <p:txBody>
          <a:bodyPr anchor="t" anchorCtr="0">
            <a:normAutofit/>
          </a:bodyPr>
          <a:lstStyle>
            <a:lvl1pPr algn="l">
              <a:defRPr sz="3450">
                <a:solidFill>
                  <a:schemeClr val="bg1"/>
                </a:solidFill>
              </a:defRPr>
            </a:lvl1pPr>
          </a:lstStyle>
          <a:p>
            <a:r>
              <a:rPr lang="en-US"/>
              <a:t>Click to edit Master title style</a:t>
            </a:r>
          </a:p>
        </p:txBody>
      </p:sp>
      <p:sp>
        <p:nvSpPr>
          <p:cNvPr id="3" name="Subtitle 2"/>
          <p:cNvSpPr>
            <a:spLocks noGrp="1"/>
          </p:cNvSpPr>
          <p:nvPr>
            <p:ph type="subTitle" idx="1"/>
          </p:nvPr>
        </p:nvSpPr>
        <p:spPr>
          <a:xfrm>
            <a:off x="518812" y="5332490"/>
            <a:ext cx="3274591" cy="688063"/>
          </a:xfrm>
        </p:spPr>
        <p:txBody>
          <a:bodyPr>
            <a:normAutofit/>
          </a:bodyPr>
          <a:lstStyle>
            <a:lvl1pPr marL="0" indent="0" algn="l">
              <a:buNone/>
              <a:defRPr sz="1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518813" y="6184067"/>
            <a:ext cx="3274590" cy="153361"/>
          </a:xfrm>
        </p:spPr>
        <p:txBody>
          <a:bodyPr/>
          <a:lstStyle>
            <a:lvl1pPr>
              <a:defRPr sz="1400">
                <a:solidFill>
                  <a:schemeClr val="bg1"/>
                </a:solidFill>
              </a:defRPr>
            </a:lvl1pPr>
          </a:lstStyle>
          <a:p>
            <a:r>
              <a:rPr lang="en-US"/>
              <a:t>4 May 2018</a:t>
            </a:r>
            <a:endParaRPr lang="en-GB" dirty="0"/>
          </a:p>
        </p:txBody>
      </p:sp>
      <p:sp>
        <p:nvSpPr>
          <p:cNvPr id="6" name="Footer Placeholder 5">
            <a:extLst>
              <a:ext uri="{FF2B5EF4-FFF2-40B4-BE49-F238E27FC236}">
                <a16:creationId xmlns:a16="http://schemas.microsoft.com/office/drawing/2014/main" id="{5F03C1F1-B36A-46D9-8D5A-92AA775368F8}"/>
              </a:ext>
            </a:extLst>
          </p:cNvPr>
          <p:cNvSpPr>
            <a:spLocks noGrp="1"/>
          </p:cNvSpPr>
          <p:nvPr>
            <p:ph type="ftr" sz="quarter" idx="11"/>
          </p:nvPr>
        </p:nvSpPr>
        <p:spPr/>
        <p:txBody>
          <a:bodyPr/>
          <a:lstStyle/>
          <a:p>
            <a:r>
              <a:rPr lang="en-GB"/>
              <a:t>Regulator of Social Housing  July 2022</a:t>
            </a:r>
            <a:endParaRPr lang="en-GB" dirty="0"/>
          </a:p>
        </p:txBody>
      </p:sp>
      <p:sp>
        <p:nvSpPr>
          <p:cNvPr id="7" name="Slide Number Placeholder 6">
            <a:extLst>
              <a:ext uri="{FF2B5EF4-FFF2-40B4-BE49-F238E27FC236}">
                <a16:creationId xmlns:a16="http://schemas.microsoft.com/office/drawing/2014/main" id="{A6D1E621-B16D-4E0E-A642-CA2930CC57F6}"/>
              </a:ext>
            </a:extLst>
          </p:cNvPr>
          <p:cNvSpPr>
            <a:spLocks noGrp="1"/>
          </p:cNvSpPr>
          <p:nvPr>
            <p:ph type="sldNum" sz="quarter" idx="12"/>
          </p:nvPr>
        </p:nvSpPr>
        <p:spPr/>
        <p:txBody>
          <a:bodyPr/>
          <a:lstStyle/>
          <a:p>
            <a:fld id="{F2DDE3AD-81DD-477C-B05F-9B8B1DADB4A3}" type="slidenum">
              <a:rPr lang="en-GB" smtClean="0"/>
              <a:pPr/>
              <a:t>‹#›</a:t>
            </a:fld>
            <a:endParaRPr lang="en-GB" dirty="0"/>
          </a:p>
        </p:txBody>
      </p:sp>
    </p:spTree>
    <p:extLst>
      <p:ext uri="{BB962C8B-B14F-4D97-AF65-F5344CB8AC3E}">
        <p14:creationId xmlns:p14="http://schemas.microsoft.com/office/powerpoint/2010/main" val="1386935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 May 2018</a:t>
            </a:r>
            <a:endParaRPr lang="en-GB" dirty="0"/>
          </a:p>
        </p:txBody>
      </p:sp>
      <p:sp>
        <p:nvSpPr>
          <p:cNvPr id="5" name="Footer Placeholder 4"/>
          <p:cNvSpPr>
            <a:spLocks noGrp="1"/>
          </p:cNvSpPr>
          <p:nvPr>
            <p:ph type="ftr" sz="quarter" idx="11"/>
          </p:nvPr>
        </p:nvSpPr>
        <p:spPr/>
        <p:txBody>
          <a:bodyPr/>
          <a:lstStyle/>
          <a:p>
            <a:r>
              <a:rPr lang="en-GB"/>
              <a:t>Regulator of Social Housing  July 2022</a:t>
            </a:r>
            <a:endParaRPr lang="en-GB" dirty="0"/>
          </a:p>
        </p:txBody>
      </p:sp>
      <p:sp>
        <p:nvSpPr>
          <p:cNvPr id="6" name="Slide Number Placeholder 5"/>
          <p:cNvSpPr>
            <a:spLocks noGrp="1"/>
          </p:cNvSpPr>
          <p:nvPr>
            <p:ph type="sldNum" sz="quarter" idx="12"/>
          </p:nvPr>
        </p:nvSpPr>
        <p:spPr/>
        <p:txBody>
          <a:bodyPr/>
          <a:lstStyle/>
          <a:p>
            <a:fld id="{F2DDE3AD-81DD-477C-B05F-9B8B1DADB4A3}" type="slidenum">
              <a:rPr lang="en-GB" smtClean="0"/>
              <a:t>‹#›</a:t>
            </a:fld>
            <a:endParaRPr lang="en-GB" dirty="0"/>
          </a:p>
        </p:txBody>
      </p:sp>
    </p:spTree>
    <p:extLst>
      <p:ext uri="{BB962C8B-B14F-4D97-AF65-F5344CB8AC3E}">
        <p14:creationId xmlns:p14="http://schemas.microsoft.com/office/powerpoint/2010/main" val="2776613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2600" y="2670772"/>
            <a:ext cx="8114400" cy="1050202"/>
          </a:xfrm>
        </p:spPr>
        <p:txBody>
          <a:bodyPr anchor="t" anchorCtr="0">
            <a:normAutofit/>
          </a:bodyPr>
          <a:lstStyle>
            <a:lvl1pPr>
              <a:defRPr sz="3000">
                <a:solidFill>
                  <a:srgbClr val="59468D"/>
                </a:solidFill>
              </a:defRPr>
            </a:lvl1pPr>
          </a:lstStyle>
          <a:p>
            <a:r>
              <a:rPr lang="en-US"/>
              <a:t>Click to edit Master title style</a:t>
            </a:r>
          </a:p>
        </p:txBody>
      </p:sp>
      <p:sp>
        <p:nvSpPr>
          <p:cNvPr id="3" name="Text Placeholder 2"/>
          <p:cNvSpPr>
            <a:spLocks noGrp="1"/>
          </p:cNvSpPr>
          <p:nvPr>
            <p:ph type="body" idx="1"/>
          </p:nvPr>
        </p:nvSpPr>
        <p:spPr>
          <a:xfrm>
            <a:off x="482600" y="3720974"/>
            <a:ext cx="8114400" cy="2368677"/>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GB"/>
              <a:t>Regulator of Social Housing  July 2022</a:t>
            </a:r>
            <a:endParaRPr lang="en-GB" dirty="0"/>
          </a:p>
        </p:txBody>
      </p:sp>
      <p:sp>
        <p:nvSpPr>
          <p:cNvPr id="6" name="Slide Number Placeholder 5"/>
          <p:cNvSpPr>
            <a:spLocks noGrp="1"/>
          </p:cNvSpPr>
          <p:nvPr>
            <p:ph type="sldNum" sz="quarter" idx="12"/>
          </p:nvPr>
        </p:nvSpPr>
        <p:spPr/>
        <p:txBody>
          <a:bodyPr/>
          <a:lstStyle/>
          <a:p>
            <a:fld id="{F2DDE3AD-81DD-477C-B05F-9B8B1DADB4A3}" type="slidenum">
              <a:rPr lang="en-GB" smtClean="0"/>
              <a:t>‹#›</a:t>
            </a:fld>
            <a:endParaRPr lang="en-GB" dirty="0"/>
          </a:p>
        </p:txBody>
      </p:sp>
    </p:spTree>
    <p:extLst>
      <p:ext uri="{BB962C8B-B14F-4D97-AF65-F5344CB8AC3E}">
        <p14:creationId xmlns:p14="http://schemas.microsoft.com/office/powerpoint/2010/main" val="4115602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29150" y="1430867"/>
            <a:ext cx="3960000" cy="460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4 May 2018</a:t>
            </a:r>
            <a:endParaRPr lang="en-GB" dirty="0"/>
          </a:p>
        </p:txBody>
      </p:sp>
      <p:sp>
        <p:nvSpPr>
          <p:cNvPr id="6" name="Footer Placeholder 5"/>
          <p:cNvSpPr>
            <a:spLocks noGrp="1"/>
          </p:cNvSpPr>
          <p:nvPr>
            <p:ph type="ftr" sz="quarter" idx="11"/>
          </p:nvPr>
        </p:nvSpPr>
        <p:spPr/>
        <p:txBody>
          <a:bodyPr/>
          <a:lstStyle/>
          <a:p>
            <a:r>
              <a:rPr lang="en-GB"/>
              <a:t>Regulator of Social Housing  July 2022</a:t>
            </a:r>
            <a:endParaRPr lang="en-GB" dirty="0"/>
          </a:p>
        </p:txBody>
      </p:sp>
      <p:sp>
        <p:nvSpPr>
          <p:cNvPr id="7" name="Slide Number Placeholder 6"/>
          <p:cNvSpPr>
            <a:spLocks noGrp="1"/>
          </p:cNvSpPr>
          <p:nvPr>
            <p:ph type="sldNum" sz="quarter" idx="12"/>
          </p:nvPr>
        </p:nvSpPr>
        <p:spPr/>
        <p:txBody>
          <a:bodyPr/>
          <a:lstStyle/>
          <a:p>
            <a:fld id="{F2DDE3AD-81DD-477C-B05F-9B8B1DADB4A3}" type="slidenum">
              <a:rPr lang="en-GB" smtClean="0"/>
              <a:t>‹#›</a:t>
            </a:fld>
            <a:endParaRPr lang="en-GB" dirty="0"/>
          </a:p>
        </p:txBody>
      </p:sp>
      <p:sp>
        <p:nvSpPr>
          <p:cNvPr id="9" name="Content Placeholder 3"/>
          <p:cNvSpPr>
            <a:spLocks noGrp="1"/>
          </p:cNvSpPr>
          <p:nvPr>
            <p:ph sz="half" idx="13"/>
          </p:nvPr>
        </p:nvSpPr>
        <p:spPr>
          <a:xfrm>
            <a:off x="482600" y="1446408"/>
            <a:ext cx="3960000" cy="460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9669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2600" y="1435963"/>
            <a:ext cx="3960000" cy="573906"/>
          </a:xfrm>
        </p:spPr>
        <p:txBody>
          <a:bodyPr anchor="t" anchorCtr="0">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82600" y="2259875"/>
            <a:ext cx="3960000" cy="37768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49" y="1435963"/>
            <a:ext cx="3960000" cy="573906"/>
          </a:xfrm>
        </p:spPr>
        <p:txBody>
          <a:bodyPr anchor="t" anchorCtr="0">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49" y="2259875"/>
            <a:ext cx="3960000" cy="37768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4 May 2018</a:t>
            </a:r>
            <a:endParaRPr lang="en-GB" dirty="0"/>
          </a:p>
        </p:txBody>
      </p:sp>
      <p:sp>
        <p:nvSpPr>
          <p:cNvPr id="8" name="Footer Placeholder 7"/>
          <p:cNvSpPr>
            <a:spLocks noGrp="1"/>
          </p:cNvSpPr>
          <p:nvPr>
            <p:ph type="ftr" sz="quarter" idx="11"/>
          </p:nvPr>
        </p:nvSpPr>
        <p:spPr/>
        <p:txBody>
          <a:bodyPr/>
          <a:lstStyle/>
          <a:p>
            <a:r>
              <a:rPr lang="en-GB"/>
              <a:t>Regulator of Social Housing  July 2022</a:t>
            </a:r>
            <a:endParaRPr lang="en-GB" dirty="0"/>
          </a:p>
        </p:txBody>
      </p:sp>
      <p:sp>
        <p:nvSpPr>
          <p:cNvPr id="9" name="Slide Number Placeholder 8"/>
          <p:cNvSpPr>
            <a:spLocks noGrp="1"/>
          </p:cNvSpPr>
          <p:nvPr>
            <p:ph type="sldNum" sz="quarter" idx="12"/>
          </p:nvPr>
        </p:nvSpPr>
        <p:spPr/>
        <p:txBody>
          <a:bodyPr/>
          <a:lstStyle/>
          <a:p>
            <a:fld id="{F2DDE3AD-81DD-477C-B05F-9B8B1DADB4A3}" type="slidenum">
              <a:rPr lang="en-GB" smtClean="0"/>
              <a:t>‹#›</a:t>
            </a:fld>
            <a:endParaRPr lang="en-GB" dirty="0"/>
          </a:p>
        </p:txBody>
      </p:sp>
      <p:sp>
        <p:nvSpPr>
          <p:cNvPr id="10" name="Title 1"/>
          <p:cNvSpPr>
            <a:spLocks noGrp="1"/>
          </p:cNvSpPr>
          <p:nvPr>
            <p:ph type="title"/>
          </p:nvPr>
        </p:nvSpPr>
        <p:spPr>
          <a:xfrm>
            <a:off x="482600" y="465667"/>
            <a:ext cx="8114400" cy="720000"/>
          </a:xfrm>
        </p:spPr>
        <p:txBody>
          <a:bodyPr/>
          <a:lstStyle/>
          <a:p>
            <a:r>
              <a:rPr lang="en-US"/>
              <a:t>Click to edit Master title style</a:t>
            </a:r>
          </a:p>
        </p:txBody>
      </p:sp>
    </p:spTree>
    <p:extLst>
      <p:ext uri="{BB962C8B-B14F-4D97-AF65-F5344CB8AC3E}">
        <p14:creationId xmlns:p14="http://schemas.microsoft.com/office/powerpoint/2010/main" val="3027580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4 May 2018</a:t>
            </a:r>
            <a:endParaRPr lang="en-GB" dirty="0"/>
          </a:p>
        </p:txBody>
      </p:sp>
      <p:sp>
        <p:nvSpPr>
          <p:cNvPr id="4" name="Footer Placeholder 3"/>
          <p:cNvSpPr>
            <a:spLocks noGrp="1"/>
          </p:cNvSpPr>
          <p:nvPr>
            <p:ph type="ftr" sz="quarter" idx="11"/>
          </p:nvPr>
        </p:nvSpPr>
        <p:spPr/>
        <p:txBody>
          <a:bodyPr/>
          <a:lstStyle/>
          <a:p>
            <a:r>
              <a:rPr lang="en-GB"/>
              <a:t>Regulator of Social Housing  July 2022</a:t>
            </a:r>
            <a:endParaRPr lang="en-GB" dirty="0"/>
          </a:p>
        </p:txBody>
      </p:sp>
      <p:sp>
        <p:nvSpPr>
          <p:cNvPr id="5" name="Slide Number Placeholder 4"/>
          <p:cNvSpPr>
            <a:spLocks noGrp="1"/>
          </p:cNvSpPr>
          <p:nvPr>
            <p:ph type="sldNum" sz="quarter" idx="12"/>
          </p:nvPr>
        </p:nvSpPr>
        <p:spPr/>
        <p:txBody>
          <a:bodyPr/>
          <a:lstStyle/>
          <a:p>
            <a:fld id="{F2DDE3AD-81DD-477C-B05F-9B8B1DADB4A3}" type="slidenum">
              <a:rPr lang="en-GB" smtClean="0"/>
              <a:t>‹#›</a:t>
            </a:fld>
            <a:endParaRPr lang="en-GB" dirty="0"/>
          </a:p>
        </p:txBody>
      </p:sp>
    </p:spTree>
    <p:extLst>
      <p:ext uri="{BB962C8B-B14F-4D97-AF65-F5344CB8AC3E}">
        <p14:creationId xmlns:p14="http://schemas.microsoft.com/office/powerpoint/2010/main" val="3514953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Only">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600" y="465667"/>
            <a:ext cx="8114400" cy="55710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 May 2018</a:t>
            </a:r>
            <a:endParaRPr lang="en-GB" dirty="0"/>
          </a:p>
        </p:txBody>
      </p:sp>
      <p:sp>
        <p:nvSpPr>
          <p:cNvPr id="5" name="Footer Placeholder 4"/>
          <p:cNvSpPr>
            <a:spLocks noGrp="1"/>
          </p:cNvSpPr>
          <p:nvPr>
            <p:ph type="ftr" sz="quarter" idx="11"/>
          </p:nvPr>
        </p:nvSpPr>
        <p:spPr/>
        <p:txBody>
          <a:bodyPr/>
          <a:lstStyle/>
          <a:p>
            <a:r>
              <a:rPr lang="en-GB"/>
              <a:t>Regulator of Social Housing  July 2022</a:t>
            </a:r>
            <a:endParaRPr lang="en-GB" dirty="0"/>
          </a:p>
        </p:txBody>
      </p:sp>
      <p:sp>
        <p:nvSpPr>
          <p:cNvPr id="6" name="Slide Number Placeholder 5"/>
          <p:cNvSpPr>
            <a:spLocks noGrp="1"/>
          </p:cNvSpPr>
          <p:nvPr>
            <p:ph type="sldNum" sz="quarter" idx="12"/>
          </p:nvPr>
        </p:nvSpPr>
        <p:spPr/>
        <p:txBody>
          <a:bodyPr/>
          <a:lstStyle/>
          <a:p>
            <a:fld id="{F2DDE3AD-81DD-477C-B05F-9B8B1DADB4A3}" type="slidenum">
              <a:rPr lang="en-GB" smtClean="0"/>
              <a:t>‹#›</a:t>
            </a:fld>
            <a:endParaRPr lang="en-GB" dirty="0"/>
          </a:p>
        </p:txBody>
      </p:sp>
    </p:spTree>
    <p:extLst>
      <p:ext uri="{BB962C8B-B14F-4D97-AF65-F5344CB8AC3E}">
        <p14:creationId xmlns:p14="http://schemas.microsoft.com/office/powerpoint/2010/main" val="3518688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a:t>Regulator of Social Housing  July 2022</a:t>
            </a:r>
            <a:endParaRPr lang="en-GB" dirty="0"/>
          </a:p>
        </p:txBody>
      </p:sp>
      <p:sp>
        <p:nvSpPr>
          <p:cNvPr id="4" name="Slide Number Placeholder 3"/>
          <p:cNvSpPr>
            <a:spLocks noGrp="1"/>
          </p:cNvSpPr>
          <p:nvPr>
            <p:ph type="sldNum" sz="quarter" idx="12"/>
          </p:nvPr>
        </p:nvSpPr>
        <p:spPr/>
        <p:txBody>
          <a:bodyPr/>
          <a:lstStyle/>
          <a:p>
            <a:fld id="{F2DDE3AD-81DD-477C-B05F-9B8B1DADB4A3}" type="slidenum">
              <a:rPr lang="en-GB" smtClean="0"/>
              <a:t>‹#›</a:t>
            </a:fld>
            <a:endParaRPr lang="en-GB" dirty="0"/>
          </a:p>
        </p:txBody>
      </p:sp>
    </p:spTree>
    <p:extLst>
      <p:ext uri="{BB962C8B-B14F-4D97-AF65-F5344CB8AC3E}">
        <p14:creationId xmlns:p14="http://schemas.microsoft.com/office/powerpoint/2010/main" val="4133136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2600" y="465667"/>
            <a:ext cx="8114400" cy="720000"/>
          </a:xfrm>
          <a:prstGeom prst="rect">
            <a:avLst/>
          </a:prstGeom>
        </p:spPr>
        <p:txBody>
          <a:bodyPr vert="horz" lIns="0" tIns="0" rIns="0" bIns="0" rtlCol="0" anchor="t" anchorCtr="0">
            <a:normAutofit/>
          </a:bodyPr>
          <a:lstStyle/>
          <a:p>
            <a:r>
              <a:rPr lang="en-US"/>
              <a:t>Click to edit Master title style</a:t>
            </a:r>
          </a:p>
        </p:txBody>
      </p:sp>
      <p:sp>
        <p:nvSpPr>
          <p:cNvPr id="3" name="Text Placeholder 2"/>
          <p:cNvSpPr>
            <a:spLocks noGrp="1"/>
          </p:cNvSpPr>
          <p:nvPr>
            <p:ph type="body" idx="1"/>
          </p:nvPr>
        </p:nvSpPr>
        <p:spPr>
          <a:xfrm>
            <a:off x="482600" y="1430867"/>
            <a:ext cx="8114400" cy="4605866"/>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499518" y="6229332"/>
            <a:ext cx="2150532" cy="110087"/>
          </a:xfrm>
          <a:prstGeom prst="rect">
            <a:avLst/>
          </a:prstGeom>
        </p:spPr>
        <p:txBody>
          <a:bodyPr vert="horz" lIns="0" tIns="0" rIns="0" bIns="0" rtlCol="0" anchor="t" anchorCtr="0"/>
          <a:lstStyle>
            <a:lvl1pPr algn="l">
              <a:defRPr sz="1050">
                <a:solidFill>
                  <a:schemeClr val="tx1"/>
                </a:solidFill>
                <a:latin typeface="Arial" panose="020B0604020202020204" pitchFamily="34" charset="0"/>
                <a:cs typeface="Arial" panose="020B0604020202020204" pitchFamily="34" charset="0"/>
              </a:defRPr>
            </a:lvl1pPr>
          </a:lstStyle>
          <a:p>
            <a:r>
              <a:rPr lang="en-US"/>
              <a:t>4 May 2018</a:t>
            </a:r>
            <a:endParaRPr lang="en-GB" dirty="0"/>
          </a:p>
        </p:txBody>
      </p:sp>
      <p:sp>
        <p:nvSpPr>
          <p:cNvPr id="5" name="Footer Placeholder 4"/>
          <p:cNvSpPr>
            <a:spLocks noGrp="1"/>
          </p:cNvSpPr>
          <p:nvPr>
            <p:ph type="ftr" sz="quarter" idx="3"/>
          </p:nvPr>
        </p:nvSpPr>
        <p:spPr>
          <a:xfrm>
            <a:off x="750622" y="6227958"/>
            <a:ext cx="1670050" cy="107949"/>
          </a:xfrm>
          <a:prstGeom prst="rect">
            <a:avLst/>
          </a:prstGeom>
        </p:spPr>
        <p:txBody>
          <a:bodyPr vert="horz" lIns="0" tIns="0" rIns="0" bIns="0" rtlCol="0" anchor="t" anchorCtr="0"/>
          <a:lstStyle>
            <a:lvl1pPr algn="l">
              <a:defRPr sz="1050">
                <a:solidFill>
                  <a:schemeClr val="tx1"/>
                </a:solidFill>
                <a:latin typeface="Arial" panose="020B0604020202020204" pitchFamily="34" charset="0"/>
                <a:cs typeface="Arial" panose="020B0604020202020204" pitchFamily="34" charset="0"/>
              </a:defRPr>
            </a:lvl1pPr>
          </a:lstStyle>
          <a:p>
            <a:r>
              <a:rPr lang="en-GB"/>
              <a:t>Regulator of Social Housing  July 2022</a:t>
            </a:r>
            <a:endParaRPr lang="en-GB" dirty="0"/>
          </a:p>
        </p:txBody>
      </p:sp>
      <p:sp>
        <p:nvSpPr>
          <p:cNvPr id="6" name="Slide Number Placeholder 5"/>
          <p:cNvSpPr>
            <a:spLocks noGrp="1"/>
          </p:cNvSpPr>
          <p:nvPr>
            <p:ph type="sldNum" sz="quarter" idx="4"/>
          </p:nvPr>
        </p:nvSpPr>
        <p:spPr>
          <a:xfrm>
            <a:off x="482600" y="6229332"/>
            <a:ext cx="182033" cy="110087"/>
          </a:xfrm>
          <a:prstGeom prst="rect">
            <a:avLst/>
          </a:prstGeom>
        </p:spPr>
        <p:txBody>
          <a:bodyPr vert="horz" lIns="0" tIns="0" rIns="0" bIns="0" rtlCol="0" anchor="t" anchorCtr="0"/>
          <a:lstStyle>
            <a:lvl1pPr algn="ctr">
              <a:defRPr sz="1050" b="1">
                <a:solidFill>
                  <a:schemeClr val="tx1"/>
                </a:solidFill>
                <a:latin typeface="Arial" panose="020B0604020202020204" pitchFamily="34" charset="0"/>
                <a:cs typeface="Arial" panose="020B0604020202020204" pitchFamily="34" charset="0"/>
              </a:defRPr>
            </a:lvl1pPr>
          </a:lstStyle>
          <a:p>
            <a:fld id="{F2DDE3AD-81DD-477C-B05F-9B8B1DADB4A3}" type="slidenum">
              <a:rPr lang="en-GB" smtClean="0"/>
              <a:pPr/>
              <a:t>‹#›</a:t>
            </a:fld>
            <a:endParaRPr lang="en-GB" dirty="0"/>
          </a:p>
        </p:txBody>
      </p:sp>
      <p:cxnSp>
        <p:nvCxnSpPr>
          <p:cNvPr id="10" name="Straight Connector 9"/>
          <p:cNvCxnSpPr/>
          <p:nvPr/>
        </p:nvCxnSpPr>
        <p:spPr>
          <a:xfrm flipV="1">
            <a:off x="708121" y="6261269"/>
            <a:ext cx="0" cy="1224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460718" y="6261269"/>
            <a:ext cx="0" cy="1224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MSIPCMContentMarking" descr="{&quot;HashCode&quot;:-1345168894,&quot;Placement&quot;:&quot;Footer&quot;}">
            <a:extLst>
              <a:ext uri="{FF2B5EF4-FFF2-40B4-BE49-F238E27FC236}">
                <a16:creationId xmlns:a16="http://schemas.microsoft.com/office/drawing/2014/main" id="{B09AA9AA-9625-4884-BF6B-CFCE4C1D0B78}"/>
              </a:ext>
            </a:extLst>
          </p:cNvPr>
          <p:cNvSpPr txBox="1"/>
          <p:nvPr userDrawn="1"/>
        </p:nvSpPr>
        <p:spPr>
          <a:xfrm>
            <a:off x="4424680" y="6561475"/>
            <a:ext cx="294640" cy="296525"/>
          </a:xfrm>
          <a:prstGeom prst="rect">
            <a:avLst/>
          </a:prstGeom>
          <a:noFill/>
        </p:spPr>
        <p:txBody>
          <a:bodyPr vert="horz" wrap="square" lIns="0" tIns="0" rIns="0" bIns="0" rtlCol="0" anchor="ctr" anchorCtr="1">
            <a:spAutoFit/>
          </a:bodyPr>
          <a:lstStyle/>
          <a:p>
            <a:pPr algn="ctr">
              <a:spcBef>
                <a:spcPts val="0"/>
              </a:spcBef>
              <a:spcAft>
                <a:spcPts val="0"/>
              </a:spcAft>
            </a:pPr>
            <a:r>
              <a:rPr lang="en-GB" sz="1200" dirty="0">
                <a:solidFill>
                  <a:srgbClr val="0078D7"/>
                </a:solidFill>
                <a:latin typeface="Calibri" panose="020F0502020204030204" pitchFamily="34" charset="0"/>
              </a:rPr>
              <a:t> </a:t>
            </a:r>
          </a:p>
        </p:txBody>
      </p:sp>
    </p:spTree>
    <p:extLst>
      <p:ext uri="{BB962C8B-B14F-4D97-AF65-F5344CB8AC3E}">
        <p14:creationId xmlns:p14="http://schemas.microsoft.com/office/powerpoint/2010/main" val="1277505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67" r:id="rId8"/>
  </p:sldLayoutIdLst>
  <p:hf hdr="0" dt="0"/>
  <p:txStyles>
    <p:titleStyle>
      <a:lvl1pPr algn="l" defTabSz="914400" rtl="0" eaLnBrk="1" latinLnBrk="0" hangingPunct="1">
        <a:lnSpc>
          <a:spcPct val="90000"/>
        </a:lnSpc>
        <a:spcBef>
          <a:spcPct val="0"/>
        </a:spcBef>
        <a:buNone/>
        <a:defRPr sz="3000" kern="1200">
          <a:solidFill>
            <a:srgbClr val="59468D"/>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0"/>
        </a:spcBef>
        <a:spcAft>
          <a:spcPts val="600"/>
        </a:spcAft>
        <a:buFontTx/>
        <a:buNone/>
        <a:defRPr sz="2000" kern="1200">
          <a:solidFill>
            <a:schemeClr val="tx1"/>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2pPr>
      <a:lvl3pPr marL="0" indent="-270000" algn="l" defTabSz="914400" rtl="0" eaLnBrk="1" latinLnBrk="0" hangingPunct="1">
        <a:lnSpc>
          <a:spcPct val="100000"/>
        </a:lnSpc>
        <a:spcBef>
          <a:spcPts val="0"/>
        </a:spcBef>
        <a:spcAft>
          <a:spcPts val="600"/>
        </a:spcAft>
        <a:buClr>
          <a:srgbClr val="59468D"/>
        </a:buClr>
        <a:buSzPct val="125000"/>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630000" indent="-270000" algn="l" defTabSz="914400" rtl="0" eaLnBrk="1" latinLnBrk="0" hangingPunct="1">
        <a:lnSpc>
          <a:spcPct val="100000"/>
        </a:lnSpc>
        <a:spcBef>
          <a:spcPts val="0"/>
        </a:spcBef>
        <a:spcAft>
          <a:spcPts val="600"/>
        </a:spcAft>
        <a:buClr>
          <a:srgbClr val="59468D"/>
        </a:buClr>
        <a:buSzPct val="125000"/>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4pPr>
      <a:lvl5pPr marL="990000" indent="-270000" algn="l" defTabSz="914400" rtl="0" eaLnBrk="1" latinLnBrk="0" hangingPunct="1">
        <a:lnSpc>
          <a:spcPct val="100000"/>
        </a:lnSpc>
        <a:spcBef>
          <a:spcPts val="0"/>
        </a:spcBef>
        <a:buClr>
          <a:srgbClr val="59468D"/>
        </a:buClr>
        <a:buSzPct val="125000"/>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p:txBody>
          <a:bodyPr/>
          <a:lstStyle/>
          <a:p>
            <a:r>
              <a:rPr lang="en-GB" dirty="0"/>
              <a:t>Board responsibilities for assurance and risk management</a:t>
            </a:r>
          </a:p>
        </p:txBody>
      </p:sp>
      <p:sp>
        <p:nvSpPr>
          <p:cNvPr id="12" name="Subtitle 11"/>
          <p:cNvSpPr>
            <a:spLocks noGrp="1"/>
          </p:cNvSpPr>
          <p:nvPr>
            <p:ph type="subTitle" idx="1"/>
          </p:nvPr>
        </p:nvSpPr>
        <p:spPr/>
        <p:txBody>
          <a:bodyPr>
            <a:normAutofit/>
          </a:bodyPr>
          <a:lstStyle/>
          <a:p>
            <a:r>
              <a:rPr lang="en-GB" dirty="0"/>
              <a:t>Karen Doran</a:t>
            </a:r>
          </a:p>
          <a:p>
            <a:r>
              <a:rPr lang="en-GB" dirty="0"/>
              <a:t>Assistant Director Regulatory Operations</a:t>
            </a:r>
          </a:p>
        </p:txBody>
      </p:sp>
    </p:spTree>
    <p:extLst>
      <p:ext uri="{BB962C8B-B14F-4D97-AF65-F5344CB8AC3E}">
        <p14:creationId xmlns:p14="http://schemas.microsoft.com/office/powerpoint/2010/main" val="1243696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20613-45B2-4D56-A151-173FBE2346E2}"/>
              </a:ext>
            </a:extLst>
          </p:cNvPr>
          <p:cNvSpPr>
            <a:spLocks noGrp="1"/>
          </p:cNvSpPr>
          <p:nvPr>
            <p:ph type="title"/>
          </p:nvPr>
        </p:nvSpPr>
        <p:spPr>
          <a:xfrm>
            <a:off x="482600" y="465667"/>
            <a:ext cx="8114400" cy="720000"/>
          </a:xfrm>
        </p:spPr>
        <p:txBody>
          <a:bodyPr anchor="t">
            <a:normAutofit/>
          </a:bodyPr>
          <a:lstStyle/>
          <a:p>
            <a:r>
              <a:rPr lang="en-GB" dirty="0"/>
              <a:t>Role and duties of board members</a:t>
            </a:r>
          </a:p>
        </p:txBody>
      </p:sp>
      <p:pic>
        <p:nvPicPr>
          <p:cNvPr id="9" name="Picture 8">
            <a:extLst>
              <a:ext uri="{FF2B5EF4-FFF2-40B4-BE49-F238E27FC236}">
                <a16:creationId xmlns:a16="http://schemas.microsoft.com/office/drawing/2014/main" id="{BBE23D0F-5D9B-4843-A9FD-C728BEA6B3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02940" y="4749362"/>
            <a:ext cx="1098668" cy="1268883"/>
          </a:xfrm>
          <a:prstGeom prst="rect">
            <a:avLst/>
          </a:prstGeom>
          <a:noFill/>
        </p:spPr>
      </p:pic>
      <p:sp>
        <p:nvSpPr>
          <p:cNvPr id="5" name="Footer Placeholder 4">
            <a:extLst>
              <a:ext uri="{FF2B5EF4-FFF2-40B4-BE49-F238E27FC236}">
                <a16:creationId xmlns:a16="http://schemas.microsoft.com/office/drawing/2014/main" id="{A40B5554-B099-4AEB-9C0F-FD4A464CDAC0}"/>
              </a:ext>
            </a:extLst>
          </p:cNvPr>
          <p:cNvSpPr>
            <a:spLocks noGrp="1"/>
          </p:cNvSpPr>
          <p:nvPr>
            <p:ph type="ftr" sz="quarter" idx="11"/>
          </p:nvPr>
        </p:nvSpPr>
        <p:spPr>
          <a:xfrm>
            <a:off x="750622" y="6227958"/>
            <a:ext cx="1670050" cy="107949"/>
          </a:xfrm>
        </p:spPr>
        <p:txBody>
          <a:bodyPr anchor="t">
            <a:normAutofit/>
          </a:bodyPr>
          <a:lstStyle/>
          <a:p>
            <a:pPr>
              <a:lnSpc>
                <a:spcPct val="90000"/>
              </a:lnSpc>
              <a:spcAft>
                <a:spcPts val="600"/>
              </a:spcAft>
            </a:pPr>
            <a:r>
              <a:rPr lang="en-GB" sz="700"/>
              <a:t>Regulator of Social Housing  July 2022</a:t>
            </a:r>
          </a:p>
        </p:txBody>
      </p:sp>
      <p:sp>
        <p:nvSpPr>
          <p:cNvPr id="6" name="Slide Number Placeholder 5">
            <a:extLst>
              <a:ext uri="{FF2B5EF4-FFF2-40B4-BE49-F238E27FC236}">
                <a16:creationId xmlns:a16="http://schemas.microsoft.com/office/drawing/2014/main" id="{642A21CA-6495-44E2-A6D2-BFFB44CFB158}"/>
              </a:ext>
            </a:extLst>
          </p:cNvPr>
          <p:cNvSpPr>
            <a:spLocks noGrp="1"/>
          </p:cNvSpPr>
          <p:nvPr>
            <p:ph type="sldNum" sz="quarter" idx="12"/>
          </p:nvPr>
        </p:nvSpPr>
        <p:spPr>
          <a:xfrm>
            <a:off x="482600" y="6229332"/>
            <a:ext cx="182033" cy="110087"/>
          </a:xfrm>
        </p:spPr>
        <p:txBody>
          <a:bodyPr anchor="t">
            <a:normAutofit/>
          </a:bodyPr>
          <a:lstStyle/>
          <a:p>
            <a:pPr>
              <a:lnSpc>
                <a:spcPct val="90000"/>
              </a:lnSpc>
              <a:spcAft>
                <a:spcPts val="600"/>
              </a:spcAft>
            </a:pPr>
            <a:fld id="{F2DDE3AD-81DD-477C-B05F-9B8B1DADB4A3}" type="slidenum">
              <a:rPr lang="en-GB" sz="800" smtClean="0"/>
              <a:pPr>
                <a:lnSpc>
                  <a:spcPct val="90000"/>
                </a:lnSpc>
                <a:spcAft>
                  <a:spcPts val="600"/>
                </a:spcAft>
              </a:pPr>
              <a:t>10</a:t>
            </a:fld>
            <a:endParaRPr lang="en-GB" sz="800"/>
          </a:p>
        </p:txBody>
      </p:sp>
      <p:sp>
        <p:nvSpPr>
          <p:cNvPr id="8" name="Content Placeholder 7">
            <a:extLst>
              <a:ext uri="{FF2B5EF4-FFF2-40B4-BE49-F238E27FC236}">
                <a16:creationId xmlns:a16="http://schemas.microsoft.com/office/drawing/2014/main" id="{13C18C32-75FB-43D3-A918-187BEF847094}"/>
              </a:ext>
            </a:extLst>
          </p:cNvPr>
          <p:cNvSpPr>
            <a:spLocks noGrp="1"/>
          </p:cNvSpPr>
          <p:nvPr>
            <p:ph sz="half" idx="13"/>
          </p:nvPr>
        </p:nvSpPr>
        <p:spPr>
          <a:xfrm>
            <a:off x="664633" y="1403192"/>
            <a:ext cx="7653695" cy="4824765"/>
          </a:xfrm>
        </p:spPr>
        <p:txBody>
          <a:bodyPr>
            <a:normAutofit/>
          </a:bodyPr>
          <a:lstStyle/>
          <a:p>
            <a:pPr marL="342900" indent="-342900">
              <a:buFont typeface="Arial" panose="020B0604020202020204" pitchFamily="34" charset="0"/>
              <a:buChar char="•"/>
            </a:pPr>
            <a:r>
              <a:rPr lang="en-GB" dirty="0"/>
              <a:t>Legal structure and charitable status</a:t>
            </a:r>
          </a:p>
          <a:p>
            <a:endParaRPr lang="en-GB" dirty="0"/>
          </a:p>
          <a:p>
            <a:pPr marL="342900" indent="-342900">
              <a:buFont typeface="Arial" panose="020B0604020202020204" pitchFamily="34" charset="0"/>
              <a:buChar char="•"/>
            </a:pPr>
            <a:r>
              <a:rPr lang="en-GB" dirty="0"/>
              <a:t>General / common law duty of trust</a:t>
            </a:r>
          </a:p>
          <a:p>
            <a:endParaRPr lang="en-GB" dirty="0"/>
          </a:p>
          <a:p>
            <a:pPr marL="342900" indent="-342900">
              <a:buFont typeface="Arial" panose="020B0604020202020204" pitchFamily="34" charset="0"/>
              <a:buChar char="•"/>
            </a:pPr>
            <a:r>
              <a:rPr lang="en-GB" dirty="0"/>
              <a:t>Charitable status – significant responsibilities and legal duties</a:t>
            </a:r>
          </a:p>
          <a:p>
            <a:endParaRPr lang="en-GB" dirty="0"/>
          </a:p>
          <a:p>
            <a:pPr marL="342900" indent="-342900">
              <a:buFont typeface="Arial" panose="020B0604020202020204" pitchFamily="34" charset="0"/>
              <a:buChar char="•"/>
            </a:pPr>
            <a:r>
              <a:rPr lang="en-GB" dirty="0"/>
              <a:t>Stewards and custodians</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Company law and director duties</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1090351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2FD03-0649-4D08-B1DE-695F24580D1A}"/>
              </a:ext>
            </a:extLst>
          </p:cNvPr>
          <p:cNvSpPr>
            <a:spLocks noGrp="1"/>
          </p:cNvSpPr>
          <p:nvPr>
            <p:ph type="title"/>
          </p:nvPr>
        </p:nvSpPr>
        <p:spPr/>
        <p:txBody>
          <a:bodyPr>
            <a:normAutofit fontScale="90000"/>
          </a:bodyPr>
          <a:lstStyle/>
          <a:p>
            <a:r>
              <a:rPr lang="en-GB" dirty="0"/>
              <a:t>How do we assess effectiveness of risk management and internal controls assurance</a:t>
            </a:r>
          </a:p>
        </p:txBody>
      </p:sp>
      <p:sp>
        <p:nvSpPr>
          <p:cNvPr id="3" name="Content Placeholder 2">
            <a:extLst>
              <a:ext uri="{FF2B5EF4-FFF2-40B4-BE49-F238E27FC236}">
                <a16:creationId xmlns:a16="http://schemas.microsoft.com/office/drawing/2014/main" id="{B1761965-D237-4887-A45C-DB86EB1D83C1}"/>
              </a:ext>
            </a:extLst>
          </p:cNvPr>
          <p:cNvSpPr>
            <a:spLocks noGrp="1"/>
          </p:cNvSpPr>
          <p:nvPr>
            <p:ph idx="1"/>
          </p:nvPr>
        </p:nvSpPr>
        <p:spPr>
          <a:xfrm>
            <a:off x="482600" y="1430867"/>
            <a:ext cx="8114400" cy="4908552"/>
          </a:xfrm>
        </p:spPr>
        <p:txBody>
          <a:bodyPr>
            <a:normAutofit lnSpcReduction="10000"/>
          </a:bodyPr>
          <a:lstStyle/>
          <a:p>
            <a:pPr lvl="3" indent="0">
              <a:buNone/>
            </a:pPr>
            <a:endParaRPr lang="en-GB" sz="2000" dirty="0"/>
          </a:p>
          <a:p>
            <a:pPr marL="342900" indent="-342900">
              <a:buFont typeface="Arial" panose="020B0604020202020204" pitchFamily="34" charset="0"/>
              <a:buChar char="•"/>
            </a:pPr>
            <a:r>
              <a:rPr lang="en-GB" dirty="0"/>
              <a:t>Extent to which viability risks can and are managed / mitigated</a:t>
            </a:r>
          </a:p>
          <a:p>
            <a:pPr marL="972900" lvl="3" indent="-342900">
              <a:buFont typeface="Arial" panose="020B0604020202020204" pitchFamily="34" charset="0"/>
              <a:buChar char="•"/>
            </a:pPr>
            <a:r>
              <a:rPr lang="en-GB" sz="2000" dirty="0"/>
              <a:t>Taking a whole view – bringing governance and viability together</a:t>
            </a:r>
          </a:p>
          <a:p>
            <a:pPr lvl="3" indent="0">
              <a:buNone/>
            </a:pPr>
            <a:endParaRPr lang="en-GB" sz="2000" dirty="0"/>
          </a:p>
          <a:p>
            <a:pPr marL="342900" indent="-342900">
              <a:buFont typeface="Arial" panose="020B0604020202020204" pitchFamily="34" charset="0"/>
              <a:buChar char="•"/>
            </a:pPr>
            <a:r>
              <a:rPr lang="en-GB" dirty="0"/>
              <a:t>How key risks are managed in practice – the effectiveness of board oversight</a:t>
            </a:r>
          </a:p>
          <a:p>
            <a:pPr marL="972900" lvl="3" indent="-342900">
              <a:buFont typeface="Arial" panose="020B0604020202020204" pitchFamily="34" charset="0"/>
              <a:buChar char="•"/>
            </a:pPr>
            <a:r>
              <a:rPr lang="en-GB" sz="2000" dirty="0"/>
              <a:t>Not assessing the quality of documents but operation of framework</a:t>
            </a:r>
          </a:p>
          <a:p>
            <a:pPr lvl="3" indent="0">
              <a:buNone/>
            </a:pPr>
            <a:endParaRPr lang="en-GB" sz="2000" dirty="0"/>
          </a:p>
          <a:p>
            <a:pPr marL="342900" indent="-342900">
              <a:buFont typeface="Arial" panose="020B0604020202020204" pitchFamily="34" charset="0"/>
              <a:buChar char="•"/>
            </a:pPr>
            <a:r>
              <a:rPr lang="en-GB" dirty="0"/>
              <a:t>Reactive - risks crystalised, material internal control(s) failed or is not in place, preventative - gap in board’s assurance</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Delivery of strategic objectives</a:t>
            </a:r>
          </a:p>
          <a:p>
            <a:endParaRPr lang="en-GB" dirty="0"/>
          </a:p>
          <a:p>
            <a:endParaRPr lang="en-GB" dirty="0"/>
          </a:p>
        </p:txBody>
      </p:sp>
      <p:sp>
        <p:nvSpPr>
          <p:cNvPr id="6" name="Slide Number Placeholder 5">
            <a:extLst>
              <a:ext uri="{FF2B5EF4-FFF2-40B4-BE49-F238E27FC236}">
                <a16:creationId xmlns:a16="http://schemas.microsoft.com/office/drawing/2014/main" id="{59CEA6C4-1985-4345-85C4-989D0F70ED69}"/>
              </a:ext>
            </a:extLst>
          </p:cNvPr>
          <p:cNvSpPr>
            <a:spLocks noGrp="1"/>
          </p:cNvSpPr>
          <p:nvPr>
            <p:ph type="sldNum" sz="quarter" idx="12"/>
          </p:nvPr>
        </p:nvSpPr>
        <p:spPr/>
        <p:txBody>
          <a:bodyPr/>
          <a:lstStyle/>
          <a:p>
            <a:fld id="{F2DDE3AD-81DD-477C-B05F-9B8B1DADB4A3}" type="slidenum">
              <a:rPr lang="en-GB" smtClean="0"/>
              <a:t>11</a:t>
            </a:fld>
            <a:endParaRPr lang="en-GB" dirty="0"/>
          </a:p>
        </p:txBody>
      </p:sp>
      <p:pic>
        <p:nvPicPr>
          <p:cNvPr id="7" name="Picture 6">
            <a:extLst>
              <a:ext uri="{FF2B5EF4-FFF2-40B4-BE49-F238E27FC236}">
                <a16:creationId xmlns:a16="http://schemas.microsoft.com/office/drawing/2014/main" id="{7FBB4B12-E3ED-415A-95C2-98F05B6A37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85102" y="5399923"/>
            <a:ext cx="1076298" cy="1023474"/>
          </a:xfrm>
          <a:prstGeom prst="rect">
            <a:avLst/>
          </a:prstGeom>
        </p:spPr>
      </p:pic>
      <p:sp>
        <p:nvSpPr>
          <p:cNvPr id="5" name="Footer Placeholder 4">
            <a:extLst>
              <a:ext uri="{FF2B5EF4-FFF2-40B4-BE49-F238E27FC236}">
                <a16:creationId xmlns:a16="http://schemas.microsoft.com/office/drawing/2014/main" id="{7BC9D752-9730-4A84-9C11-7B9319339CE4}"/>
              </a:ext>
            </a:extLst>
          </p:cNvPr>
          <p:cNvSpPr>
            <a:spLocks noGrp="1"/>
          </p:cNvSpPr>
          <p:nvPr>
            <p:ph type="ftr" sz="quarter" idx="11"/>
          </p:nvPr>
        </p:nvSpPr>
        <p:spPr/>
        <p:txBody>
          <a:bodyPr/>
          <a:lstStyle/>
          <a:p>
            <a:r>
              <a:rPr lang="en-GB"/>
              <a:t>Regulator of Social Housing  July 2022</a:t>
            </a:r>
            <a:endParaRPr lang="en-GB" dirty="0"/>
          </a:p>
        </p:txBody>
      </p:sp>
    </p:spTree>
    <p:extLst>
      <p:ext uri="{BB962C8B-B14F-4D97-AF65-F5344CB8AC3E}">
        <p14:creationId xmlns:p14="http://schemas.microsoft.com/office/powerpoint/2010/main" val="309873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46E87-0878-4C32-B7CC-6F6CDAD5BBC3}"/>
              </a:ext>
            </a:extLst>
          </p:cNvPr>
          <p:cNvSpPr>
            <a:spLocks noGrp="1"/>
          </p:cNvSpPr>
          <p:nvPr>
            <p:ph type="title"/>
          </p:nvPr>
        </p:nvSpPr>
        <p:spPr>
          <a:xfrm>
            <a:off x="482600" y="465667"/>
            <a:ext cx="8114400" cy="720000"/>
          </a:xfrm>
        </p:spPr>
        <p:txBody>
          <a:bodyPr anchor="t">
            <a:normAutofit/>
          </a:bodyPr>
          <a:lstStyle/>
          <a:p>
            <a:r>
              <a:rPr lang="en-GB" sz="2800"/>
              <a:t>Assessing how key risks are managed in practice</a:t>
            </a:r>
          </a:p>
        </p:txBody>
      </p:sp>
      <p:pic>
        <p:nvPicPr>
          <p:cNvPr id="1026" name="Picture 2" descr="Image result for hea;th and safety">
            <a:extLst>
              <a:ext uri="{FF2B5EF4-FFF2-40B4-BE49-F238E27FC236}">
                <a16:creationId xmlns:a16="http://schemas.microsoft.com/office/drawing/2014/main" id="{49A157CC-B69C-4A6A-BEA0-7B57B242D73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650050" y="4019376"/>
            <a:ext cx="2129114" cy="1414285"/>
          </a:xfrm>
          <a:prstGeom prst="rect">
            <a:avLst/>
          </a:prstGeom>
          <a:solidFill>
            <a:srgbClr val="FFFFFF"/>
          </a:solidFill>
        </p:spPr>
      </p:pic>
      <p:sp>
        <p:nvSpPr>
          <p:cNvPr id="6" name="Slide Number Placeholder 5">
            <a:extLst>
              <a:ext uri="{FF2B5EF4-FFF2-40B4-BE49-F238E27FC236}">
                <a16:creationId xmlns:a16="http://schemas.microsoft.com/office/drawing/2014/main" id="{FF7486FB-E3FE-4AB0-B0B2-F4E77688FB0C}"/>
              </a:ext>
            </a:extLst>
          </p:cNvPr>
          <p:cNvSpPr>
            <a:spLocks noGrp="1"/>
          </p:cNvSpPr>
          <p:nvPr>
            <p:ph type="sldNum" sz="quarter" idx="12"/>
          </p:nvPr>
        </p:nvSpPr>
        <p:spPr>
          <a:xfrm>
            <a:off x="482600" y="6229332"/>
            <a:ext cx="182033" cy="110087"/>
          </a:xfrm>
        </p:spPr>
        <p:txBody>
          <a:bodyPr anchor="t">
            <a:normAutofit/>
          </a:bodyPr>
          <a:lstStyle/>
          <a:p>
            <a:pPr>
              <a:lnSpc>
                <a:spcPct val="90000"/>
              </a:lnSpc>
              <a:spcAft>
                <a:spcPts val="600"/>
              </a:spcAft>
            </a:pPr>
            <a:fld id="{F2DDE3AD-81DD-477C-B05F-9B8B1DADB4A3}" type="slidenum">
              <a:rPr lang="en-GB" sz="800" smtClean="0"/>
              <a:pPr>
                <a:lnSpc>
                  <a:spcPct val="90000"/>
                </a:lnSpc>
                <a:spcAft>
                  <a:spcPts val="600"/>
                </a:spcAft>
              </a:pPr>
              <a:t>12</a:t>
            </a:fld>
            <a:endParaRPr lang="en-GB" sz="800"/>
          </a:p>
        </p:txBody>
      </p:sp>
      <p:sp>
        <p:nvSpPr>
          <p:cNvPr id="3" name="Content Placeholder 2">
            <a:extLst>
              <a:ext uri="{FF2B5EF4-FFF2-40B4-BE49-F238E27FC236}">
                <a16:creationId xmlns:a16="http://schemas.microsoft.com/office/drawing/2014/main" id="{064D2BEC-D769-4698-A661-799AF4CCDB8F}"/>
              </a:ext>
            </a:extLst>
          </p:cNvPr>
          <p:cNvSpPr>
            <a:spLocks noGrp="1"/>
          </p:cNvSpPr>
          <p:nvPr>
            <p:ph sz="half" idx="13"/>
          </p:nvPr>
        </p:nvSpPr>
        <p:spPr>
          <a:xfrm>
            <a:off x="482599" y="1446408"/>
            <a:ext cx="5146675" cy="4605866"/>
          </a:xfrm>
        </p:spPr>
        <p:txBody>
          <a:bodyPr>
            <a:normAutofit/>
          </a:bodyPr>
          <a:lstStyle/>
          <a:p>
            <a:pPr marL="342900" indent="-342900">
              <a:buFont typeface="Arial" panose="020B0604020202020204" pitchFamily="34" charset="0"/>
              <a:buChar char="•"/>
            </a:pPr>
            <a:r>
              <a:rPr lang="en-GB" dirty="0"/>
              <a:t>In all cases consider </a:t>
            </a:r>
          </a:p>
          <a:p>
            <a:pPr marL="972900" lvl="3" indent="-342900">
              <a:buFont typeface="Arial" panose="020B0604020202020204" pitchFamily="34" charset="0"/>
              <a:buChar char="•"/>
            </a:pPr>
            <a:r>
              <a:rPr lang="en-GB" sz="2000" dirty="0"/>
              <a:t>materiality </a:t>
            </a:r>
          </a:p>
          <a:p>
            <a:pPr marL="972900" lvl="3" indent="-342900">
              <a:buFont typeface="Arial" panose="020B0604020202020204" pitchFamily="34" charset="0"/>
              <a:buChar char="•"/>
            </a:pPr>
            <a:r>
              <a:rPr lang="en-GB" sz="2000" dirty="0"/>
              <a:t>Controls and oversight </a:t>
            </a:r>
          </a:p>
          <a:p>
            <a:pPr marL="972900" lvl="3" indent="-342900">
              <a:buFont typeface="Arial" panose="020B0604020202020204" pitchFamily="34" charset="0"/>
              <a:buChar char="•"/>
            </a:pPr>
            <a:r>
              <a:rPr lang="en-GB" sz="2000" dirty="0"/>
              <a:t>performance </a:t>
            </a:r>
          </a:p>
          <a:p>
            <a:pPr marL="972900" lvl="3" indent="-342900">
              <a:buFont typeface="Arial" panose="020B0604020202020204" pitchFamily="34" charset="0"/>
              <a:buChar char="•"/>
            </a:pPr>
            <a:r>
              <a:rPr lang="en-GB" sz="2000" dirty="0"/>
              <a:t>assurance arrangements</a:t>
            </a:r>
          </a:p>
          <a:p>
            <a:pPr marL="972900" lvl="3" indent="-342900">
              <a:buFont typeface="Arial" panose="020B0604020202020204" pitchFamily="34" charset="0"/>
              <a:buChar char="•"/>
            </a:pPr>
            <a:r>
              <a:rPr lang="en-GB" sz="2000" dirty="0"/>
              <a:t>outcomes.  </a:t>
            </a:r>
          </a:p>
          <a:p>
            <a:endParaRPr lang="en-GB" dirty="0"/>
          </a:p>
          <a:p>
            <a:pPr marL="342900" indent="-342900">
              <a:buFont typeface="Arial" panose="020B0604020202020204" pitchFamily="34" charset="0"/>
              <a:buChar char="•"/>
            </a:pPr>
            <a:r>
              <a:rPr lang="en-GB" dirty="0"/>
              <a:t>Examples </a:t>
            </a:r>
          </a:p>
          <a:p>
            <a:pPr marL="972900" lvl="3" indent="-342900">
              <a:buFont typeface="Arial" panose="020B0604020202020204" pitchFamily="34" charset="0"/>
              <a:buChar char="•"/>
            </a:pPr>
            <a:r>
              <a:rPr lang="en-GB" sz="2000" dirty="0"/>
              <a:t>Health &amp; safety compliance </a:t>
            </a:r>
          </a:p>
          <a:p>
            <a:pPr marL="972900" lvl="3" indent="-342900">
              <a:buFont typeface="Arial" panose="020B0604020202020204" pitchFamily="34" charset="0"/>
              <a:buChar char="•"/>
            </a:pPr>
            <a:r>
              <a:rPr lang="en-GB" sz="2000" dirty="0"/>
              <a:t>Development</a:t>
            </a:r>
          </a:p>
          <a:p>
            <a:pPr lvl="3" indent="0">
              <a:buNone/>
            </a:pPr>
            <a:r>
              <a:rPr lang="en-GB" sz="2000" dirty="0"/>
              <a:t> </a:t>
            </a:r>
          </a:p>
          <a:p>
            <a:pPr marL="342900" lvl="2" indent="-342900">
              <a:buFont typeface="Arial" panose="020B0604020202020204" pitchFamily="34" charset="0"/>
              <a:buChar char="•"/>
            </a:pPr>
            <a:r>
              <a:rPr lang="en-GB" sz="2000" dirty="0"/>
              <a:t>Stress testing and mitigation strategies</a:t>
            </a:r>
          </a:p>
          <a:p>
            <a:endParaRPr lang="en-GB" dirty="0"/>
          </a:p>
        </p:txBody>
      </p:sp>
      <p:pic>
        <p:nvPicPr>
          <p:cNvPr id="1028" name="Picture 4" descr="Image result for construction development">
            <a:extLst>
              <a:ext uri="{FF2B5EF4-FFF2-40B4-BE49-F238E27FC236}">
                <a16:creationId xmlns:a16="http://schemas.microsoft.com/office/drawing/2014/main" id="{8F437579-FB04-47C1-9819-48DDBC569F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2500" y="4019375"/>
            <a:ext cx="2140750" cy="1414286"/>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a:extLst>
              <a:ext uri="{FF2B5EF4-FFF2-40B4-BE49-F238E27FC236}">
                <a16:creationId xmlns:a16="http://schemas.microsoft.com/office/drawing/2014/main" id="{AEFFE27E-B5DC-4B98-95DB-09C05B6FB1DE}"/>
              </a:ext>
            </a:extLst>
          </p:cNvPr>
          <p:cNvSpPr>
            <a:spLocks noGrp="1"/>
          </p:cNvSpPr>
          <p:nvPr>
            <p:ph type="ftr" sz="quarter" idx="11"/>
          </p:nvPr>
        </p:nvSpPr>
        <p:spPr/>
        <p:txBody>
          <a:bodyPr/>
          <a:lstStyle/>
          <a:p>
            <a:r>
              <a:rPr lang="en-GB"/>
              <a:t>Regulator of Social Housing  July 2022</a:t>
            </a:r>
            <a:endParaRPr lang="en-GB" dirty="0"/>
          </a:p>
        </p:txBody>
      </p:sp>
    </p:spTree>
    <p:extLst>
      <p:ext uri="{BB962C8B-B14F-4D97-AF65-F5344CB8AC3E}">
        <p14:creationId xmlns:p14="http://schemas.microsoft.com/office/powerpoint/2010/main" val="3920467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600" y="1185668"/>
            <a:ext cx="8114400" cy="5150240"/>
          </a:xfrm>
        </p:spPr>
        <p:txBody>
          <a:bodyPr>
            <a:normAutofit/>
          </a:bodyPr>
          <a:lstStyle/>
          <a:p>
            <a:pPr lvl="2"/>
            <a:r>
              <a:rPr lang="en-GB" sz="1700" dirty="0"/>
              <a:t>Knowledge of stock – components and condition (G&amp;V)</a:t>
            </a:r>
          </a:p>
          <a:p>
            <a:pPr lvl="2"/>
            <a:r>
              <a:rPr lang="en-GB" sz="1700" dirty="0"/>
              <a:t>The risk assessment, (coverage of H&amp;S risks) documented controls (G)</a:t>
            </a:r>
          </a:p>
          <a:p>
            <a:pPr lvl="2"/>
            <a:r>
              <a:rPr lang="en-GB" sz="1700" dirty="0"/>
              <a:t>Board’s assurance – management reporting, third-party assurance – internal audit, specialist advice, CQC inspection outputs… (G)</a:t>
            </a:r>
          </a:p>
          <a:p>
            <a:pPr lvl="2"/>
            <a:r>
              <a:rPr lang="en-GB" sz="1700" dirty="0"/>
              <a:t>Clarity of responsibility in structures (G)</a:t>
            </a:r>
          </a:p>
          <a:p>
            <a:pPr marL="285750" lvl="2" indent="-285750"/>
            <a:r>
              <a:rPr lang="en-GB" sz="1700" dirty="0"/>
              <a:t>Discussion with members re understanding of risks and key controls, and its assurance that the risk is well managed (G)</a:t>
            </a:r>
          </a:p>
          <a:p>
            <a:pPr marL="285750" lvl="2" indent="-285750"/>
            <a:r>
              <a:rPr lang="en-GB" sz="1700" dirty="0"/>
              <a:t>Board capacity to manage H&amp;S risks - oversight of performance from board or committee (G)</a:t>
            </a:r>
          </a:p>
          <a:p>
            <a:pPr lvl="2"/>
            <a:r>
              <a:rPr lang="en-GB" sz="1700" dirty="0"/>
              <a:t>Adequacy of financial forecasts for stock investment versus need identified in SCS. (V)</a:t>
            </a:r>
          </a:p>
          <a:p>
            <a:pPr lvl="2"/>
            <a:r>
              <a:rPr lang="en-GB" sz="1700" dirty="0"/>
              <a:t>Stress testing outputs demonstrate capacity to do more (V)</a:t>
            </a:r>
          </a:p>
          <a:p>
            <a:pPr lvl="2"/>
            <a:endParaRPr lang="en-GB" sz="1700" dirty="0"/>
          </a:p>
          <a:p>
            <a:pPr marL="0" lvl="2" indent="0">
              <a:buNone/>
            </a:pPr>
            <a:r>
              <a:rPr lang="en-GB" sz="1700" dirty="0"/>
              <a:t>All together this adds up to our assurance on the </a:t>
            </a:r>
          </a:p>
          <a:p>
            <a:pPr marL="0" lvl="2" indent="0">
              <a:buNone/>
            </a:pPr>
            <a:r>
              <a:rPr lang="en-GB" sz="1700" dirty="0"/>
              <a:t>management of that risk then contributes to management of risk in general.</a:t>
            </a:r>
          </a:p>
          <a:p>
            <a:pPr marL="0" lvl="2" indent="0">
              <a:buNone/>
            </a:pPr>
            <a:endParaRPr lang="en-GB" sz="1700" dirty="0"/>
          </a:p>
          <a:p>
            <a:pPr marL="360000" lvl="3" indent="0">
              <a:buNone/>
            </a:pPr>
            <a:endParaRPr lang="en-GB" sz="1700" dirty="0"/>
          </a:p>
          <a:p>
            <a:pPr lvl="2"/>
            <a:endParaRPr lang="en-GB" sz="1700" dirty="0"/>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2DDE3AD-81DD-477C-B05F-9B8B1DADB4A3}" type="slidenum">
              <a:rPr kumimoji="0" lang="en-GB" sz="1050" b="1"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GB" sz="10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itle 1"/>
          <p:cNvSpPr>
            <a:spLocks noGrp="1"/>
          </p:cNvSpPr>
          <p:nvPr>
            <p:ph type="title"/>
          </p:nvPr>
        </p:nvSpPr>
        <p:spPr>
          <a:xfrm>
            <a:off x="482600" y="465667"/>
            <a:ext cx="8114400" cy="720000"/>
          </a:xfrm>
        </p:spPr>
        <p:txBody>
          <a:bodyPr>
            <a:normAutofit fontScale="90000"/>
          </a:bodyPr>
          <a:lstStyle/>
          <a:p>
            <a:r>
              <a:rPr lang="en-GB" dirty="0"/>
              <a:t>Example of evidence on management of H&amp;S risks</a:t>
            </a:r>
            <a:br>
              <a:rPr lang="en-GB" dirty="0"/>
            </a:br>
            <a:r>
              <a:rPr lang="en-GB" dirty="0">
                <a:solidFill>
                  <a:srgbClr val="FF0000"/>
                </a:solidFill>
              </a:rPr>
              <a:t>taken from Evidencing Assurance slides</a:t>
            </a:r>
            <a:endParaRPr lang="en-GB" dirty="0"/>
          </a:p>
        </p:txBody>
      </p:sp>
      <p:pic>
        <p:nvPicPr>
          <p:cNvPr id="7" name="Picture 6" descr="A picture containing drawing&#10;&#10;Description automatically generated">
            <a:extLst>
              <a:ext uri="{FF2B5EF4-FFF2-40B4-BE49-F238E27FC236}">
                <a16:creationId xmlns:a16="http://schemas.microsoft.com/office/drawing/2014/main" id="{ABF0DD3D-8A32-4742-B5A7-3254B662D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7146" y="4596384"/>
            <a:ext cx="2476854" cy="1791436"/>
          </a:xfrm>
          <a:prstGeom prst="rect">
            <a:avLst/>
          </a:prstGeom>
        </p:spPr>
      </p:pic>
      <p:sp>
        <p:nvSpPr>
          <p:cNvPr id="2" name="Footer Placeholder 1">
            <a:extLst>
              <a:ext uri="{FF2B5EF4-FFF2-40B4-BE49-F238E27FC236}">
                <a16:creationId xmlns:a16="http://schemas.microsoft.com/office/drawing/2014/main" id="{5E3CD576-096B-457C-A4A7-0749BCF6F56C}"/>
              </a:ext>
            </a:extLst>
          </p:cNvPr>
          <p:cNvSpPr>
            <a:spLocks noGrp="1"/>
          </p:cNvSpPr>
          <p:nvPr>
            <p:ph type="ftr" sz="quarter" idx="11"/>
          </p:nvPr>
        </p:nvSpPr>
        <p:spPr/>
        <p:txBody>
          <a:bodyPr/>
          <a:lstStyle/>
          <a:p>
            <a:r>
              <a:rPr lang="en-GB"/>
              <a:t>Regulator of Social Housing  July 2022</a:t>
            </a:r>
            <a:endParaRPr lang="en-GB" dirty="0"/>
          </a:p>
        </p:txBody>
      </p:sp>
    </p:spTree>
    <p:extLst>
      <p:ext uri="{BB962C8B-B14F-4D97-AF65-F5344CB8AC3E}">
        <p14:creationId xmlns:p14="http://schemas.microsoft.com/office/powerpoint/2010/main" val="402013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41213-D87D-4033-AF06-2A1B135029F7}"/>
              </a:ext>
            </a:extLst>
          </p:cNvPr>
          <p:cNvSpPr>
            <a:spLocks noGrp="1"/>
          </p:cNvSpPr>
          <p:nvPr>
            <p:ph type="title"/>
          </p:nvPr>
        </p:nvSpPr>
        <p:spPr/>
        <p:txBody>
          <a:bodyPr>
            <a:normAutofit/>
          </a:bodyPr>
          <a:lstStyle/>
          <a:p>
            <a:r>
              <a:rPr lang="en-GB" dirty="0"/>
              <a:t>Regulating risk management</a:t>
            </a:r>
          </a:p>
        </p:txBody>
      </p:sp>
      <p:sp>
        <p:nvSpPr>
          <p:cNvPr id="3" name="Content Placeholder 2">
            <a:extLst>
              <a:ext uri="{FF2B5EF4-FFF2-40B4-BE49-F238E27FC236}">
                <a16:creationId xmlns:a16="http://schemas.microsoft.com/office/drawing/2014/main" id="{ED887791-6434-4AA9-A586-6335AE543FAE}"/>
              </a:ext>
            </a:extLst>
          </p:cNvPr>
          <p:cNvSpPr>
            <a:spLocks noGrp="1"/>
          </p:cNvSpPr>
          <p:nvPr>
            <p:ph idx="1"/>
          </p:nvPr>
        </p:nvSpPr>
        <p:spPr/>
        <p:txBody>
          <a:bodyPr>
            <a:normAutofit lnSpcReduction="10000"/>
          </a:bodyPr>
          <a:lstStyle/>
          <a:p>
            <a:r>
              <a:rPr lang="en-US" dirty="0"/>
              <a:t>Risk is being managed via proper systems and controls and not by chance </a:t>
            </a:r>
          </a:p>
          <a:p>
            <a:endParaRPr lang="en-GB" dirty="0"/>
          </a:p>
          <a:p>
            <a:r>
              <a:rPr lang="en-GB" dirty="0"/>
              <a:t>Documentation - essential to effective risk management</a:t>
            </a:r>
          </a:p>
          <a:p>
            <a:endParaRPr lang="en-GB" dirty="0"/>
          </a:p>
          <a:p>
            <a:r>
              <a:rPr lang="en-GB" dirty="0"/>
              <a:t>Risk map/assessment:</a:t>
            </a:r>
          </a:p>
          <a:p>
            <a:pPr marL="342900" indent="-342900">
              <a:buFont typeface="Arial" panose="020B0604020202020204" pitchFamily="34" charset="0"/>
              <a:buChar char="•"/>
            </a:pPr>
            <a:r>
              <a:rPr lang="en-GB" dirty="0"/>
              <a:t>Risk identification – identify risks accurately</a:t>
            </a:r>
          </a:p>
          <a:p>
            <a:pPr marL="342900" indent="-342900">
              <a:buFont typeface="Arial" panose="020B0604020202020204" pitchFamily="34" charset="0"/>
              <a:buChar char="•"/>
            </a:pPr>
            <a:r>
              <a:rPr lang="en-GB" dirty="0"/>
              <a:t>Risk assessment – inherent risk</a:t>
            </a:r>
          </a:p>
          <a:p>
            <a:pPr marL="342900" indent="-342900">
              <a:buFont typeface="Arial" panose="020B0604020202020204" pitchFamily="34" charset="0"/>
              <a:buChar char="•"/>
            </a:pPr>
            <a:r>
              <a:rPr lang="en-GB" dirty="0"/>
              <a:t>Controls – weight of controls</a:t>
            </a:r>
          </a:p>
          <a:p>
            <a:pPr marL="342900" indent="-342900">
              <a:buFont typeface="Arial" panose="020B0604020202020204" pitchFamily="34" charset="0"/>
              <a:buChar char="•"/>
            </a:pPr>
            <a:r>
              <a:rPr lang="en-GB" dirty="0"/>
              <a:t>Risk assessment - residual risk </a:t>
            </a:r>
          </a:p>
          <a:p>
            <a:pPr marL="342900" indent="-342900">
              <a:buFont typeface="Arial" panose="020B0604020202020204" pitchFamily="34" charset="0"/>
              <a:buChar char="•"/>
            </a:pPr>
            <a:r>
              <a:rPr lang="en-GB" dirty="0"/>
              <a:t>Owners</a:t>
            </a:r>
          </a:p>
          <a:p>
            <a:pPr marL="342900" indent="-342900">
              <a:buFont typeface="Arial" panose="020B0604020202020204" pitchFamily="34" charset="0"/>
              <a:buChar char="•"/>
            </a:pPr>
            <a:r>
              <a:rPr lang="en-GB" dirty="0"/>
              <a:t>Further actions</a:t>
            </a:r>
          </a:p>
          <a:p>
            <a:pPr marL="342900" indent="-342900">
              <a:buFont typeface="Arial" panose="020B0604020202020204" pitchFamily="34" charset="0"/>
              <a:buChar char="•"/>
            </a:pPr>
            <a:r>
              <a:rPr lang="en-GB" dirty="0"/>
              <a:t>Assurance</a:t>
            </a:r>
          </a:p>
          <a:p>
            <a:endParaRPr lang="en-GB" dirty="0"/>
          </a:p>
        </p:txBody>
      </p:sp>
      <p:sp>
        <p:nvSpPr>
          <p:cNvPr id="5" name="Footer Placeholder 4">
            <a:extLst>
              <a:ext uri="{FF2B5EF4-FFF2-40B4-BE49-F238E27FC236}">
                <a16:creationId xmlns:a16="http://schemas.microsoft.com/office/drawing/2014/main" id="{AFE929D1-3757-4A9F-84E8-C764B3852AF5}"/>
              </a:ext>
            </a:extLst>
          </p:cNvPr>
          <p:cNvSpPr>
            <a:spLocks noGrp="1"/>
          </p:cNvSpPr>
          <p:nvPr>
            <p:ph type="ftr" sz="quarter" idx="11"/>
          </p:nvPr>
        </p:nvSpPr>
        <p:spPr>
          <a:xfrm>
            <a:off x="750621" y="6227958"/>
            <a:ext cx="2767493" cy="389818"/>
          </a:xfrm>
        </p:spPr>
        <p:txBody>
          <a:bodyPr/>
          <a:lstStyle/>
          <a:p>
            <a:r>
              <a:rPr lang="en-GB"/>
              <a:t>Regulator of Social Housing  July 2022</a:t>
            </a:r>
            <a:endParaRPr lang="en-GB" dirty="0"/>
          </a:p>
        </p:txBody>
      </p:sp>
      <p:sp>
        <p:nvSpPr>
          <p:cNvPr id="6" name="Slide Number Placeholder 5">
            <a:extLst>
              <a:ext uri="{FF2B5EF4-FFF2-40B4-BE49-F238E27FC236}">
                <a16:creationId xmlns:a16="http://schemas.microsoft.com/office/drawing/2014/main" id="{DED9F227-49C7-4506-8105-DFD50D4CB274}"/>
              </a:ext>
            </a:extLst>
          </p:cNvPr>
          <p:cNvSpPr>
            <a:spLocks noGrp="1"/>
          </p:cNvSpPr>
          <p:nvPr>
            <p:ph type="sldNum" sz="quarter" idx="12"/>
          </p:nvPr>
        </p:nvSpPr>
        <p:spPr/>
        <p:txBody>
          <a:bodyPr/>
          <a:lstStyle/>
          <a:p>
            <a:fld id="{F2DDE3AD-81DD-477C-B05F-9B8B1DADB4A3}" type="slidenum">
              <a:rPr lang="en-GB" smtClean="0"/>
              <a:t>14</a:t>
            </a:fld>
            <a:endParaRPr lang="en-GB" dirty="0"/>
          </a:p>
        </p:txBody>
      </p:sp>
      <p:pic>
        <p:nvPicPr>
          <p:cNvPr id="7" name="Picture 6">
            <a:extLst>
              <a:ext uri="{FF2B5EF4-FFF2-40B4-BE49-F238E27FC236}">
                <a16:creationId xmlns:a16="http://schemas.microsoft.com/office/drawing/2014/main" id="{403BE520-B48B-4756-A535-D82DC61BFA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7972" y="4647705"/>
            <a:ext cx="1389028" cy="1389028"/>
          </a:xfrm>
          <a:prstGeom prst="rect">
            <a:avLst/>
          </a:prstGeom>
        </p:spPr>
      </p:pic>
    </p:spTree>
    <p:extLst>
      <p:ext uri="{BB962C8B-B14F-4D97-AF65-F5344CB8AC3E}">
        <p14:creationId xmlns:p14="http://schemas.microsoft.com/office/powerpoint/2010/main" val="799336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2C362AF9-552C-403B-BC7A-0EED61E93CF6}"/>
              </a:ext>
            </a:extLst>
          </p:cNvPr>
          <p:cNvSpPr>
            <a:spLocks noGrp="1"/>
          </p:cNvSpPr>
          <p:nvPr>
            <p:ph type="title"/>
          </p:nvPr>
        </p:nvSpPr>
        <p:spPr>
          <a:xfrm>
            <a:off x="482600" y="465667"/>
            <a:ext cx="8114400" cy="720000"/>
          </a:xfrm>
        </p:spPr>
        <p:txBody>
          <a:bodyPr>
            <a:normAutofit/>
          </a:bodyPr>
          <a:lstStyle/>
          <a:p>
            <a:r>
              <a:rPr lang="en-US" sz="2800" dirty="0"/>
              <a:t>Risk management framework</a:t>
            </a:r>
          </a:p>
        </p:txBody>
      </p:sp>
      <p:sp>
        <p:nvSpPr>
          <p:cNvPr id="6" name="Slide Number Placeholder 5">
            <a:extLst>
              <a:ext uri="{FF2B5EF4-FFF2-40B4-BE49-F238E27FC236}">
                <a16:creationId xmlns:a16="http://schemas.microsoft.com/office/drawing/2014/main" id="{42CBCC46-7F0C-4691-B633-434CA8171086}"/>
              </a:ext>
            </a:extLst>
          </p:cNvPr>
          <p:cNvSpPr>
            <a:spLocks noGrp="1"/>
          </p:cNvSpPr>
          <p:nvPr>
            <p:ph type="sldNum" sz="quarter" idx="12"/>
          </p:nvPr>
        </p:nvSpPr>
        <p:spPr>
          <a:xfrm>
            <a:off x="482600" y="6229332"/>
            <a:ext cx="182033" cy="110087"/>
          </a:xfrm>
        </p:spPr>
        <p:txBody>
          <a:bodyPr anchor="t">
            <a:noAutofit/>
          </a:bodyPr>
          <a:lstStyle/>
          <a:p>
            <a:pPr>
              <a:lnSpc>
                <a:spcPct val="90000"/>
              </a:lnSpc>
              <a:spcAft>
                <a:spcPts val="600"/>
              </a:spcAft>
            </a:pPr>
            <a:fld id="{F2DDE3AD-81DD-477C-B05F-9B8B1DADB4A3}" type="slidenum">
              <a:rPr lang="en-GB" smtClean="0"/>
              <a:pPr>
                <a:lnSpc>
                  <a:spcPct val="90000"/>
                </a:lnSpc>
                <a:spcAft>
                  <a:spcPts val="600"/>
                </a:spcAft>
              </a:pPr>
              <a:t>15</a:t>
            </a:fld>
            <a:endParaRPr lang="en-GB" dirty="0"/>
          </a:p>
        </p:txBody>
      </p:sp>
      <p:sp>
        <p:nvSpPr>
          <p:cNvPr id="9" name="Freeform: Shape 8">
            <a:extLst>
              <a:ext uri="{FF2B5EF4-FFF2-40B4-BE49-F238E27FC236}">
                <a16:creationId xmlns:a16="http://schemas.microsoft.com/office/drawing/2014/main" id="{F7EF6BC7-4AEE-474C-9BB0-816FE196B33D}"/>
              </a:ext>
            </a:extLst>
          </p:cNvPr>
          <p:cNvSpPr/>
          <p:nvPr/>
        </p:nvSpPr>
        <p:spPr>
          <a:xfrm>
            <a:off x="1460299" y="1145456"/>
            <a:ext cx="3981181" cy="1281906"/>
          </a:xfrm>
          <a:custGeom>
            <a:avLst/>
            <a:gdLst>
              <a:gd name="connsiteX0" fmla="*/ 0 w 6094601"/>
              <a:gd name="connsiteY0" fmla="*/ 128191 h 1281906"/>
              <a:gd name="connsiteX1" fmla="*/ 128191 w 6094601"/>
              <a:gd name="connsiteY1" fmla="*/ 0 h 1281906"/>
              <a:gd name="connsiteX2" fmla="*/ 5966410 w 6094601"/>
              <a:gd name="connsiteY2" fmla="*/ 0 h 1281906"/>
              <a:gd name="connsiteX3" fmla="*/ 6094601 w 6094601"/>
              <a:gd name="connsiteY3" fmla="*/ 128191 h 1281906"/>
              <a:gd name="connsiteX4" fmla="*/ 6094601 w 6094601"/>
              <a:gd name="connsiteY4" fmla="*/ 1153715 h 1281906"/>
              <a:gd name="connsiteX5" fmla="*/ 5966410 w 6094601"/>
              <a:gd name="connsiteY5" fmla="*/ 1281906 h 1281906"/>
              <a:gd name="connsiteX6" fmla="*/ 128191 w 6094601"/>
              <a:gd name="connsiteY6" fmla="*/ 1281906 h 1281906"/>
              <a:gd name="connsiteX7" fmla="*/ 0 w 6094601"/>
              <a:gd name="connsiteY7" fmla="*/ 1153715 h 1281906"/>
              <a:gd name="connsiteX8" fmla="*/ 0 w 6094601"/>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4601" h="1281906">
                <a:moveTo>
                  <a:pt x="0" y="128191"/>
                </a:moveTo>
                <a:cubicBezTo>
                  <a:pt x="0" y="57393"/>
                  <a:pt x="57393" y="0"/>
                  <a:pt x="128191" y="0"/>
                </a:cubicBezTo>
                <a:lnTo>
                  <a:pt x="5966410" y="0"/>
                </a:lnTo>
                <a:cubicBezTo>
                  <a:pt x="6037208" y="0"/>
                  <a:pt x="6094601" y="57393"/>
                  <a:pt x="6094601" y="128191"/>
                </a:cubicBezTo>
                <a:lnTo>
                  <a:pt x="6094601" y="1153715"/>
                </a:lnTo>
                <a:cubicBezTo>
                  <a:pt x="6094601" y="1224513"/>
                  <a:pt x="6037208" y="1281906"/>
                  <a:pt x="5966410"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7096" tIns="247096" rIns="247096" bIns="247096" numCol="1" spcCol="1270" anchor="ctr" anchorCtr="0">
            <a:noAutofit/>
          </a:bodyPr>
          <a:lstStyle/>
          <a:p>
            <a:pPr marL="0" lvl="0" indent="0" algn="ctr" defTabSz="2444750">
              <a:lnSpc>
                <a:spcPct val="90000"/>
              </a:lnSpc>
              <a:spcBef>
                <a:spcPct val="0"/>
              </a:spcBef>
              <a:spcAft>
                <a:spcPct val="35000"/>
              </a:spcAft>
              <a:buNone/>
            </a:pPr>
            <a:r>
              <a:rPr lang="en-GB" sz="5400" kern="1200" dirty="0">
                <a:latin typeface="Arial" panose="020B0604020202020204" pitchFamily="34" charset="0"/>
                <a:cs typeface="Arial" panose="020B0604020202020204" pitchFamily="34" charset="0"/>
              </a:rPr>
              <a:t>Strategy</a:t>
            </a:r>
          </a:p>
        </p:txBody>
      </p:sp>
      <p:sp>
        <p:nvSpPr>
          <p:cNvPr id="10" name="Freeform: Shape 9">
            <a:extLst>
              <a:ext uri="{FF2B5EF4-FFF2-40B4-BE49-F238E27FC236}">
                <a16:creationId xmlns:a16="http://schemas.microsoft.com/office/drawing/2014/main" id="{72762EFC-4655-44EA-B59E-7CC3B33DC153}"/>
              </a:ext>
            </a:extLst>
          </p:cNvPr>
          <p:cNvSpPr/>
          <p:nvPr/>
        </p:nvSpPr>
        <p:spPr>
          <a:xfrm>
            <a:off x="5605252" y="1145456"/>
            <a:ext cx="1949648" cy="1281906"/>
          </a:xfrm>
          <a:custGeom>
            <a:avLst/>
            <a:gdLst>
              <a:gd name="connsiteX0" fmla="*/ 0 w 3981182"/>
              <a:gd name="connsiteY0" fmla="*/ 128191 h 1281906"/>
              <a:gd name="connsiteX1" fmla="*/ 128191 w 3981182"/>
              <a:gd name="connsiteY1" fmla="*/ 0 h 1281906"/>
              <a:gd name="connsiteX2" fmla="*/ 3852991 w 3981182"/>
              <a:gd name="connsiteY2" fmla="*/ 0 h 1281906"/>
              <a:gd name="connsiteX3" fmla="*/ 3981182 w 3981182"/>
              <a:gd name="connsiteY3" fmla="*/ 128191 h 1281906"/>
              <a:gd name="connsiteX4" fmla="*/ 3981182 w 3981182"/>
              <a:gd name="connsiteY4" fmla="*/ 1153715 h 1281906"/>
              <a:gd name="connsiteX5" fmla="*/ 3852991 w 3981182"/>
              <a:gd name="connsiteY5" fmla="*/ 1281906 h 1281906"/>
              <a:gd name="connsiteX6" fmla="*/ 128191 w 3981182"/>
              <a:gd name="connsiteY6" fmla="*/ 1281906 h 1281906"/>
              <a:gd name="connsiteX7" fmla="*/ 0 w 3981182"/>
              <a:gd name="connsiteY7" fmla="*/ 1153715 h 1281906"/>
              <a:gd name="connsiteX8" fmla="*/ 0 w 3981182"/>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81182" h="1281906">
                <a:moveTo>
                  <a:pt x="0" y="128191"/>
                </a:moveTo>
                <a:cubicBezTo>
                  <a:pt x="0" y="57393"/>
                  <a:pt x="57393" y="0"/>
                  <a:pt x="128191" y="0"/>
                </a:cubicBezTo>
                <a:lnTo>
                  <a:pt x="3852991" y="0"/>
                </a:lnTo>
                <a:cubicBezTo>
                  <a:pt x="3923789" y="0"/>
                  <a:pt x="3981182" y="57393"/>
                  <a:pt x="3981182" y="128191"/>
                </a:cubicBezTo>
                <a:lnTo>
                  <a:pt x="3981182" y="1153715"/>
                </a:lnTo>
                <a:cubicBezTo>
                  <a:pt x="3981182" y="1224513"/>
                  <a:pt x="3923789" y="1281906"/>
                  <a:pt x="3852991"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3276" tIns="163276" rIns="163276" bIns="163276" numCol="1" spcCol="1270" anchor="ctr" anchorCtr="0">
            <a:noAutofit/>
          </a:bodyPr>
          <a:lstStyle/>
          <a:p>
            <a:pPr marL="0" lvl="0" indent="0" algn="ctr" defTabSz="1466850">
              <a:lnSpc>
                <a:spcPct val="90000"/>
              </a:lnSpc>
              <a:spcBef>
                <a:spcPct val="0"/>
              </a:spcBef>
              <a:spcAft>
                <a:spcPct val="35000"/>
              </a:spcAft>
              <a:buNone/>
            </a:pPr>
            <a:r>
              <a:rPr lang="en-GB" sz="3200" kern="1200" dirty="0">
                <a:latin typeface="Arial" panose="020B0604020202020204" pitchFamily="34" charset="0"/>
                <a:cs typeface="Arial" panose="020B0604020202020204" pitchFamily="34" charset="0"/>
              </a:rPr>
              <a:t>Risk appetite</a:t>
            </a:r>
          </a:p>
        </p:txBody>
      </p:sp>
      <p:sp>
        <p:nvSpPr>
          <p:cNvPr id="11" name="Freeform: Shape 10">
            <a:extLst>
              <a:ext uri="{FF2B5EF4-FFF2-40B4-BE49-F238E27FC236}">
                <a16:creationId xmlns:a16="http://schemas.microsoft.com/office/drawing/2014/main" id="{C3DE2E92-971F-455E-9609-955999C0EC2C}"/>
              </a:ext>
            </a:extLst>
          </p:cNvPr>
          <p:cNvSpPr/>
          <p:nvPr/>
        </p:nvSpPr>
        <p:spPr>
          <a:xfrm>
            <a:off x="1460299" y="2629807"/>
            <a:ext cx="1949648" cy="1281906"/>
          </a:xfrm>
          <a:custGeom>
            <a:avLst/>
            <a:gdLst>
              <a:gd name="connsiteX0" fmla="*/ 0 w 1949648"/>
              <a:gd name="connsiteY0" fmla="*/ 128191 h 1281906"/>
              <a:gd name="connsiteX1" fmla="*/ 128191 w 1949648"/>
              <a:gd name="connsiteY1" fmla="*/ 0 h 1281906"/>
              <a:gd name="connsiteX2" fmla="*/ 1821457 w 1949648"/>
              <a:gd name="connsiteY2" fmla="*/ 0 h 1281906"/>
              <a:gd name="connsiteX3" fmla="*/ 1949648 w 1949648"/>
              <a:gd name="connsiteY3" fmla="*/ 128191 h 1281906"/>
              <a:gd name="connsiteX4" fmla="*/ 1949648 w 1949648"/>
              <a:gd name="connsiteY4" fmla="*/ 1153715 h 1281906"/>
              <a:gd name="connsiteX5" fmla="*/ 1821457 w 1949648"/>
              <a:gd name="connsiteY5" fmla="*/ 1281906 h 1281906"/>
              <a:gd name="connsiteX6" fmla="*/ 128191 w 1949648"/>
              <a:gd name="connsiteY6" fmla="*/ 1281906 h 1281906"/>
              <a:gd name="connsiteX7" fmla="*/ 0 w 1949648"/>
              <a:gd name="connsiteY7" fmla="*/ 1153715 h 1281906"/>
              <a:gd name="connsiteX8" fmla="*/ 0 w 1949648"/>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9648" h="1281906">
                <a:moveTo>
                  <a:pt x="0" y="128191"/>
                </a:moveTo>
                <a:cubicBezTo>
                  <a:pt x="0" y="57393"/>
                  <a:pt x="57393" y="0"/>
                  <a:pt x="128191" y="0"/>
                </a:cubicBezTo>
                <a:lnTo>
                  <a:pt x="1821457" y="0"/>
                </a:lnTo>
                <a:cubicBezTo>
                  <a:pt x="1892255" y="0"/>
                  <a:pt x="1949648" y="57393"/>
                  <a:pt x="1949648" y="128191"/>
                </a:cubicBezTo>
                <a:lnTo>
                  <a:pt x="1949648" y="1153715"/>
                </a:lnTo>
                <a:cubicBezTo>
                  <a:pt x="1949648" y="1224513"/>
                  <a:pt x="1892255" y="1281906"/>
                  <a:pt x="1821457"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986" tIns="128986" rIns="128986" bIns="128986" numCol="1" spcCol="1270" anchor="ctr" anchorCtr="0">
            <a:noAutofit/>
          </a:bodyPr>
          <a:lstStyle/>
          <a:p>
            <a:pPr marL="0" lvl="0" indent="0" algn="ctr" defTabSz="10668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Risk identification</a:t>
            </a:r>
          </a:p>
        </p:txBody>
      </p:sp>
      <p:sp>
        <p:nvSpPr>
          <p:cNvPr id="12" name="Freeform: Shape 11">
            <a:extLst>
              <a:ext uri="{FF2B5EF4-FFF2-40B4-BE49-F238E27FC236}">
                <a16:creationId xmlns:a16="http://schemas.microsoft.com/office/drawing/2014/main" id="{FDBF1904-52C4-403B-BA6F-6A8E04DB5B62}"/>
              </a:ext>
            </a:extLst>
          </p:cNvPr>
          <p:cNvSpPr/>
          <p:nvPr/>
        </p:nvSpPr>
        <p:spPr>
          <a:xfrm>
            <a:off x="3491833" y="2629807"/>
            <a:ext cx="1949648" cy="1281906"/>
          </a:xfrm>
          <a:custGeom>
            <a:avLst/>
            <a:gdLst>
              <a:gd name="connsiteX0" fmla="*/ 0 w 1949648"/>
              <a:gd name="connsiteY0" fmla="*/ 128191 h 1281906"/>
              <a:gd name="connsiteX1" fmla="*/ 128191 w 1949648"/>
              <a:gd name="connsiteY1" fmla="*/ 0 h 1281906"/>
              <a:gd name="connsiteX2" fmla="*/ 1821457 w 1949648"/>
              <a:gd name="connsiteY2" fmla="*/ 0 h 1281906"/>
              <a:gd name="connsiteX3" fmla="*/ 1949648 w 1949648"/>
              <a:gd name="connsiteY3" fmla="*/ 128191 h 1281906"/>
              <a:gd name="connsiteX4" fmla="*/ 1949648 w 1949648"/>
              <a:gd name="connsiteY4" fmla="*/ 1153715 h 1281906"/>
              <a:gd name="connsiteX5" fmla="*/ 1821457 w 1949648"/>
              <a:gd name="connsiteY5" fmla="*/ 1281906 h 1281906"/>
              <a:gd name="connsiteX6" fmla="*/ 128191 w 1949648"/>
              <a:gd name="connsiteY6" fmla="*/ 1281906 h 1281906"/>
              <a:gd name="connsiteX7" fmla="*/ 0 w 1949648"/>
              <a:gd name="connsiteY7" fmla="*/ 1153715 h 1281906"/>
              <a:gd name="connsiteX8" fmla="*/ 0 w 1949648"/>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9648" h="1281906">
                <a:moveTo>
                  <a:pt x="0" y="128191"/>
                </a:moveTo>
                <a:cubicBezTo>
                  <a:pt x="0" y="57393"/>
                  <a:pt x="57393" y="0"/>
                  <a:pt x="128191" y="0"/>
                </a:cubicBezTo>
                <a:lnTo>
                  <a:pt x="1821457" y="0"/>
                </a:lnTo>
                <a:cubicBezTo>
                  <a:pt x="1892255" y="0"/>
                  <a:pt x="1949648" y="57393"/>
                  <a:pt x="1949648" y="128191"/>
                </a:cubicBezTo>
                <a:lnTo>
                  <a:pt x="1949648" y="1153715"/>
                </a:lnTo>
                <a:cubicBezTo>
                  <a:pt x="1949648" y="1224513"/>
                  <a:pt x="1892255" y="1281906"/>
                  <a:pt x="1821457"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986" tIns="128986" rIns="128986" bIns="128986" numCol="1" spcCol="1270" anchor="ctr" anchorCtr="0">
            <a:noAutofit/>
          </a:bodyPr>
          <a:lstStyle/>
          <a:p>
            <a:pPr marL="0" lvl="0" indent="0" algn="ctr" defTabSz="10668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Risk assessment</a:t>
            </a:r>
          </a:p>
        </p:txBody>
      </p:sp>
      <p:sp>
        <p:nvSpPr>
          <p:cNvPr id="15" name="Freeform: Shape 14">
            <a:extLst>
              <a:ext uri="{FF2B5EF4-FFF2-40B4-BE49-F238E27FC236}">
                <a16:creationId xmlns:a16="http://schemas.microsoft.com/office/drawing/2014/main" id="{89363111-0F57-43D7-B5B7-C829DE1386F5}"/>
              </a:ext>
            </a:extLst>
          </p:cNvPr>
          <p:cNvSpPr/>
          <p:nvPr/>
        </p:nvSpPr>
        <p:spPr>
          <a:xfrm>
            <a:off x="5605252" y="2629807"/>
            <a:ext cx="1949648" cy="1281906"/>
          </a:xfrm>
          <a:custGeom>
            <a:avLst/>
            <a:gdLst>
              <a:gd name="connsiteX0" fmla="*/ 0 w 1949648"/>
              <a:gd name="connsiteY0" fmla="*/ 128191 h 1281906"/>
              <a:gd name="connsiteX1" fmla="*/ 128191 w 1949648"/>
              <a:gd name="connsiteY1" fmla="*/ 0 h 1281906"/>
              <a:gd name="connsiteX2" fmla="*/ 1821457 w 1949648"/>
              <a:gd name="connsiteY2" fmla="*/ 0 h 1281906"/>
              <a:gd name="connsiteX3" fmla="*/ 1949648 w 1949648"/>
              <a:gd name="connsiteY3" fmla="*/ 128191 h 1281906"/>
              <a:gd name="connsiteX4" fmla="*/ 1949648 w 1949648"/>
              <a:gd name="connsiteY4" fmla="*/ 1153715 h 1281906"/>
              <a:gd name="connsiteX5" fmla="*/ 1821457 w 1949648"/>
              <a:gd name="connsiteY5" fmla="*/ 1281906 h 1281906"/>
              <a:gd name="connsiteX6" fmla="*/ 128191 w 1949648"/>
              <a:gd name="connsiteY6" fmla="*/ 1281906 h 1281906"/>
              <a:gd name="connsiteX7" fmla="*/ 0 w 1949648"/>
              <a:gd name="connsiteY7" fmla="*/ 1153715 h 1281906"/>
              <a:gd name="connsiteX8" fmla="*/ 0 w 1949648"/>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9648" h="1281906">
                <a:moveTo>
                  <a:pt x="0" y="128191"/>
                </a:moveTo>
                <a:cubicBezTo>
                  <a:pt x="0" y="57393"/>
                  <a:pt x="57393" y="0"/>
                  <a:pt x="128191" y="0"/>
                </a:cubicBezTo>
                <a:lnTo>
                  <a:pt x="1821457" y="0"/>
                </a:lnTo>
                <a:cubicBezTo>
                  <a:pt x="1892255" y="0"/>
                  <a:pt x="1949648" y="57393"/>
                  <a:pt x="1949648" y="128191"/>
                </a:cubicBezTo>
                <a:lnTo>
                  <a:pt x="1949648" y="1153715"/>
                </a:lnTo>
                <a:cubicBezTo>
                  <a:pt x="1949648" y="1224513"/>
                  <a:pt x="1892255" y="1281906"/>
                  <a:pt x="1821457"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986" tIns="128986" rIns="128986" bIns="128986" numCol="1" spcCol="1270" anchor="ctr" anchorCtr="0">
            <a:noAutofit/>
          </a:bodyPr>
          <a:lstStyle/>
          <a:p>
            <a:pPr marL="0" lvl="0" indent="0" algn="ctr" defTabSz="10668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Risk controls</a:t>
            </a:r>
          </a:p>
        </p:txBody>
      </p:sp>
      <p:sp>
        <p:nvSpPr>
          <p:cNvPr id="16" name="Freeform: Shape 15">
            <a:extLst>
              <a:ext uri="{FF2B5EF4-FFF2-40B4-BE49-F238E27FC236}">
                <a16:creationId xmlns:a16="http://schemas.microsoft.com/office/drawing/2014/main" id="{F88C9637-52CB-4E46-AEF9-1139D300C30C}"/>
              </a:ext>
            </a:extLst>
          </p:cNvPr>
          <p:cNvSpPr/>
          <p:nvPr/>
        </p:nvSpPr>
        <p:spPr>
          <a:xfrm>
            <a:off x="1445848" y="4198308"/>
            <a:ext cx="6109052" cy="751354"/>
          </a:xfrm>
          <a:custGeom>
            <a:avLst/>
            <a:gdLst>
              <a:gd name="connsiteX0" fmla="*/ 0 w 1949648"/>
              <a:gd name="connsiteY0" fmla="*/ 128191 h 1281906"/>
              <a:gd name="connsiteX1" fmla="*/ 128191 w 1949648"/>
              <a:gd name="connsiteY1" fmla="*/ 0 h 1281906"/>
              <a:gd name="connsiteX2" fmla="*/ 1821457 w 1949648"/>
              <a:gd name="connsiteY2" fmla="*/ 0 h 1281906"/>
              <a:gd name="connsiteX3" fmla="*/ 1949648 w 1949648"/>
              <a:gd name="connsiteY3" fmla="*/ 128191 h 1281906"/>
              <a:gd name="connsiteX4" fmla="*/ 1949648 w 1949648"/>
              <a:gd name="connsiteY4" fmla="*/ 1153715 h 1281906"/>
              <a:gd name="connsiteX5" fmla="*/ 1821457 w 1949648"/>
              <a:gd name="connsiteY5" fmla="*/ 1281906 h 1281906"/>
              <a:gd name="connsiteX6" fmla="*/ 128191 w 1949648"/>
              <a:gd name="connsiteY6" fmla="*/ 1281906 h 1281906"/>
              <a:gd name="connsiteX7" fmla="*/ 0 w 1949648"/>
              <a:gd name="connsiteY7" fmla="*/ 1153715 h 1281906"/>
              <a:gd name="connsiteX8" fmla="*/ 0 w 1949648"/>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9648" h="1281906">
                <a:moveTo>
                  <a:pt x="0" y="128191"/>
                </a:moveTo>
                <a:cubicBezTo>
                  <a:pt x="0" y="57393"/>
                  <a:pt x="57393" y="0"/>
                  <a:pt x="128191" y="0"/>
                </a:cubicBezTo>
                <a:lnTo>
                  <a:pt x="1821457" y="0"/>
                </a:lnTo>
                <a:cubicBezTo>
                  <a:pt x="1892255" y="0"/>
                  <a:pt x="1949648" y="57393"/>
                  <a:pt x="1949648" y="128191"/>
                </a:cubicBezTo>
                <a:lnTo>
                  <a:pt x="1949648" y="1153715"/>
                </a:lnTo>
                <a:cubicBezTo>
                  <a:pt x="1949648" y="1224513"/>
                  <a:pt x="1892255" y="1281906"/>
                  <a:pt x="1821457"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986" tIns="128986" rIns="128986" bIns="128986" numCol="1" spcCol="1270" anchor="ctr" anchorCtr="0">
            <a:noAutofit/>
          </a:bodyPr>
          <a:lstStyle/>
          <a:p>
            <a:pPr marL="0" lvl="0" indent="0" algn="ctr" defTabSz="10668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Controls assurance</a:t>
            </a:r>
          </a:p>
        </p:txBody>
      </p:sp>
      <p:sp>
        <p:nvSpPr>
          <p:cNvPr id="17" name="Freeform: Shape 16">
            <a:extLst>
              <a:ext uri="{FF2B5EF4-FFF2-40B4-BE49-F238E27FC236}">
                <a16:creationId xmlns:a16="http://schemas.microsoft.com/office/drawing/2014/main" id="{EF25BA39-D306-4B9C-9DFD-B35A8B3AB980}"/>
              </a:ext>
            </a:extLst>
          </p:cNvPr>
          <p:cNvSpPr/>
          <p:nvPr/>
        </p:nvSpPr>
        <p:spPr>
          <a:xfrm>
            <a:off x="1460300" y="5190009"/>
            <a:ext cx="6094600" cy="751354"/>
          </a:xfrm>
          <a:custGeom>
            <a:avLst/>
            <a:gdLst>
              <a:gd name="connsiteX0" fmla="*/ 0 w 1949648"/>
              <a:gd name="connsiteY0" fmla="*/ 128191 h 1281906"/>
              <a:gd name="connsiteX1" fmla="*/ 128191 w 1949648"/>
              <a:gd name="connsiteY1" fmla="*/ 0 h 1281906"/>
              <a:gd name="connsiteX2" fmla="*/ 1821457 w 1949648"/>
              <a:gd name="connsiteY2" fmla="*/ 0 h 1281906"/>
              <a:gd name="connsiteX3" fmla="*/ 1949648 w 1949648"/>
              <a:gd name="connsiteY3" fmla="*/ 128191 h 1281906"/>
              <a:gd name="connsiteX4" fmla="*/ 1949648 w 1949648"/>
              <a:gd name="connsiteY4" fmla="*/ 1153715 h 1281906"/>
              <a:gd name="connsiteX5" fmla="*/ 1821457 w 1949648"/>
              <a:gd name="connsiteY5" fmla="*/ 1281906 h 1281906"/>
              <a:gd name="connsiteX6" fmla="*/ 128191 w 1949648"/>
              <a:gd name="connsiteY6" fmla="*/ 1281906 h 1281906"/>
              <a:gd name="connsiteX7" fmla="*/ 0 w 1949648"/>
              <a:gd name="connsiteY7" fmla="*/ 1153715 h 1281906"/>
              <a:gd name="connsiteX8" fmla="*/ 0 w 1949648"/>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9648" h="1281906">
                <a:moveTo>
                  <a:pt x="0" y="128191"/>
                </a:moveTo>
                <a:cubicBezTo>
                  <a:pt x="0" y="57393"/>
                  <a:pt x="57393" y="0"/>
                  <a:pt x="128191" y="0"/>
                </a:cubicBezTo>
                <a:lnTo>
                  <a:pt x="1821457" y="0"/>
                </a:lnTo>
                <a:cubicBezTo>
                  <a:pt x="1892255" y="0"/>
                  <a:pt x="1949648" y="57393"/>
                  <a:pt x="1949648" y="128191"/>
                </a:cubicBezTo>
                <a:lnTo>
                  <a:pt x="1949648" y="1153715"/>
                </a:lnTo>
                <a:cubicBezTo>
                  <a:pt x="1949648" y="1224513"/>
                  <a:pt x="1892255" y="1281906"/>
                  <a:pt x="1821457"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986" tIns="128986" rIns="128986" bIns="128986" numCol="1" spcCol="1270" anchor="ctr" anchorCtr="0">
            <a:noAutofit/>
          </a:bodyPr>
          <a:lstStyle/>
          <a:p>
            <a:pPr marL="0" lvl="0" indent="0" algn="ctr" defTabSz="1066800">
              <a:lnSpc>
                <a:spcPct val="90000"/>
              </a:lnSpc>
              <a:spcBef>
                <a:spcPct val="0"/>
              </a:spcBef>
              <a:spcAft>
                <a:spcPct val="35000"/>
              </a:spcAft>
              <a:buNone/>
            </a:pPr>
            <a:r>
              <a:rPr lang="en-GB" sz="2000" dirty="0">
                <a:latin typeface="Arial" panose="020B0604020202020204" pitchFamily="34" charset="0"/>
                <a:cs typeface="Arial" panose="020B0604020202020204" pitchFamily="34" charset="0"/>
              </a:rPr>
              <a:t>Risk and strategic delivery assurance</a:t>
            </a:r>
            <a:endParaRPr lang="en-GB" sz="2000" kern="1200" dirty="0">
              <a:latin typeface="Arial" panose="020B0604020202020204" pitchFamily="34" charset="0"/>
              <a:cs typeface="Arial" panose="020B0604020202020204" pitchFamily="34" charset="0"/>
            </a:endParaRPr>
          </a:p>
        </p:txBody>
      </p:sp>
      <p:sp>
        <p:nvSpPr>
          <p:cNvPr id="14" name="Footer Placeholder 4">
            <a:extLst>
              <a:ext uri="{FF2B5EF4-FFF2-40B4-BE49-F238E27FC236}">
                <a16:creationId xmlns:a16="http://schemas.microsoft.com/office/drawing/2014/main" id="{EBE009AF-5C7B-4E75-BA50-FA1B8A3EADE9}"/>
              </a:ext>
            </a:extLst>
          </p:cNvPr>
          <p:cNvSpPr>
            <a:spLocks noGrp="1"/>
          </p:cNvSpPr>
          <p:nvPr>
            <p:ph type="ftr" sz="quarter" idx="11"/>
          </p:nvPr>
        </p:nvSpPr>
        <p:spPr>
          <a:xfrm>
            <a:off x="750621" y="6227958"/>
            <a:ext cx="2777825" cy="431147"/>
          </a:xfrm>
        </p:spPr>
        <p:txBody>
          <a:bodyPr/>
          <a:lstStyle/>
          <a:p>
            <a:r>
              <a:rPr lang="en-GB"/>
              <a:t>Regulator of Social Housing  July 2022</a:t>
            </a:r>
            <a:endParaRPr lang="en-GB" dirty="0"/>
          </a:p>
        </p:txBody>
      </p:sp>
    </p:spTree>
    <p:extLst>
      <p:ext uri="{BB962C8B-B14F-4D97-AF65-F5344CB8AC3E}">
        <p14:creationId xmlns:p14="http://schemas.microsoft.com/office/powerpoint/2010/main" val="4280960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DF6DD-7694-4CB5-9B3E-D54511178576}"/>
              </a:ext>
            </a:extLst>
          </p:cNvPr>
          <p:cNvSpPr>
            <a:spLocks noGrp="1"/>
          </p:cNvSpPr>
          <p:nvPr>
            <p:ph type="title"/>
          </p:nvPr>
        </p:nvSpPr>
        <p:spPr/>
        <p:txBody>
          <a:bodyPr/>
          <a:lstStyle/>
          <a:p>
            <a:r>
              <a:rPr lang="en-US" sz="2800" dirty="0"/>
              <a:t>Risk management framework – key elements</a:t>
            </a:r>
            <a:endParaRPr lang="en-GB" dirty="0"/>
          </a:p>
        </p:txBody>
      </p:sp>
      <p:sp>
        <p:nvSpPr>
          <p:cNvPr id="3" name="Content Placeholder 2">
            <a:extLst>
              <a:ext uri="{FF2B5EF4-FFF2-40B4-BE49-F238E27FC236}">
                <a16:creationId xmlns:a16="http://schemas.microsoft.com/office/drawing/2014/main" id="{EA31D221-B08B-4706-BD76-B3810B2D416D}"/>
              </a:ext>
            </a:extLst>
          </p:cNvPr>
          <p:cNvSpPr>
            <a:spLocks noGrp="1"/>
          </p:cNvSpPr>
          <p:nvPr>
            <p:ph idx="1"/>
          </p:nvPr>
        </p:nvSpPr>
        <p:spPr/>
        <p:txBody>
          <a:bodyPr/>
          <a:lstStyle/>
          <a:p>
            <a:pPr lvl="1"/>
            <a:r>
              <a:rPr lang="en-GB" sz="2000" b="1" dirty="0"/>
              <a:t>Risk appetite </a:t>
            </a:r>
          </a:p>
          <a:p>
            <a:pPr marL="342900" lvl="1" indent="-342900">
              <a:buFont typeface="Wingdings" panose="05000000000000000000" pitchFamily="2" charset="2"/>
              <a:buChar char="§"/>
            </a:pPr>
            <a:r>
              <a:rPr lang="en-GB" sz="2000" dirty="0"/>
              <a:t>“The level of risk that is acceptable to the Board or management”. (IIA)</a:t>
            </a:r>
          </a:p>
          <a:p>
            <a:pPr marL="342900" lvl="1" indent="-342900">
              <a:buFont typeface="Wingdings" panose="05000000000000000000" pitchFamily="2" charset="2"/>
              <a:buChar char="§"/>
            </a:pPr>
            <a:r>
              <a:rPr lang="en-GB" sz="2000" dirty="0"/>
              <a:t>“RPs should have a clear understanding of their risk tolerances and ensure that they are appropriate to the scale and nature of the activities they are undertaking”. (RSH code of practice)</a:t>
            </a:r>
          </a:p>
          <a:p>
            <a:pPr marL="342900" lvl="1" indent="-342900">
              <a:buFont typeface="Wingdings" panose="05000000000000000000" pitchFamily="2" charset="2"/>
              <a:buChar char="§"/>
            </a:pPr>
            <a:r>
              <a:rPr lang="en-GB" sz="2000" dirty="0"/>
              <a:t>Appetite is a driver of golden rules – internal tolerances within which an organisation decides to operate. Usually within bank covenant limits. </a:t>
            </a:r>
          </a:p>
          <a:p>
            <a:pPr marL="342900" lvl="1" indent="-342900">
              <a:buFont typeface="Wingdings" panose="05000000000000000000" pitchFamily="2" charset="2"/>
              <a:buChar char="§"/>
            </a:pPr>
            <a:r>
              <a:rPr lang="en-GB" sz="2000" dirty="0"/>
              <a:t>Appetite should be regularly reviewed by Boards.  Sometimes a good idea to include within externally facilitated risk workshops. </a:t>
            </a:r>
          </a:p>
          <a:p>
            <a:pPr marL="342900" lvl="1" indent="-342900">
              <a:buFont typeface="Wingdings" panose="05000000000000000000" pitchFamily="2" charset="2"/>
              <a:buChar char="§"/>
            </a:pPr>
            <a:endParaRPr lang="en-GB" sz="2000" dirty="0"/>
          </a:p>
          <a:p>
            <a:endParaRPr lang="en-GB" dirty="0"/>
          </a:p>
        </p:txBody>
      </p:sp>
      <p:sp>
        <p:nvSpPr>
          <p:cNvPr id="6" name="Slide Number Placeholder 5">
            <a:extLst>
              <a:ext uri="{FF2B5EF4-FFF2-40B4-BE49-F238E27FC236}">
                <a16:creationId xmlns:a16="http://schemas.microsoft.com/office/drawing/2014/main" id="{08C0C18C-8342-4306-832D-3D3E97B5F39F}"/>
              </a:ext>
            </a:extLst>
          </p:cNvPr>
          <p:cNvSpPr>
            <a:spLocks noGrp="1"/>
          </p:cNvSpPr>
          <p:nvPr>
            <p:ph type="sldNum" sz="quarter" idx="12"/>
          </p:nvPr>
        </p:nvSpPr>
        <p:spPr/>
        <p:txBody>
          <a:bodyPr/>
          <a:lstStyle/>
          <a:p>
            <a:fld id="{F2DDE3AD-81DD-477C-B05F-9B8B1DADB4A3}" type="slidenum">
              <a:rPr lang="en-GB" smtClean="0"/>
              <a:t>16</a:t>
            </a:fld>
            <a:endParaRPr lang="en-GB" dirty="0"/>
          </a:p>
        </p:txBody>
      </p:sp>
      <p:pic>
        <p:nvPicPr>
          <p:cNvPr id="7" name="Picture 6">
            <a:extLst>
              <a:ext uri="{FF2B5EF4-FFF2-40B4-BE49-F238E27FC236}">
                <a16:creationId xmlns:a16="http://schemas.microsoft.com/office/drawing/2014/main" id="{718B239B-1436-417D-BA3C-1DD7225F33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62445" y="5234689"/>
            <a:ext cx="1338579" cy="1124147"/>
          </a:xfrm>
          <a:prstGeom prst="rect">
            <a:avLst/>
          </a:prstGeom>
        </p:spPr>
      </p:pic>
      <p:sp>
        <p:nvSpPr>
          <p:cNvPr id="5" name="Footer Placeholder 4">
            <a:extLst>
              <a:ext uri="{FF2B5EF4-FFF2-40B4-BE49-F238E27FC236}">
                <a16:creationId xmlns:a16="http://schemas.microsoft.com/office/drawing/2014/main" id="{3D743914-5478-4EE9-BEE0-7D79AAE8E5F8}"/>
              </a:ext>
            </a:extLst>
          </p:cNvPr>
          <p:cNvSpPr>
            <a:spLocks noGrp="1"/>
          </p:cNvSpPr>
          <p:nvPr>
            <p:ph type="ftr" sz="quarter" idx="11"/>
          </p:nvPr>
        </p:nvSpPr>
        <p:spPr/>
        <p:txBody>
          <a:bodyPr/>
          <a:lstStyle/>
          <a:p>
            <a:r>
              <a:rPr lang="en-GB"/>
              <a:t>Regulator of Social Housing  July 2022</a:t>
            </a:r>
            <a:endParaRPr lang="en-GB" dirty="0"/>
          </a:p>
        </p:txBody>
      </p:sp>
    </p:spTree>
    <p:extLst>
      <p:ext uri="{BB962C8B-B14F-4D97-AF65-F5344CB8AC3E}">
        <p14:creationId xmlns:p14="http://schemas.microsoft.com/office/powerpoint/2010/main" val="1824217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4748D0E-A86C-4EA0-AD37-F535F7ABD567}"/>
              </a:ext>
            </a:extLst>
          </p:cNvPr>
          <p:cNvSpPr>
            <a:spLocks noGrp="1"/>
          </p:cNvSpPr>
          <p:nvPr>
            <p:ph type="ftr" sz="quarter" idx="11"/>
          </p:nvPr>
        </p:nvSpPr>
        <p:spPr>
          <a:xfrm>
            <a:off x="750621" y="6227958"/>
            <a:ext cx="2550517" cy="498306"/>
          </a:xfrm>
        </p:spPr>
        <p:txBody>
          <a:bodyPr/>
          <a:lstStyle/>
          <a:p>
            <a:r>
              <a:rPr lang="en-GB"/>
              <a:t>Regulator of Social Housing  July 2022</a:t>
            </a:r>
            <a:endParaRPr lang="en-GB" dirty="0"/>
          </a:p>
        </p:txBody>
      </p:sp>
      <p:sp>
        <p:nvSpPr>
          <p:cNvPr id="6" name="Slide Number Placeholder 5">
            <a:extLst>
              <a:ext uri="{FF2B5EF4-FFF2-40B4-BE49-F238E27FC236}">
                <a16:creationId xmlns:a16="http://schemas.microsoft.com/office/drawing/2014/main" id="{BBE191C5-6AF1-4F07-BA5A-B988DD4ED4E5}"/>
              </a:ext>
            </a:extLst>
          </p:cNvPr>
          <p:cNvSpPr>
            <a:spLocks noGrp="1"/>
          </p:cNvSpPr>
          <p:nvPr>
            <p:ph type="sldNum" sz="quarter" idx="12"/>
          </p:nvPr>
        </p:nvSpPr>
        <p:spPr/>
        <p:txBody>
          <a:bodyPr/>
          <a:lstStyle/>
          <a:p>
            <a:fld id="{F2DDE3AD-81DD-477C-B05F-9B8B1DADB4A3}" type="slidenum">
              <a:rPr lang="en-GB" smtClean="0"/>
              <a:t>17</a:t>
            </a:fld>
            <a:endParaRPr lang="en-GB" dirty="0"/>
          </a:p>
        </p:txBody>
      </p:sp>
      <p:graphicFrame>
        <p:nvGraphicFramePr>
          <p:cNvPr id="7" name="Table 7">
            <a:extLst>
              <a:ext uri="{FF2B5EF4-FFF2-40B4-BE49-F238E27FC236}">
                <a16:creationId xmlns:a16="http://schemas.microsoft.com/office/drawing/2014/main" id="{E4D302C3-9775-4335-B524-F1A429F882F1}"/>
              </a:ext>
            </a:extLst>
          </p:cNvPr>
          <p:cNvGraphicFramePr>
            <a:graphicFrameLocks noGrp="1"/>
          </p:cNvGraphicFramePr>
          <p:nvPr>
            <p:extLst>
              <p:ext uri="{D42A27DB-BD31-4B8C-83A1-F6EECF244321}">
                <p14:modId xmlns:p14="http://schemas.microsoft.com/office/powerpoint/2010/main" val="2668904276"/>
              </p:ext>
            </p:extLst>
          </p:nvPr>
        </p:nvGraphicFramePr>
        <p:xfrm>
          <a:off x="430939" y="1185667"/>
          <a:ext cx="8114400" cy="5037690"/>
        </p:xfrm>
        <a:graphic>
          <a:graphicData uri="http://schemas.openxmlformats.org/drawingml/2006/table">
            <a:tbl>
              <a:tblPr firstRow="1" bandRow="1">
                <a:tableStyleId>{5C22544A-7EE6-4342-B048-85BDC9FD1C3A}</a:tableStyleId>
              </a:tblPr>
              <a:tblGrid>
                <a:gridCol w="4057200">
                  <a:extLst>
                    <a:ext uri="{9D8B030D-6E8A-4147-A177-3AD203B41FA5}">
                      <a16:colId xmlns:a16="http://schemas.microsoft.com/office/drawing/2014/main" val="17798466"/>
                    </a:ext>
                  </a:extLst>
                </a:gridCol>
                <a:gridCol w="4057200">
                  <a:extLst>
                    <a:ext uri="{9D8B030D-6E8A-4147-A177-3AD203B41FA5}">
                      <a16:colId xmlns:a16="http://schemas.microsoft.com/office/drawing/2014/main" val="447734615"/>
                    </a:ext>
                  </a:extLst>
                </a:gridCol>
              </a:tblGrid>
              <a:tr h="33952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cs typeface="Arial" panose="020B0604020202020204" pitchFamily="34" charset="0"/>
                        </a:rPr>
                        <a:t>Objective – to travel by train from A to B for a meeting at a certain time</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txBody>
                  <a:tcPr/>
                </a:tc>
                <a:extLst>
                  <a:ext uri="{0D108BD9-81ED-4DB2-BD59-A6C34878D82A}">
                    <a16:rowId xmlns:a16="http://schemas.microsoft.com/office/drawing/2014/main" val="2638397640"/>
                  </a:ext>
                </a:extLst>
              </a:tr>
              <a:tr h="339525">
                <a:tc>
                  <a:txBody>
                    <a:bodyPr/>
                    <a:lstStyle/>
                    <a:p>
                      <a:r>
                        <a:rPr lang="en-GB" sz="1600" dirty="0">
                          <a:latin typeface="Arial" panose="020B0604020202020204" pitchFamily="34" charset="0"/>
                          <a:cs typeface="Arial" panose="020B0604020202020204" pitchFamily="34" charset="0"/>
                        </a:rPr>
                        <a:t>Risk??</a:t>
                      </a:r>
                    </a:p>
                  </a:txBody>
                  <a:tcPr/>
                </a:tc>
                <a:tc>
                  <a:txBody>
                    <a:bodyPr/>
                    <a:lstStyle/>
                    <a:p>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57079283"/>
                  </a:ext>
                </a:extLst>
              </a:tr>
              <a:tr h="556283">
                <a:tc>
                  <a:txBody>
                    <a:bodyPr/>
                    <a:lstStyle/>
                    <a:p>
                      <a:r>
                        <a:rPr lang="en-GB" sz="1600" dirty="0">
                          <a:latin typeface="Arial" panose="020B0604020202020204" pitchFamily="34" charset="0"/>
                          <a:cs typeface="Arial" panose="020B0604020202020204" pitchFamily="34" charset="0"/>
                        </a:rPr>
                        <a:t>Failure to get from A to B on time for the</a:t>
                      </a:r>
                    </a:p>
                    <a:p>
                      <a:r>
                        <a:rPr lang="en-GB" sz="1600" dirty="0">
                          <a:latin typeface="Arial" panose="020B0604020202020204" pitchFamily="34" charset="0"/>
                          <a:cs typeface="Arial" panose="020B0604020202020204" pitchFamily="34" charset="0"/>
                        </a:rPr>
                        <a:t>meeting </a:t>
                      </a:r>
                    </a:p>
                  </a:txBody>
                  <a:tcPr/>
                </a:tc>
                <a:tc>
                  <a:txBody>
                    <a:bodyPr/>
                    <a:lstStyle/>
                    <a:p>
                      <a:r>
                        <a:rPr lang="en-GB" sz="1600" dirty="0">
                          <a:latin typeface="Arial" panose="020B0604020202020204" pitchFamily="34" charset="0"/>
                          <a:cs typeface="Arial" panose="020B0604020202020204" pitchFamily="34" charset="0"/>
                        </a:rPr>
                        <a:t>This is simply the converse of the objective</a:t>
                      </a:r>
                    </a:p>
                  </a:txBody>
                  <a:tcPr/>
                </a:tc>
                <a:extLst>
                  <a:ext uri="{0D108BD9-81ED-4DB2-BD59-A6C34878D82A}">
                    <a16:rowId xmlns:a16="http://schemas.microsoft.com/office/drawing/2014/main" val="778970181"/>
                  </a:ext>
                </a:extLst>
              </a:tr>
              <a:tr h="790508">
                <a:tc>
                  <a:txBody>
                    <a:bodyPr/>
                    <a:lstStyle/>
                    <a:p>
                      <a:r>
                        <a:rPr lang="en-GB" sz="1600" dirty="0">
                          <a:latin typeface="Arial" panose="020B0604020202020204" pitchFamily="34" charset="0"/>
                          <a:cs typeface="Arial" panose="020B0604020202020204" pitchFamily="34" charset="0"/>
                        </a:rPr>
                        <a:t>Being late and missing the meeting </a:t>
                      </a:r>
                    </a:p>
                  </a:txBody>
                  <a:tcPr/>
                </a:tc>
                <a:tc>
                  <a:txBody>
                    <a:bodyPr/>
                    <a:lstStyle/>
                    <a:p>
                      <a:r>
                        <a:rPr lang="en-GB" sz="1600" dirty="0">
                          <a:latin typeface="Arial" panose="020B0604020202020204" pitchFamily="34" charset="0"/>
                          <a:cs typeface="Arial" panose="020B0604020202020204" pitchFamily="34" charset="0"/>
                        </a:rPr>
                        <a:t>This is a statement of the impact of the risk, not the risk itself</a:t>
                      </a:r>
                    </a:p>
                    <a:p>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26620249"/>
                  </a:ext>
                </a:extLst>
              </a:tr>
              <a:tr h="790508">
                <a:tc>
                  <a:txBody>
                    <a:bodyPr/>
                    <a:lstStyle/>
                    <a:p>
                      <a:r>
                        <a:rPr lang="en-GB" sz="1600" dirty="0">
                          <a:latin typeface="Arial" panose="020B0604020202020204" pitchFamily="34" charset="0"/>
                          <a:cs typeface="Arial" panose="020B0604020202020204" pitchFamily="34" charset="0"/>
                        </a:rPr>
                        <a:t>There is no buffet on the train so I get hungry </a:t>
                      </a:r>
                    </a:p>
                  </a:txBody>
                  <a:tcPr/>
                </a:tc>
                <a:tc>
                  <a:txBody>
                    <a:bodyPr/>
                    <a:lstStyle/>
                    <a:p>
                      <a:r>
                        <a:rPr lang="en-GB" sz="1600" dirty="0">
                          <a:latin typeface="Arial" panose="020B0604020202020204" pitchFamily="34" charset="0"/>
                          <a:cs typeface="Arial" panose="020B0604020202020204" pitchFamily="34" charset="0"/>
                        </a:rPr>
                        <a:t>This does not impact on achievement of the objective</a:t>
                      </a:r>
                    </a:p>
                    <a:p>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025057829"/>
                  </a:ext>
                </a:extLst>
              </a:tr>
              <a:tr h="1024732">
                <a:tc>
                  <a:txBody>
                    <a:bodyPr/>
                    <a:lstStyle/>
                    <a:p>
                      <a:r>
                        <a:rPr lang="en-GB" sz="1600" dirty="0">
                          <a:latin typeface="Arial" panose="020B0604020202020204" pitchFamily="34" charset="0"/>
                          <a:cs typeface="Arial" panose="020B0604020202020204" pitchFamily="34" charset="0"/>
                        </a:rPr>
                        <a:t>Missing the train causes me to be late and miss the meeting</a:t>
                      </a:r>
                    </a:p>
                    <a:p>
                      <a:endParaRPr lang="en-GB" sz="1600" dirty="0">
                        <a:latin typeface="Arial" panose="020B0604020202020204" pitchFamily="34" charset="0"/>
                        <a:cs typeface="Arial" panose="020B0604020202020204" pitchFamily="34" charset="0"/>
                      </a:endParaRPr>
                    </a:p>
                  </a:txBody>
                  <a:tcPr/>
                </a:tc>
                <a:tc>
                  <a:txBody>
                    <a:bodyPr/>
                    <a:lstStyle/>
                    <a:p>
                      <a:r>
                        <a:rPr lang="en-GB" sz="1600" dirty="0">
                          <a:latin typeface="Arial" panose="020B0604020202020204" pitchFamily="34" charset="0"/>
                          <a:cs typeface="Arial" panose="020B0604020202020204" pitchFamily="34" charset="0"/>
                        </a:rPr>
                        <a:t>This is a risk which can be controlled by</a:t>
                      </a:r>
                    </a:p>
                    <a:p>
                      <a:r>
                        <a:rPr lang="en-GB" sz="1600" dirty="0">
                          <a:latin typeface="Arial" panose="020B0604020202020204" pitchFamily="34" charset="0"/>
                          <a:cs typeface="Arial" panose="020B0604020202020204" pitchFamily="34" charset="0"/>
                        </a:rPr>
                        <a:t>making sure I allow plenty of time to get to the station</a:t>
                      </a:r>
                    </a:p>
                    <a:p>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69785965"/>
                  </a:ext>
                </a:extLst>
              </a:tr>
              <a:tr h="1024732">
                <a:tc>
                  <a:txBody>
                    <a:bodyPr/>
                    <a:lstStyle/>
                    <a:p>
                      <a:r>
                        <a:rPr lang="en-GB" sz="1600" dirty="0">
                          <a:latin typeface="Arial" panose="020B0604020202020204" pitchFamily="34" charset="0"/>
                          <a:cs typeface="Arial" panose="020B0604020202020204" pitchFamily="34" charset="0"/>
                        </a:rPr>
                        <a:t>Severe weather prevents the train from</a:t>
                      </a:r>
                    </a:p>
                    <a:p>
                      <a:r>
                        <a:rPr lang="en-GB" sz="1600" dirty="0">
                          <a:latin typeface="Arial" panose="020B0604020202020204" pitchFamily="34" charset="0"/>
                          <a:cs typeface="Arial" panose="020B0604020202020204" pitchFamily="34" charset="0"/>
                        </a:rPr>
                        <a:t>running and me from getting to the meeting</a:t>
                      </a:r>
                    </a:p>
                    <a:p>
                      <a:endParaRPr lang="en-GB" sz="1600" dirty="0">
                        <a:latin typeface="Arial" panose="020B0604020202020204" pitchFamily="34" charset="0"/>
                        <a:cs typeface="Arial" panose="020B0604020202020204" pitchFamily="34" charset="0"/>
                      </a:endParaRPr>
                    </a:p>
                  </a:txBody>
                  <a:tcPr/>
                </a:tc>
                <a:tc>
                  <a:txBody>
                    <a:bodyPr/>
                    <a:lstStyle/>
                    <a:p>
                      <a:r>
                        <a:rPr lang="en-GB" sz="1600" dirty="0">
                          <a:latin typeface="Arial" panose="020B0604020202020204" pitchFamily="34" charset="0"/>
                          <a:cs typeface="Arial" panose="020B0604020202020204" pitchFamily="34" charset="0"/>
                        </a:rPr>
                        <a:t>This is a risk which I cannot control, but</a:t>
                      </a:r>
                    </a:p>
                    <a:p>
                      <a:r>
                        <a:rPr lang="en-GB" sz="1600" dirty="0">
                          <a:latin typeface="Arial" panose="020B0604020202020204" pitchFamily="34" charset="0"/>
                          <a:cs typeface="Arial" panose="020B0604020202020204" pitchFamily="34" charset="0"/>
                        </a:rPr>
                        <a:t>against which I can make a contingency plan</a:t>
                      </a:r>
                    </a:p>
                    <a:p>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08739724"/>
                  </a:ext>
                </a:extLst>
              </a:tr>
            </a:tbl>
          </a:graphicData>
        </a:graphic>
      </p:graphicFrame>
      <p:sp>
        <p:nvSpPr>
          <p:cNvPr id="8" name="Title 1">
            <a:extLst>
              <a:ext uri="{FF2B5EF4-FFF2-40B4-BE49-F238E27FC236}">
                <a16:creationId xmlns:a16="http://schemas.microsoft.com/office/drawing/2014/main" id="{9B7E4CDC-FE00-4914-B7C9-C125BDA41E21}"/>
              </a:ext>
            </a:extLst>
          </p:cNvPr>
          <p:cNvSpPr>
            <a:spLocks noGrp="1"/>
          </p:cNvSpPr>
          <p:nvPr>
            <p:ph type="title"/>
          </p:nvPr>
        </p:nvSpPr>
        <p:spPr>
          <a:xfrm>
            <a:off x="482600" y="465667"/>
            <a:ext cx="8114400" cy="720000"/>
          </a:xfrm>
        </p:spPr>
        <p:txBody>
          <a:bodyPr>
            <a:normAutofit/>
          </a:bodyPr>
          <a:lstStyle/>
          <a:p>
            <a:r>
              <a:rPr lang="en-GB" dirty="0"/>
              <a:t>Identifying risks … </a:t>
            </a:r>
          </a:p>
        </p:txBody>
      </p:sp>
    </p:spTree>
    <p:extLst>
      <p:ext uri="{BB962C8B-B14F-4D97-AF65-F5344CB8AC3E}">
        <p14:creationId xmlns:p14="http://schemas.microsoft.com/office/powerpoint/2010/main" val="1072149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Assurance</a:t>
            </a:r>
          </a:p>
        </p:txBody>
      </p:sp>
      <p:sp>
        <p:nvSpPr>
          <p:cNvPr id="3" name="Content Placeholder 2"/>
          <p:cNvSpPr>
            <a:spLocks noGrp="1"/>
          </p:cNvSpPr>
          <p:nvPr>
            <p:ph idx="1"/>
          </p:nvPr>
        </p:nvSpPr>
        <p:spPr>
          <a:xfrm>
            <a:off x="482600" y="1185667"/>
            <a:ext cx="8114400" cy="4851066"/>
          </a:xfrm>
        </p:spPr>
        <p:txBody>
          <a:bodyPr>
            <a:normAutofit fontScale="77500" lnSpcReduction="20000"/>
          </a:bodyPr>
          <a:lstStyle/>
          <a:p>
            <a:r>
              <a:rPr lang="en-GB" dirty="0"/>
              <a:t>Confidence / sureness that strategy is being delivered and that risks are being managed within appetite.  </a:t>
            </a:r>
          </a:p>
          <a:p>
            <a:endParaRPr lang="en-GB" dirty="0"/>
          </a:p>
          <a:p>
            <a:r>
              <a:rPr lang="en-GB" dirty="0"/>
              <a:t>Needed on – risks, data, controls, procedures, strategic and operational performance, </a:t>
            </a:r>
          </a:p>
          <a:p>
            <a:endParaRPr lang="en-GB" dirty="0"/>
          </a:p>
          <a:p>
            <a:r>
              <a:rPr lang="en-GB" dirty="0"/>
              <a:t>Have a plan to achieve it – map the sources of assurance the board gets against key risks</a:t>
            </a:r>
          </a:p>
          <a:p>
            <a:pPr marL="342900" indent="-342900">
              <a:buFont typeface="Arial" panose="020B0604020202020204" pitchFamily="34" charset="0"/>
              <a:buChar char="•"/>
            </a:pPr>
            <a:r>
              <a:rPr lang="en-GB" dirty="0"/>
              <a:t>Management reports / KPIs</a:t>
            </a:r>
          </a:p>
          <a:p>
            <a:pPr marL="342900" indent="-342900">
              <a:buFont typeface="Arial" panose="020B0604020202020204" pitchFamily="34" charset="0"/>
              <a:buChar char="•"/>
            </a:pPr>
            <a:r>
              <a:rPr lang="en-GB" dirty="0"/>
              <a:t>Internal audits and c</a:t>
            </a:r>
            <a:r>
              <a:rPr lang="en-US" dirty="0"/>
              <a:t>compliance reviews</a:t>
            </a:r>
          </a:p>
          <a:p>
            <a:pPr marL="342900" indent="-342900">
              <a:buFont typeface="Arial" panose="020B0604020202020204" pitchFamily="34" charset="0"/>
              <a:buChar char="•"/>
            </a:pPr>
            <a:r>
              <a:rPr lang="en-US" dirty="0"/>
              <a:t>Specialist advice (legal, treasury, H&amp;S)</a:t>
            </a:r>
          </a:p>
          <a:p>
            <a:pPr marL="342900" indent="-342900">
              <a:buFont typeface="Arial" panose="020B0604020202020204" pitchFamily="34" charset="0"/>
              <a:buChar char="•"/>
            </a:pPr>
            <a:r>
              <a:rPr lang="en-US" dirty="0"/>
              <a:t>Inspection outputs (e.g. CQC, regulatory judgements)</a:t>
            </a:r>
          </a:p>
          <a:p>
            <a:pPr marL="342900" indent="-342900">
              <a:buFont typeface="Arial" panose="020B0604020202020204" pitchFamily="34" charset="0"/>
              <a:buChar char="•"/>
            </a:pPr>
            <a:r>
              <a:rPr lang="en-US" dirty="0"/>
              <a:t>Stress testing outputs and recovery planning</a:t>
            </a:r>
          </a:p>
          <a:p>
            <a:endParaRPr lang="en-US" dirty="0"/>
          </a:p>
          <a:p>
            <a:r>
              <a:rPr lang="en-US" dirty="0"/>
              <a:t>Rightsizing Assurance</a:t>
            </a:r>
          </a:p>
          <a:p>
            <a:pPr marL="342900" indent="-342900">
              <a:buFont typeface="Arial" panose="020B0604020202020204" pitchFamily="34" charset="0"/>
              <a:buChar char="•"/>
            </a:pPr>
            <a:r>
              <a:rPr lang="en-US" dirty="0"/>
              <a:t>Scope, depth, desk-top, inspection, independent, management</a:t>
            </a:r>
          </a:p>
          <a:p>
            <a:pPr lvl="1"/>
            <a:endParaRPr lang="en-GB" dirty="0"/>
          </a:p>
          <a:p>
            <a:pPr lvl="1"/>
            <a:endParaRPr lang="en-GB" dirty="0"/>
          </a:p>
          <a:p>
            <a:pPr lvl="1"/>
            <a:r>
              <a:rPr lang="en-GB" sz="2000" dirty="0"/>
              <a:t>Basis in data – if data is wrong then assurances will be meaningless</a:t>
            </a:r>
          </a:p>
          <a:p>
            <a:pPr lvl="1"/>
            <a:endParaRPr lang="en-GB" dirty="0"/>
          </a:p>
        </p:txBody>
      </p:sp>
      <p:sp>
        <p:nvSpPr>
          <p:cNvPr id="5" name="Footer Placeholder 4"/>
          <p:cNvSpPr>
            <a:spLocks noGrp="1"/>
          </p:cNvSpPr>
          <p:nvPr>
            <p:ph type="ftr" sz="quarter" idx="11"/>
          </p:nvPr>
        </p:nvSpPr>
        <p:spPr>
          <a:xfrm>
            <a:off x="750622" y="6227958"/>
            <a:ext cx="3532076" cy="451811"/>
          </a:xfrm>
        </p:spPr>
        <p:txBody>
          <a:bodyPr/>
          <a:lstStyle/>
          <a:p>
            <a:r>
              <a:rPr lang="en-GB"/>
              <a:t>Regulator of Social Housing  July 2022</a:t>
            </a:r>
            <a:endParaRPr lang="en-GB" dirty="0"/>
          </a:p>
        </p:txBody>
      </p:sp>
      <p:sp>
        <p:nvSpPr>
          <p:cNvPr id="6" name="Slide Number Placeholder 5"/>
          <p:cNvSpPr>
            <a:spLocks noGrp="1"/>
          </p:cNvSpPr>
          <p:nvPr>
            <p:ph type="sldNum" sz="quarter" idx="12"/>
          </p:nvPr>
        </p:nvSpPr>
        <p:spPr/>
        <p:txBody>
          <a:bodyPr/>
          <a:lstStyle/>
          <a:p>
            <a:fld id="{F2DDE3AD-81DD-477C-B05F-9B8B1DADB4A3}" type="slidenum">
              <a:rPr lang="en-GB" smtClean="0"/>
              <a:t>18</a:t>
            </a:fld>
            <a:endParaRPr lang="en-GB" dirty="0"/>
          </a:p>
        </p:txBody>
      </p:sp>
      <p:pic>
        <p:nvPicPr>
          <p:cNvPr id="7" name="Picture 6">
            <a:extLst>
              <a:ext uri="{FF2B5EF4-FFF2-40B4-BE49-F238E27FC236}">
                <a16:creationId xmlns:a16="http://schemas.microsoft.com/office/drawing/2014/main" id="{26D8D74A-1BB1-438E-95E1-0E2DDAAB38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52853" y="4650097"/>
            <a:ext cx="1402177" cy="1402177"/>
          </a:xfrm>
          <a:prstGeom prst="rect">
            <a:avLst/>
          </a:prstGeom>
        </p:spPr>
      </p:pic>
    </p:spTree>
    <p:extLst>
      <p:ext uri="{BB962C8B-B14F-4D97-AF65-F5344CB8AC3E}">
        <p14:creationId xmlns:p14="http://schemas.microsoft.com/office/powerpoint/2010/main" val="4175627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7A8FF-017E-47B9-B65D-B5766BCDA8EB}"/>
              </a:ext>
            </a:extLst>
          </p:cNvPr>
          <p:cNvSpPr>
            <a:spLocks noGrp="1"/>
          </p:cNvSpPr>
          <p:nvPr>
            <p:ph type="title"/>
          </p:nvPr>
        </p:nvSpPr>
        <p:spPr/>
        <p:txBody>
          <a:bodyPr/>
          <a:lstStyle/>
          <a:p>
            <a:r>
              <a:rPr lang="en-GB" dirty="0"/>
              <a:t>Stress testing and recovery planning</a:t>
            </a:r>
          </a:p>
        </p:txBody>
      </p:sp>
      <p:sp>
        <p:nvSpPr>
          <p:cNvPr id="3" name="Content Placeholder 2">
            <a:extLst>
              <a:ext uri="{FF2B5EF4-FFF2-40B4-BE49-F238E27FC236}">
                <a16:creationId xmlns:a16="http://schemas.microsoft.com/office/drawing/2014/main" id="{B5EE7FF9-C5D9-40FE-92D4-CAFD2DF69193}"/>
              </a:ext>
            </a:extLst>
          </p:cNvPr>
          <p:cNvSpPr>
            <a:spLocks noGrp="1"/>
          </p:cNvSpPr>
          <p:nvPr>
            <p:ph idx="1"/>
          </p:nvPr>
        </p:nvSpPr>
        <p:spPr/>
        <p:txBody>
          <a:bodyPr/>
          <a:lstStyle/>
          <a:p>
            <a:r>
              <a:rPr lang="en-GB" dirty="0"/>
              <a:t>RSH context:</a:t>
            </a:r>
          </a:p>
          <a:p>
            <a:endParaRPr lang="en-GB" dirty="0"/>
          </a:p>
          <a:p>
            <a:r>
              <a:rPr lang="en-GB" dirty="0"/>
              <a:t>Stress testing - Analysis of the impact of risks, or combinations of risks, on business plans to determine the extent of the economic shocks and/or internal failure the plan can cope with. </a:t>
            </a:r>
          </a:p>
          <a:p>
            <a:endParaRPr lang="en-GB" dirty="0"/>
          </a:p>
          <a:p>
            <a:r>
              <a:rPr lang="en-GB" dirty="0"/>
              <a:t>Recovery planning – Devising deliverable plans which could be enacted to manage those stress scenarios and allow the business to remain financially viable.</a:t>
            </a:r>
          </a:p>
          <a:p>
            <a:endParaRPr lang="en-GB" dirty="0"/>
          </a:p>
          <a:p>
            <a:endParaRPr lang="en-GB" dirty="0"/>
          </a:p>
        </p:txBody>
      </p:sp>
      <p:sp>
        <p:nvSpPr>
          <p:cNvPr id="5" name="Footer Placeholder 4">
            <a:extLst>
              <a:ext uri="{FF2B5EF4-FFF2-40B4-BE49-F238E27FC236}">
                <a16:creationId xmlns:a16="http://schemas.microsoft.com/office/drawing/2014/main" id="{91F9B6E1-C2B5-4C0A-9741-0241FFE5A6E7}"/>
              </a:ext>
            </a:extLst>
          </p:cNvPr>
          <p:cNvSpPr>
            <a:spLocks noGrp="1"/>
          </p:cNvSpPr>
          <p:nvPr>
            <p:ph type="ftr" sz="quarter" idx="11"/>
          </p:nvPr>
        </p:nvSpPr>
        <p:spPr>
          <a:xfrm>
            <a:off x="750622" y="6227958"/>
            <a:ext cx="3222110" cy="487974"/>
          </a:xfrm>
        </p:spPr>
        <p:txBody>
          <a:bodyPr/>
          <a:lstStyle/>
          <a:p>
            <a:r>
              <a:rPr lang="en-GB"/>
              <a:t>Regulator of Social Housing  July 2022</a:t>
            </a:r>
            <a:endParaRPr lang="en-GB" dirty="0"/>
          </a:p>
        </p:txBody>
      </p:sp>
      <p:sp>
        <p:nvSpPr>
          <p:cNvPr id="6" name="Slide Number Placeholder 5">
            <a:extLst>
              <a:ext uri="{FF2B5EF4-FFF2-40B4-BE49-F238E27FC236}">
                <a16:creationId xmlns:a16="http://schemas.microsoft.com/office/drawing/2014/main" id="{2EEC7BE4-7F83-4B2A-8D2A-BEAF293A6788}"/>
              </a:ext>
            </a:extLst>
          </p:cNvPr>
          <p:cNvSpPr>
            <a:spLocks noGrp="1"/>
          </p:cNvSpPr>
          <p:nvPr>
            <p:ph type="sldNum" sz="quarter" idx="12"/>
          </p:nvPr>
        </p:nvSpPr>
        <p:spPr/>
        <p:txBody>
          <a:bodyPr/>
          <a:lstStyle/>
          <a:p>
            <a:fld id="{F2DDE3AD-81DD-477C-B05F-9B8B1DADB4A3}" type="slidenum">
              <a:rPr lang="en-GB" smtClean="0"/>
              <a:t>19</a:t>
            </a:fld>
            <a:endParaRPr lang="en-GB" dirty="0"/>
          </a:p>
        </p:txBody>
      </p:sp>
      <p:pic>
        <p:nvPicPr>
          <p:cNvPr id="7" name="Picture 6" descr="House key image" title="House key">
            <a:extLst>
              <a:ext uri="{FF2B5EF4-FFF2-40B4-BE49-F238E27FC236}">
                <a16:creationId xmlns:a16="http://schemas.microsoft.com/office/drawing/2014/main" id="{4996FD8D-CDB4-4BB5-8321-C02661F64B9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683" y="5194788"/>
            <a:ext cx="1208717" cy="1152286"/>
          </a:xfrm>
          <a:prstGeom prst="rect">
            <a:avLst/>
          </a:prstGeom>
          <a:noFill/>
          <a:ln>
            <a:noFill/>
          </a:ln>
        </p:spPr>
      </p:pic>
    </p:spTree>
    <p:extLst>
      <p:ext uri="{BB962C8B-B14F-4D97-AF65-F5344CB8AC3E}">
        <p14:creationId xmlns:p14="http://schemas.microsoft.com/office/powerpoint/2010/main" val="659218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600" y="465667"/>
            <a:ext cx="8114400" cy="720000"/>
          </a:xfrm>
        </p:spPr>
        <p:txBody>
          <a:bodyPr anchor="t">
            <a:normAutofit/>
          </a:bodyPr>
          <a:lstStyle/>
          <a:p>
            <a:r>
              <a:rPr lang="en-GB" dirty="0"/>
              <a:t>Agenda</a:t>
            </a:r>
          </a:p>
        </p:txBody>
      </p:sp>
      <p:sp>
        <p:nvSpPr>
          <p:cNvPr id="5" name="Footer Placeholder 4"/>
          <p:cNvSpPr>
            <a:spLocks noGrp="1"/>
          </p:cNvSpPr>
          <p:nvPr>
            <p:ph type="ftr" sz="quarter" idx="11"/>
          </p:nvPr>
        </p:nvSpPr>
        <p:spPr>
          <a:xfrm>
            <a:off x="750622" y="6227958"/>
            <a:ext cx="1670050" cy="107949"/>
          </a:xfrm>
        </p:spPr>
        <p:txBody>
          <a:bodyPr anchor="t">
            <a:normAutofit/>
          </a:bodyPr>
          <a:lstStyle/>
          <a:p>
            <a:pPr>
              <a:lnSpc>
                <a:spcPct val="90000"/>
              </a:lnSpc>
              <a:spcAft>
                <a:spcPts val="600"/>
              </a:spcAft>
            </a:pPr>
            <a:r>
              <a:rPr lang="en-GB" sz="700"/>
              <a:t>Regulator of Social Housing  July 2022</a:t>
            </a:r>
          </a:p>
        </p:txBody>
      </p:sp>
      <p:sp>
        <p:nvSpPr>
          <p:cNvPr id="6" name="Slide Number Placeholder 5"/>
          <p:cNvSpPr>
            <a:spLocks noGrp="1"/>
          </p:cNvSpPr>
          <p:nvPr>
            <p:ph type="sldNum" sz="quarter" idx="12"/>
          </p:nvPr>
        </p:nvSpPr>
        <p:spPr>
          <a:xfrm>
            <a:off x="482600" y="6229332"/>
            <a:ext cx="182033" cy="110087"/>
          </a:xfrm>
        </p:spPr>
        <p:txBody>
          <a:bodyPr anchor="t">
            <a:normAutofit/>
          </a:bodyPr>
          <a:lstStyle/>
          <a:p>
            <a:pPr>
              <a:lnSpc>
                <a:spcPct val="90000"/>
              </a:lnSpc>
              <a:spcAft>
                <a:spcPts val="600"/>
              </a:spcAft>
            </a:pPr>
            <a:fld id="{F2DDE3AD-81DD-477C-B05F-9B8B1DADB4A3}" type="slidenum">
              <a:rPr lang="en-GB" sz="800" smtClean="0"/>
              <a:pPr>
                <a:lnSpc>
                  <a:spcPct val="90000"/>
                </a:lnSpc>
                <a:spcAft>
                  <a:spcPts val="600"/>
                </a:spcAft>
              </a:pPr>
              <a:t>2</a:t>
            </a:fld>
            <a:endParaRPr lang="en-GB" sz="800"/>
          </a:p>
        </p:txBody>
      </p:sp>
      <p:graphicFrame>
        <p:nvGraphicFramePr>
          <p:cNvPr id="8" name="Content Placeholder 2">
            <a:extLst>
              <a:ext uri="{FF2B5EF4-FFF2-40B4-BE49-F238E27FC236}">
                <a16:creationId xmlns:a16="http://schemas.microsoft.com/office/drawing/2014/main" id="{B465783D-9842-61DC-7057-B0094A297F6F}"/>
              </a:ext>
            </a:extLst>
          </p:cNvPr>
          <p:cNvGraphicFramePr>
            <a:graphicFrameLocks noGrp="1"/>
          </p:cNvGraphicFramePr>
          <p:nvPr>
            <p:ph sz="half" idx="2"/>
            <p:extLst>
              <p:ext uri="{D42A27DB-BD31-4B8C-83A1-F6EECF244321}">
                <p14:modId xmlns:p14="http://schemas.microsoft.com/office/powerpoint/2010/main" val="3201373551"/>
              </p:ext>
            </p:extLst>
          </p:nvPr>
        </p:nvGraphicFramePr>
        <p:xfrm>
          <a:off x="482600" y="1185667"/>
          <a:ext cx="8106550" cy="48510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2981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Stress testing and mitigation planning – specific expectations</a:t>
            </a:r>
          </a:p>
        </p:txBody>
      </p:sp>
      <p:sp>
        <p:nvSpPr>
          <p:cNvPr id="3" name="Content Placeholder 2"/>
          <p:cNvSpPr>
            <a:spLocks noGrp="1"/>
          </p:cNvSpPr>
          <p:nvPr>
            <p:ph idx="1"/>
          </p:nvPr>
        </p:nvSpPr>
        <p:spPr>
          <a:xfrm>
            <a:off x="437480" y="1424975"/>
            <a:ext cx="8114400" cy="4605866"/>
          </a:xfrm>
        </p:spPr>
        <p:txBody>
          <a:bodyPr>
            <a:normAutofit/>
          </a:bodyPr>
          <a:lstStyle/>
          <a:p>
            <a:pPr lvl="0" fontAlgn="base">
              <a:spcBef>
                <a:spcPct val="20000"/>
              </a:spcBef>
              <a:spcAft>
                <a:spcPct val="0"/>
              </a:spcAft>
              <a:buClr>
                <a:srgbClr val="009590"/>
              </a:buClr>
            </a:pPr>
            <a:r>
              <a:rPr lang="en-GB" dirty="0">
                <a:solidFill>
                  <a:prstClr val="black"/>
                </a:solidFill>
              </a:rPr>
              <a:t>Registered providers shall </a:t>
            </a:r>
            <a:r>
              <a:rPr lang="en-GB" dirty="0">
                <a:solidFill>
                  <a:srgbClr val="FF0000"/>
                </a:solidFill>
              </a:rPr>
              <a:t>assess, manage and where appropriate address risks</a:t>
            </a:r>
            <a:r>
              <a:rPr lang="en-GB" dirty="0">
                <a:solidFill>
                  <a:prstClr val="black"/>
                </a:solidFill>
              </a:rPr>
              <a:t> to ensure the long term viability of the registered provider, including ensuring that social housing assets are protected. Registered providers shall do so by … carrying out </a:t>
            </a:r>
            <a:r>
              <a:rPr lang="en-GB" dirty="0">
                <a:solidFill>
                  <a:srgbClr val="FF0000"/>
                </a:solidFill>
              </a:rPr>
              <a:t>detailed and robust stress testing </a:t>
            </a:r>
            <a:r>
              <a:rPr lang="en-GB" dirty="0">
                <a:solidFill>
                  <a:prstClr val="black"/>
                </a:solidFill>
              </a:rPr>
              <a:t>against identified risks and </a:t>
            </a:r>
            <a:r>
              <a:rPr lang="en-GB" dirty="0">
                <a:solidFill>
                  <a:srgbClr val="FF0000"/>
                </a:solidFill>
              </a:rPr>
              <a:t>combinations of risks </a:t>
            </a:r>
            <a:r>
              <a:rPr lang="en-GB" dirty="0">
                <a:solidFill>
                  <a:prstClr val="black"/>
                </a:solidFill>
              </a:rPr>
              <a:t>across a </a:t>
            </a:r>
            <a:r>
              <a:rPr lang="en-GB" dirty="0">
                <a:solidFill>
                  <a:srgbClr val="FF0000"/>
                </a:solidFill>
              </a:rPr>
              <a:t>range of scenarios </a:t>
            </a:r>
            <a:r>
              <a:rPr lang="en-GB" dirty="0">
                <a:solidFill>
                  <a:prstClr val="black"/>
                </a:solidFill>
              </a:rPr>
              <a:t>and putting appropriate </a:t>
            </a:r>
            <a:r>
              <a:rPr lang="en-GB" dirty="0">
                <a:solidFill>
                  <a:srgbClr val="FF0000"/>
                </a:solidFill>
              </a:rPr>
              <a:t>mitigation strategies</a:t>
            </a:r>
            <a:r>
              <a:rPr lang="en-GB" dirty="0">
                <a:solidFill>
                  <a:prstClr val="black"/>
                </a:solidFill>
              </a:rPr>
              <a:t> in place as a result </a:t>
            </a:r>
          </a:p>
          <a:p>
            <a:pPr lvl="0" fontAlgn="base">
              <a:spcBef>
                <a:spcPct val="20000"/>
              </a:spcBef>
              <a:spcAft>
                <a:spcPct val="0"/>
              </a:spcAft>
              <a:buClr>
                <a:srgbClr val="009590"/>
              </a:buClr>
            </a:pPr>
            <a:endParaRPr lang="en-GB" dirty="0">
              <a:solidFill>
                <a:prstClr val="black"/>
              </a:solidFill>
            </a:endParaRPr>
          </a:p>
          <a:p>
            <a:pPr fontAlgn="base">
              <a:spcBef>
                <a:spcPct val="20000"/>
              </a:spcBef>
              <a:spcAft>
                <a:spcPct val="0"/>
              </a:spcAft>
              <a:buClr>
                <a:srgbClr val="009590"/>
              </a:buClr>
            </a:pPr>
            <a:r>
              <a:rPr lang="en-GB" dirty="0">
                <a:solidFill>
                  <a:prstClr val="black"/>
                </a:solidFill>
              </a:rPr>
              <a:t>… maintaining a thorough, accurate and up to date record of their assets and liabilities and </a:t>
            </a:r>
            <a:r>
              <a:rPr lang="en-GB" dirty="0">
                <a:solidFill>
                  <a:srgbClr val="FF0000"/>
                </a:solidFill>
              </a:rPr>
              <a:t>particularly those liabilities that may have recourse to social housing assets </a:t>
            </a:r>
          </a:p>
          <a:p>
            <a:pPr lvl="0" fontAlgn="base">
              <a:spcBef>
                <a:spcPct val="20000"/>
              </a:spcBef>
              <a:spcAft>
                <a:spcPct val="0"/>
              </a:spcAft>
              <a:buClr>
                <a:srgbClr val="009590"/>
              </a:buClr>
            </a:pPr>
            <a:endParaRPr lang="en-GB" dirty="0">
              <a:solidFill>
                <a:prstClr val="black"/>
              </a:solidFill>
            </a:endParaRPr>
          </a:p>
        </p:txBody>
      </p:sp>
      <p:sp>
        <p:nvSpPr>
          <p:cNvPr id="5" name="Footer Placeholder 4"/>
          <p:cNvSpPr>
            <a:spLocks noGrp="1"/>
          </p:cNvSpPr>
          <p:nvPr>
            <p:ph type="ftr" sz="quarter" idx="11"/>
          </p:nvPr>
        </p:nvSpPr>
        <p:spPr>
          <a:xfrm>
            <a:off x="750622" y="6227958"/>
            <a:ext cx="3309934" cy="431147"/>
          </a:xfrm>
        </p:spPr>
        <p:txBody>
          <a:bodyPr/>
          <a:lstStyle/>
          <a:p>
            <a:r>
              <a:rPr lang="en-GB"/>
              <a:t>Regulator of Social Housing  July 2022</a:t>
            </a:r>
            <a:endParaRPr lang="en-GB" dirty="0"/>
          </a:p>
        </p:txBody>
      </p:sp>
      <p:sp>
        <p:nvSpPr>
          <p:cNvPr id="6" name="Slide Number Placeholder 5"/>
          <p:cNvSpPr>
            <a:spLocks noGrp="1"/>
          </p:cNvSpPr>
          <p:nvPr>
            <p:ph type="sldNum" sz="quarter" idx="12"/>
          </p:nvPr>
        </p:nvSpPr>
        <p:spPr/>
        <p:txBody>
          <a:bodyPr/>
          <a:lstStyle/>
          <a:p>
            <a:fld id="{F2DDE3AD-81DD-477C-B05F-9B8B1DADB4A3}" type="slidenum">
              <a:rPr lang="en-GB" smtClean="0"/>
              <a:t>20</a:t>
            </a:fld>
            <a:endParaRPr lang="en-GB" dirty="0"/>
          </a:p>
        </p:txBody>
      </p:sp>
      <p:pic>
        <p:nvPicPr>
          <p:cNvPr id="7" name="Picture 6">
            <a:extLst>
              <a:ext uri="{FF2B5EF4-FFF2-40B4-BE49-F238E27FC236}">
                <a16:creationId xmlns:a16="http://schemas.microsoft.com/office/drawing/2014/main" id="{64E2E9B0-1B16-4CC0-99A2-1FB1980550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85102" y="5399923"/>
            <a:ext cx="1076298" cy="1023474"/>
          </a:xfrm>
          <a:prstGeom prst="rect">
            <a:avLst/>
          </a:prstGeom>
        </p:spPr>
      </p:pic>
    </p:spTree>
    <p:extLst>
      <p:ext uri="{BB962C8B-B14F-4D97-AF65-F5344CB8AC3E}">
        <p14:creationId xmlns:p14="http://schemas.microsoft.com/office/powerpoint/2010/main" val="3117949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600" y="465667"/>
            <a:ext cx="8114400" cy="965200"/>
          </a:xfrm>
        </p:spPr>
        <p:txBody>
          <a:bodyPr>
            <a:noAutofit/>
          </a:bodyPr>
          <a:lstStyle/>
          <a:p>
            <a:r>
              <a:rPr lang="en-GB" dirty="0"/>
              <a:t>Stress testing links with business planning and risk management</a:t>
            </a:r>
            <a:br>
              <a:rPr lang="en-GB" dirty="0"/>
            </a:br>
            <a:endParaRPr lang="en-GB" dirty="0"/>
          </a:p>
        </p:txBody>
      </p:sp>
      <p:sp>
        <p:nvSpPr>
          <p:cNvPr id="3" name="Content Placeholder 2"/>
          <p:cNvSpPr>
            <a:spLocks noGrp="1"/>
          </p:cNvSpPr>
          <p:nvPr>
            <p:ph idx="1"/>
          </p:nvPr>
        </p:nvSpPr>
        <p:spPr>
          <a:xfrm>
            <a:off x="145149" y="1315734"/>
            <a:ext cx="8114400" cy="4508722"/>
          </a:xfrm>
        </p:spPr>
        <p:txBody>
          <a:bodyPr>
            <a:normAutofit fontScale="70000" lnSpcReduction="20000"/>
          </a:bodyPr>
          <a:lstStyle/>
          <a:p>
            <a:pPr marL="269875" lvl="2" indent="-269875">
              <a:spcAft>
                <a:spcPts val="1800"/>
              </a:spcAft>
            </a:pPr>
            <a:endParaRPr lang="en-GB" sz="2400" dirty="0"/>
          </a:p>
          <a:p>
            <a:pPr marL="269875" lvl="2" indent="-269875">
              <a:spcAft>
                <a:spcPts val="1800"/>
              </a:spcAft>
            </a:pPr>
            <a:r>
              <a:rPr lang="en-GB" sz="2400" dirty="0"/>
              <a:t>Information to base decisions on how resources are deployed to deliver strategy</a:t>
            </a:r>
          </a:p>
          <a:p>
            <a:pPr marL="269875" lvl="2" indent="-269875">
              <a:spcAft>
                <a:spcPts val="1800"/>
              </a:spcAft>
            </a:pPr>
            <a:r>
              <a:rPr lang="en-GB" sz="2400" dirty="0"/>
              <a:t>Informs the materiality of financial risks</a:t>
            </a:r>
          </a:p>
          <a:p>
            <a:pPr marL="269875" lvl="2" indent="-269875">
              <a:spcAft>
                <a:spcPts val="1800"/>
              </a:spcAft>
            </a:pPr>
            <a:r>
              <a:rPr lang="en-GB" sz="2400" dirty="0"/>
              <a:t>Aids understanding of cumulative impact of risks</a:t>
            </a:r>
          </a:p>
          <a:p>
            <a:pPr marL="269875" lvl="2" indent="-269875">
              <a:spcAft>
                <a:spcPts val="1800"/>
              </a:spcAft>
            </a:pPr>
            <a:r>
              <a:rPr lang="en-GB" sz="2400" dirty="0"/>
              <a:t>Quantifies and checks application of stated risk appetite</a:t>
            </a:r>
          </a:p>
          <a:p>
            <a:pPr marL="269875" lvl="2" indent="-269875">
              <a:spcAft>
                <a:spcPts val="1800"/>
              </a:spcAft>
            </a:pPr>
            <a:r>
              <a:rPr lang="en-GB" sz="2400" dirty="0"/>
              <a:t>Identifies / tests key preventative and detective controls</a:t>
            </a:r>
          </a:p>
          <a:p>
            <a:pPr marL="269875" lvl="2" indent="-269875">
              <a:spcAft>
                <a:spcPts val="1800"/>
              </a:spcAft>
            </a:pPr>
            <a:r>
              <a:rPr lang="en-GB" sz="2400" dirty="0"/>
              <a:t>Highlights vulnerabilities </a:t>
            </a:r>
          </a:p>
          <a:p>
            <a:pPr marL="269875" lvl="2" indent="-269875">
              <a:spcAft>
                <a:spcPts val="1800"/>
              </a:spcAft>
            </a:pPr>
            <a:r>
              <a:rPr lang="en-GB" sz="2400" dirty="0"/>
              <a:t>Allows orgs to set early warning indicators/triggers for action and golden rules</a:t>
            </a:r>
          </a:p>
          <a:p>
            <a:pPr marL="269875" lvl="2" indent="-269875">
              <a:spcAft>
                <a:spcPts val="1800"/>
              </a:spcAft>
            </a:pPr>
            <a:r>
              <a:rPr lang="en-GB" sz="2400" dirty="0"/>
              <a:t>Plans in place to ensure org is well ahead with quantified, realistic and actionable mitigations should the worst happen</a:t>
            </a:r>
          </a:p>
          <a:p>
            <a:pPr lvl="2"/>
            <a:endParaRPr lang="en-GB" sz="2000" dirty="0"/>
          </a:p>
          <a:p>
            <a:pPr lvl="1"/>
            <a:endParaRPr lang="en-GB" sz="2000" dirty="0"/>
          </a:p>
        </p:txBody>
      </p:sp>
      <p:sp>
        <p:nvSpPr>
          <p:cNvPr id="6" name="Slide Number Placeholder 5"/>
          <p:cNvSpPr>
            <a:spLocks noGrp="1"/>
          </p:cNvSpPr>
          <p:nvPr>
            <p:ph type="sldNum" sz="quarter" idx="12"/>
          </p:nvPr>
        </p:nvSpPr>
        <p:spPr/>
        <p:txBody>
          <a:bodyPr/>
          <a:lstStyle/>
          <a:p>
            <a:fld id="{F2DDE3AD-81DD-477C-B05F-9B8B1DADB4A3}" type="slidenum">
              <a:rPr lang="en-GB" smtClean="0">
                <a:solidFill>
                  <a:prstClr val="black"/>
                </a:solidFill>
              </a:rPr>
              <a:pPr/>
              <a:t>21</a:t>
            </a:fld>
            <a:endParaRPr lang="en-GB" dirty="0">
              <a:solidFill>
                <a:prstClr val="black"/>
              </a:solidFill>
            </a:endParaRPr>
          </a:p>
        </p:txBody>
      </p:sp>
      <p:pic>
        <p:nvPicPr>
          <p:cNvPr id="7" name="Picture 6" descr="House key image" title="House key">
            <a:extLst>
              <a:ext uri="{FF2B5EF4-FFF2-40B4-BE49-F238E27FC236}">
                <a16:creationId xmlns:a16="http://schemas.microsoft.com/office/drawing/2014/main" id="{F8CDAF7F-EACB-4DC1-8C07-BA557CF4166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683" y="5460590"/>
            <a:ext cx="1208717" cy="1152286"/>
          </a:xfrm>
          <a:prstGeom prst="rect">
            <a:avLst/>
          </a:prstGeom>
          <a:noFill/>
          <a:ln>
            <a:noFill/>
          </a:ln>
        </p:spPr>
      </p:pic>
      <p:pic>
        <p:nvPicPr>
          <p:cNvPr id="8" name="Picture 6" descr="Image result for Business Recovery cartoons">
            <a:extLst>
              <a:ext uri="{FF2B5EF4-FFF2-40B4-BE49-F238E27FC236}">
                <a16:creationId xmlns:a16="http://schemas.microsoft.com/office/drawing/2014/main" id="{7F6660B9-40CC-4CFD-9A07-BB74E5A8A280}"/>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040985" y="1962024"/>
            <a:ext cx="2687090" cy="2409951"/>
          </a:xfrm>
          <a:prstGeom prst="rect">
            <a:avLst/>
          </a:prstGeom>
          <a:solidFill>
            <a:srgbClr val="FFFFFF"/>
          </a:solidFill>
        </p:spPr>
      </p:pic>
      <p:sp>
        <p:nvSpPr>
          <p:cNvPr id="5" name="Footer Placeholder 4">
            <a:extLst>
              <a:ext uri="{FF2B5EF4-FFF2-40B4-BE49-F238E27FC236}">
                <a16:creationId xmlns:a16="http://schemas.microsoft.com/office/drawing/2014/main" id="{AB13866C-32CC-4E40-BCF6-518B72A7C3D7}"/>
              </a:ext>
            </a:extLst>
          </p:cNvPr>
          <p:cNvSpPr>
            <a:spLocks noGrp="1"/>
          </p:cNvSpPr>
          <p:nvPr>
            <p:ph type="ftr" sz="quarter" idx="11"/>
          </p:nvPr>
        </p:nvSpPr>
        <p:spPr/>
        <p:txBody>
          <a:bodyPr/>
          <a:lstStyle/>
          <a:p>
            <a:r>
              <a:rPr lang="en-GB"/>
              <a:t>Regulator of Social Housing  July 2022</a:t>
            </a:r>
            <a:endParaRPr lang="en-GB" dirty="0"/>
          </a:p>
        </p:txBody>
      </p:sp>
    </p:spTree>
    <p:extLst>
      <p:ext uri="{BB962C8B-B14F-4D97-AF65-F5344CB8AC3E}">
        <p14:creationId xmlns:p14="http://schemas.microsoft.com/office/powerpoint/2010/main" val="3183936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600" y="465667"/>
            <a:ext cx="8114400" cy="965200"/>
          </a:xfrm>
        </p:spPr>
        <p:txBody>
          <a:bodyPr>
            <a:noAutofit/>
          </a:bodyPr>
          <a:lstStyle/>
          <a:p>
            <a:r>
              <a:rPr lang="en-GB" dirty="0"/>
              <a:t>Stress testing links with business planning and risk management</a:t>
            </a:r>
            <a:br>
              <a:rPr lang="en-GB" dirty="0"/>
            </a:br>
            <a:endParaRPr lang="en-GB" dirty="0"/>
          </a:p>
        </p:txBody>
      </p:sp>
      <p:sp>
        <p:nvSpPr>
          <p:cNvPr id="3" name="Content Placeholder 2"/>
          <p:cNvSpPr>
            <a:spLocks noGrp="1"/>
          </p:cNvSpPr>
          <p:nvPr>
            <p:ph idx="1"/>
          </p:nvPr>
        </p:nvSpPr>
        <p:spPr>
          <a:xfrm>
            <a:off x="482600" y="1528011"/>
            <a:ext cx="8114400" cy="4508722"/>
          </a:xfrm>
        </p:spPr>
        <p:txBody>
          <a:bodyPr>
            <a:normAutofit/>
          </a:bodyPr>
          <a:lstStyle/>
          <a:p>
            <a:pPr marL="269875" lvl="2" indent="-269875">
              <a:spcAft>
                <a:spcPts val="1800"/>
              </a:spcAft>
            </a:pPr>
            <a:endParaRPr lang="en-GB" sz="2400" dirty="0"/>
          </a:p>
          <a:p>
            <a:pPr marL="269875" lvl="2" indent="-269875">
              <a:spcAft>
                <a:spcPts val="1800"/>
              </a:spcAft>
            </a:pPr>
            <a:r>
              <a:rPr lang="en-GB" sz="2400" dirty="0"/>
              <a:t>Produces information from which to base decisions about how resources are deployed to deliver strategy</a:t>
            </a:r>
          </a:p>
          <a:p>
            <a:pPr marL="269875" lvl="2" indent="-269875">
              <a:spcAft>
                <a:spcPts val="1800"/>
              </a:spcAft>
            </a:pPr>
            <a:r>
              <a:rPr lang="en-GB" sz="2400" dirty="0"/>
              <a:t>Informs the materiality of financial risks</a:t>
            </a:r>
          </a:p>
          <a:p>
            <a:pPr marL="269875" lvl="2" indent="-269875">
              <a:spcAft>
                <a:spcPts val="1800"/>
              </a:spcAft>
            </a:pPr>
            <a:r>
              <a:rPr lang="en-GB" sz="2400" dirty="0"/>
              <a:t>Highlights vulnerabilities and allows orgs to set early warning indicators/triggers for action and golden rules</a:t>
            </a:r>
          </a:p>
          <a:p>
            <a:pPr marL="269875" lvl="2" indent="-269875">
              <a:spcAft>
                <a:spcPts val="1800"/>
              </a:spcAft>
            </a:pPr>
            <a:r>
              <a:rPr lang="en-GB" sz="2400" dirty="0"/>
              <a:t>Plans in place to ensure org is well ahead with quantified, realistic and actionable mitigations should the worst happen</a:t>
            </a:r>
          </a:p>
          <a:p>
            <a:pPr lvl="2"/>
            <a:endParaRPr lang="en-GB" sz="2000" dirty="0"/>
          </a:p>
          <a:p>
            <a:pPr lvl="1"/>
            <a:endParaRPr lang="en-GB" sz="2000" dirty="0"/>
          </a:p>
        </p:txBody>
      </p:sp>
      <p:sp>
        <p:nvSpPr>
          <p:cNvPr id="6" name="Slide Number Placeholder 5"/>
          <p:cNvSpPr>
            <a:spLocks noGrp="1"/>
          </p:cNvSpPr>
          <p:nvPr>
            <p:ph type="sldNum" sz="quarter" idx="12"/>
          </p:nvPr>
        </p:nvSpPr>
        <p:spPr/>
        <p:txBody>
          <a:bodyPr/>
          <a:lstStyle/>
          <a:p>
            <a:fld id="{F2DDE3AD-81DD-477C-B05F-9B8B1DADB4A3}" type="slidenum">
              <a:rPr lang="en-GB" smtClean="0">
                <a:solidFill>
                  <a:prstClr val="black"/>
                </a:solidFill>
              </a:rPr>
              <a:pPr/>
              <a:t>22</a:t>
            </a:fld>
            <a:endParaRPr lang="en-GB" dirty="0">
              <a:solidFill>
                <a:prstClr val="black"/>
              </a:solidFill>
            </a:endParaRPr>
          </a:p>
        </p:txBody>
      </p:sp>
      <p:sp>
        <p:nvSpPr>
          <p:cNvPr id="8" name="Footer Placeholder 4">
            <a:extLst>
              <a:ext uri="{FF2B5EF4-FFF2-40B4-BE49-F238E27FC236}">
                <a16:creationId xmlns:a16="http://schemas.microsoft.com/office/drawing/2014/main" id="{C17A8194-C07B-4E9A-B7A6-4B7B7AD36A32}"/>
              </a:ext>
            </a:extLst>
          </p:cNvPr>
          <p:cNvSpPr>
            <a:spLocks noGrp="1"/>
          </p:cNvSpPr>
          <p:nvPr>
            <p:ph type="ftr" sz="quarter" idx="11"/>
          </p:nvPr>
        </p:nvSpPr>
        <p:spPr>
          <a:xfrm>
            <a:off x="750621" y="6227958"/>
            <a:ext cx="2777825" cy="431147"/>
          </a:xfrm>
        </p:spPr>
        <p:txBody>
          <a:bodyPr/>
          <a:lstStyle/>
          <a:p>
            <a:r>
              <a:rPr lang="en-GB"/>
              <a:t>Regulator of Social Housing  July 2022</a:t>
            </a:r>
            <a:endParaRPr lang="en-GB" dirty="0"/>
          </a:p>
        </p:txBody>
      </p:sp>
      <p:pic>
        <p:nvPicPr>
          <p:cNvPr id="7" name="Picture 6">
            <a:extLst>
              <a:ext uri="{FF2B5EF4-FFF2-40B4-BE49-F238E27FC236}">
                <a16:creationId xmlns:a16="http://schemas.microsoft.com/office/drawing/2014/main" id="{7A4B9225-696E-4535-B2BF-DC6A83B500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58421" y="5402640"/>
            <a:ext cx="1338579" cy="1124147"/>
          </a:xfrm>
          <a:prstGeom prst="rect">
            <a:avLst/>
          </a:prstGeom>
        </p:spPr>
      </p:pic>
    </p:spTree>
    <p:extLst>
      <p:ext uri="{BB962C8B-B14F-4D97-AF65-F5344CB8AC3E}">
        <p14:creationId xmlns:p14="http://schemas.microsoft.com/office/powerpoint/2010/main" val="3613124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600" y="1310054"/>
            <a:ext cx="8114400" cy="5025853"/>
          </a:xfrm>
        </p:spPr>
        <p:txBody>
          <a:bodyPr>
            <a:normAutofit/>
          </a:bodyPr>
          <a:lstStyle/>
          <a:p>
            <a:pPr lvl="2" indent="0">
              <a:buNone/>
            </a:pPr>
            <a:r>
              <a:rPr lang="en-GB" sz="1800" dirty="0"/>
              <a:t>Stress testing should be an integral part of business planning and risk management</a:t>
            </a:r>
          </a:p>
          <a:p>
            <a:pPr lvl="2" indent="0">
              <a:buNone/>
            </a:pPr>
            <a:endParaRPr lang="en-GB" sz="1800" dirty="0"/>
          </a:p>
          <a:p>
            <a:pPr marL="270000" lvl="2"/>
            <a:r>
              <a:rPr lang="en-GB" sz="1800" dirty="0"/>
              <a:t>Stress tests are taxing and consider:</a:t>
            </a:r>
          </a:p>
          <a:p>
            <a:pPr marL="900000" lvl="3"/>
            <a:r>
              <a:rPr lang="en-GB" sz="1800" dirty="0"/>
              <a:t>internal and external factors, separately and in combination</a:t>
            </a:r>
          </a:p>
          <a:p>
            <a:pPr marL="900000" lvl="3"/>
            <a:r>
              <a:rPr lang="en-GB" sz="1800" dirty="0"/>
              <a:t>cross group impacts and risks </a:t>
            </a:r>
          </a:p>
          <a:p>
            <a:pPr marL="900000" lvl="3"/>
            <a:r>
              <a:rPr lang="en-GB" sz="1800" dirty="0"/>
              <a:t>comprehensive asset and liability records information</a:t>
            </a:r>
          </a:p>
          <a:p>
            <a:pPr marL="900000" lvl="3"/>
            <a:r>
              <a:rPr lang="en-GB" sz="1800" dirty="0"/>
              <a:t>impacts against cash, security and covenants</a:t>
            </a:r>
          </a:p>
          <a:p>
            <a:pPr marL="270000" lvl="2"/>
            <a:r>
              <a:rPr lang="en-GB" sz="1800" dirty="0"/>
              <a:t>Boards are fully involved in stress testing and recovery planning and that reporting is clear and comprehensive </a:t>
            </a:r>
          </a:p>
          <a:p>
            <a:pPr marL="270000" lvl="2"/>
            <a:r>
              <a:rPr lang="en-GB" sz="1800" dirty="0"/>
              <a:t>Recovery / mitigation plans to address scenarios are well developed</a:t>
            </a:r>
          </a:p>
          <a:p>
            <a:pPr marL="270000" lvl="2"/>
            <a:r>
              <a:rPr lang="en-GB" sz="1800" dirty="0"/>
              <a:t>Testing is used to inform risk management, business planning, risk appetite  and decision making</a:t>
            </a:r>
          </a:p>
          <a:p>
            <a:pPr lvl="2" indent="0">
              <a:buNone/>
            </a:pPr>
            <a:endParaRPr lang="en-GB" sz="1800" dirty="0"/>
          </a:p>
          <a:p>
            <a:pPr lvl="3" indent="0">
              <a:buNone/>
            </a:pPr>
            <a:endParaRPr lang="en-GB" sz="1800" dirty="0"/>
          </a:p>
          <a:p>
            <a:pPr lvl="2" indent="0">
              <a:buNone/>
            </a:pPr>
            <a:endParaRPr lang="en-GB" sz="1800" dirty="0"/>
          </a:p>
          <a:p>
            <a:pPr lvl="2"/>
            <a:endParaRPr lang="en-GB" sz="1800" dirty="0"/>
          </a:p>
          <a:p>
            <a:pPr marL="360000" lvl="3" indent="0">
              <a:buNone/>
            </a:pPr>
            <a:endParaRPr lang="en-GB" sz="1800" dirty="0"/>
          </a:p>
          <a:p>
            <a:pPr lvl="2"/>
            <a:endParaRPr lang="en-GB" sz="1800" dirty="0"/>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Regulator of Social Housing  July 2022</a:t>
            </a:r>
            <a:endParaRPr kumimoji="0" lang="en-GB"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2DDE3AD-81DD-477C-B05F-9B8B1DADB4A3}" type="slidenum">
              <a:rPr kumimoji="0" lang="en-GB" sz="1050" b="1"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en-GB" sz="10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1" name="Title 1"/>
          <p:cNvSpPr>
            <a:spLocks noGrp="1"/>
          </p:cNvSpPr>
          <p:nvPr>
            <p:ph type="title"/>
          </p:nvPr>
        </p:nvSpPr>
        <p:spPr>
          <a:xfrm>
            <a:off x="482600" y="465667"/>
            <a:ext cx="8114400" cy="720000"/>
          </a:xfrm>
        </p:spPr>
        <p:txBody>
          <a:bodyPr>
            <a:normAutofit/>
          </a:bodyPr>
          <a:lstStyle/>
          <a:p>
            <a:r>
              <a:rPr lang="en-GB" dirty="0"/>
              <a:t>Stress testing and mitigation planning </a:t>
            </a:r>
          </a:p>
        </p:txBody>
      </p:sp>
      <p:pic>
        <p:nvPicPr>
          <p:cNvPr id="7" name="Picture 6">
            <a:extLst>
              <a:ext uri="{FF2B5EF4-FFF2-40B4-BE49-F238E27FC236}">
                <a16:creationId xmlns:a16="http://schemas.microsoft.com/office/drawing/2014/main" id="{FA73095B-9F47-4AD9-9EB1-859E3FD4CA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62845" y="5191272"/>
            <a:ext cx="1402177" cy="1402177"/>
          </a:xfrm>
          <a:prstGeom prst="rect">
            <a:avLst/>
          </a:prstGeom>
        </p:spPr>
      </p:pic>
    </p:spTree>
    <p:extLst>
      <p:ext uri="{BB962C8B-B14F-4D97-AF65-F5344CB8AC3E}">
        <p14:creationId xmlns:p14="http://schemas.microsoft.com/office/powerpoint/2010/main" val="3780330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BE33-A21C-437D-BBC6-0AB530C90198}"/>
              </a:ext>
            </a:extLst>
          </p:cNvPr>
          <p:cNvSpPr>
            <a:spLocks noGrp="1"/>
          </p:cNvSpPr>
          <p:nvPr>
            <p:ph type="title"/>
          </p:nvPr>
        </p:nvSpPr>
        <p:spPr>
          <a:xfrm>
            <a:off x="482600" y="465667"/>
            <a:ext cx="8114400" cy="720000"/>
          </a:xfrm>
        </p:spPr>
        <p:txBody>
          <a:bodyPr anchor="t">
            <a:normAutofit/>
          </a:bodyPr>
          <a:lstStyle/>
          <a:p>
            <a:r>
              <a:rPr lang="en-GB" dirty="0"/>
              <a:t>Take aways - session 1</a:t>
            </a:r>
          </a:p>
        </p:txBody>
      </p:sp>
      <p:sp>
        <p:nvSpPr>
          <p:cNvPr id="6" name="Slide Number Placeholder 5">
            <a:extLst>
              <a:ext uri="{FF2B5EF4-FFF2-40B4-BE49-F238E27FC236}">
                <a16:creationId xmlns:a16="http://schemas.microsoft.com/office/drawing/2014/main" id="{DE23A697-B601-425E-A3E3-AE5DAB41542D}"/>
              </a:ext>
            </a:extLst>
          </p:cNvPr>
          <p:cNvSpPr>
            <a:spLocks noGrp="1"/>
          </p:cNvSpPr>
          <p:nvPr>
            <p:ph type="sldNum" sz="quarter" idx="12"/>
          </p:nvPr>
        </p:nvSpPr>
        <p:spPr>
          <a:xfrm>
            <a:off x="482600" y="6229332"/>
            <a:ext cx="182033" cy="110087"/>
          </a:xfrm>
        </p:spPr>
        <p:txBody>
          <a:bodyPr anchor="t">
            <a:normAutofit/>
          </a:bodyPr>
          <a:lstStyle/>
          <a:p>
            <a:pPr>
              <a:lnSpc>
                <a:spcPct val="90000"/>
              </a:lnSpc>
              <a:spcAft>
                <a:spcPts val="600"/>
              </a:spcAft>
            </a:pPr>
            <a:fld id="{F2DDE3AD-81DD-477C-B05F-9B8B1DADB4A3}" type="slidenum">
              <a:rPr lang="en-GB" sz="800" smtClean="0"/>
              <a:pPr>
                <a:lnSpc>
                  <a:spcPct val="90000"/>
                </a:lnSpc>
                <a:spcAft>
                  <a:spcPts val="600"/>
                </a:spcAft>
              </a:pPr>
              <a:t>24</a:t>
            </a:fld>
            <a:endParaRPr lang="en-GB" sz="800" dirty="0"/>
          </a:p>
        </p:txBody>
      </p:sp>
      <p:graphicFrame>
        <p:nvGraphicFramePr>
          <p:cNvPr id="9" name="Content Placeholder 2">
            <a:extLst>
              <a:ext uri="{FF2B5EF4-FFF2-40B4-BE49-F238E27FC236}">
                <a16:creationId xmlns:a16="http://schemas.microsoft.com/office/drawing/2014/main" id="{477F57CF-4BD9-44E8-87B6-F7BF04991713}"/>
              </a:ext>
            </a:extLst>
          </p:cNvPr>
          <p:cNvGraphicFramePr>
            <a:graphicFrameLocks noGrp="1"/>
          </p:cNvGraphicFramePr>
          <p:nvPr>
            <p:ph idx="1"/>
            <p:extLst>
              <p:ext uri="{D42A27DB-BD31-4B8C-83A1-F6EECF244321}">
                <p14:modId xmlns:p14="http://schemas.microsoft.com/office/powerpoint/2010/main" val="1803088885"/>
              </p:ext>
            </p:extLst>
          </p:nvPr>
        </p:nvGraphicFramePr>
        <p:xfrm>
          <a:off x="482600" y="1430867"/>
          <a:ext cx="8114400" cy="46058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Footer Placeholder 4">
            <a:extLst>
              <a:ext uri="{FF2B5EF4-FFF2-40B4-BE49-F238E27FC236}">
                <a16:creationId xmlns:a16="http://schemas.microsoft.com/office/drawing/2014/main" id="{F5890CD7-075C-4DB0-9F4D-E7EE19AEB740}"/>
              </a:ext>
            </a:extLst>
          </p:cNvPr>
          <p:cNvSpPr>
            <a:spLocks noGrp="1"/>
          </p:cNvSpPr>
          <p:nvPr>
            <p:ph type="ftr" sz="quarter" idx="11"/>
          </p:nvPr>
        </p:nvSpPr>
        <p:spPr>
          <a:xfrm>
            <a:off x="750622" y="6227958"/>
            <a:ext cx="3289270" cy="363988"/>
          </a:xfrm>
        </p:spPr>
        <p:txBody>
          <a:bodyPr/>
          <a:lstStyle/>
          <a:p>
            <a:r>
              <a:rPr lang="en-GB"/>
              <a:t>Regulator of Social Housing  July 2022</a:t>
            </a:r>
            <a:endParaRPr lang="en-GB" dirty="0"/>
          </a:p>
        </p:txBody>
      </p:sp>
    </p:spTree>
    <p:extLst>
      <p:ext uri="{BB962C8B-B14F-4D97-AF65-F5344CB8AC3E}">
        <p14:creationId xmlns:p14="http://schemas.microsoft.com/office/powerpoint/2010/main" val="3919787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F65A5F5-EEBB-44E4-B07A-C5D7D05411DA}"/>
              </a:ext>
            </a:extLst>
          </p:cNvPr>
          <p:cNvSpPr>
            <a:spLocks noGrp="1"/>
          </p:cNvSpPr>
          <p:nvPr>
            <p:ph type="ftr" sz="quarter" idx="11"/>
          </p:nvPr>
        </p:nvSpPr>
        <p:spPr/>
        <p:txBody>
          <a:bodyPr/>
          <a:lstStyle/>
          <a:p>
            <a:r>
              <a:rPr lang="en-GB"/>
              <a:t>Regulator of Social Housing  July 2022</a:t>
            </a:r>
            <a:endParaRPr lang="en-GB" dirty="0"/>
          </a:p>
        </p:txBody>
      </p:sp>
      <p:sp>
        <p:nvSpPr>
          <p:cNvPr id="5" name="Slide Number Placeholder 4">
            <a:extLst>
              <a:ext uri="{FF2B5EF4-FFF2-40B4-BE49-F238E27FC236}">
                <a16:creationId xmlns:a16="http://schemas.microsoft.com/office/drawing/2014/main" id="{C3CFE7C6-8042-48D1-90F2-81C5622436CA}"/>
              </a:ext>
            </a:extLst>
          </p:cNvPr>
          <p:cNvSpPr>
            <a:spLocks noGrp="1"/>
          </p:cNvSpPr>
          <p:nvPr>
            <p:ph type="sldNum" sz="quarter" idx="12"/>
          </p:nvPr>
        </p:nvSpPr>
        <p:spPr/>
        <p:txBody>
          <a:bodyPr/>
          <a:lstStyle/>
          <a:p>
            <a:fld id="{F2DDE3AD-81DD-477C-B05F-9B8B1DADB4A3}" type="slidenum">
              <a:rPr lang="en-GB" smtClean="0"/>
              <a:t>25</a:t>
            </a:fld>
            <a:endParaRPr lang="en-GB" dirty="0"/>
          </a:p>
        </p:txBody>
      </p:sp>
    </p:spTree>
    <p:extLst>
      <p:ext uri="{BB962C8B-B14F-4D97-AF65-F5344CB8AC3E}">
        <p14:creationId xmlns:p14="http://schemas.microsoft.com/office/powerpoint/2010/main" val="810857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1A9BA-F41F-4ADB-ABDC-A3B478EA4637}"/>
              </a:ext>
            </a:extLst>
          </p:cNvPr>
          <p:cNvSpPr>
            <a:spLocks noGrp="1"/>
          </p:cNvSpPr>
          <p:nvPr>
            <p:ph type="title"/>
          </p:nvPr>
        </p:nvSpPr>
        <p:spPr/>
        <p:txBody>
          <a:bodyPr/>
          <a:lstStyle/>
          <a:p>
            <a:r>
              <a:rPr lang="en-GB" dirty="0"/>
              <a:t>Role of the Audit (and Risk) Committee</a:t>
            </a:r>
          </a:p>
        </p:txBody>
      </p:sp>
      <p:sp>
        <p:nvSpPr>
          <p:cNvPr id="3" name="Content Placeholder 2">
            <a:extLst>
              <a:ext uri="{FF2B5EF4-FFF2-40B4-BE49-F238E27FC236}">
                <a16:creationId xmlns:a16="http://schemas.microsoft.com/office/drawing/2014/main" id="{189F7F21-D8FD-457E-B092-E49DD3B52A64}"/>
              </a:ext>
            </a:extLst>
          </p:cNvPr>
          <p:cNvSpPr>
            <a:spLocks noGrp="1"/>
          </p:cNvSpPr>
          <p:nvPr>
            <p:ph idx="1"/>
          </p:nvPr>
        </p:nvSpPr>
        <p:spPr>
          <a:xfrm>
            <a:off x="482600" y="1185667"/>
            <a:ext cx="8114400" cy="4851066"/>
          </a:xfrm>
        </p:spPr>
        <p:txBody>
          <a:bodyPr>
            <a:normAutofit/>
          </a:bodyPr>
          <a:lstStyle/>
          <a:p>
            <a:pPr marL="342900" indent="-342900">
              <a:buFont typeface="Arial" panose="020B0604020202020204" pitchFamily="34" charset="0"/>
              <a:buChar char="•"/>
            </a:pPr>
            <a:r>
              <a:rPr lang="en-GB" dirty="0"/>
              <a:t>Significant role in audit and has taken on more on risk:-</a:t>
            </a:r>
          </a:p>
          <a:p>
            <a:pPr marL="972900" lvl="3" indent="-342900">
              <a:buFont typeface="Arial" panose="020B0604020202020204" pitchFamily="34" charset="0"/>
              <a:buChar char="•"/>
            </a:pPr>
            <a:r>
              <a:rPr lang="en-GB" dirty="0"/>
              <a:t>Oversees external audit and the certification of the accuracy of the financial statements.</a:t>
            </a:r>
          </a:p>
          <a:p>
            <a:pPr marL="972900" lvl="3" indent="-342900">
              <a:buFont typeface="Arial" panose="020B0604020202020204" pitchFamily="34" charset="0"/>
              <a:buChar char="•"/>
            </a:pPr>
            <a:r>
              <a:rPr lang="en-GB" dirty="0"/>
              <a:t>Gains assurance that risks, and changes in risk, are being assessed and that appropriate controls to manage risks are in place</a:t>
            </a:r>
          </a:p>
          <a:p>
            <a:pPr marL="972900" lvl="3" indent="-342900">
              <a:buFont typeface="Arial" panose="020B0604020202020204" pitchFamily="34" charset="0"/>
              <a:buChar char="•"/>
            </a:pPr>
            <a:r>
              <a:rPr lang="en-GB" dirty="0"/>
              <a:t>Receives and assesses assurances on how well controls are operating and that risks are being managed </a:t>
            </a:r>
          </a:p>
          <a:p>
            <a:pPr marL="972900" lvl="3" indent="-342900">
              <a:buFont typeface="Arial" panose="020B0604020202020204" pitchFamily="34" charset="0"/>
              <a:buChar char="•"/>
            </a:pPr>
            <a:r>
              <a:rPr lang="en-GB" dirty="0"/>
              <a:t>Delivers an overall opinion about risk management and internal controls assurance</a:t>
            </a:r>
          </a:p>
          <a:p>
            <a:pPr marL="972900" lvl="3" indent="-342900">
              <a:buFont typeface="Arial" panose="020B0604020202020204" pitchFamily="34" charset="0"/>
              <a:buChar char="•"/>
            </a:pPr>
            <a:r>
              <a:rPr lang="en-GB" dirty="0"/>
              <a:t>Assesses and make recommendations to improve the appropriateness of the risk management and assurance processes</a:t>
            </a:r>
          </a:p>
          <a:p>
            <a:endParaRPr lang="en-GB" dirty="0"/>
          </a:p>
          <a:p>
            <a:pPr marL="342900" indent="-342900">
              <a:buFont typeface="Arial" panose="020B0604020202020204" pitchFamily="34" charset="0"/>
              <a:buChar char="•"/>
            </a:pPr>
            <a:r>
              <a:rPr lang="en-GB" dirty="0"/>
              <a:t>The Audit Committee should not itself own or manage risks and is, as with internal audit, not a substitute for the proper role of management in managing risk.</a:t>
            </a:r>
          </a:p>
          <a:p>
            <a:endParaRPr lang="en-GB" dirty="0"/>
          </a:p>
          <a:p>
            <a:pPr marL="342900" indent="-342900">
              <a:buFont typeface="Arial" panose="020B0604020202020204" pitchFamily="34" charset="0"/>
              <a:buChar char="•"/>
            </a:pPr>
            <a:r>
              <a:rPr lang="en-GB" dirty="0"/>
              <a:t>Key role in enabling board in its responsibilities but not instead of</a:t>
            </a:r>
          </a:p>
          <a:p>
            <a:pPr marL="342900" indent="-342900">
              <a:buFont typeface="Arial" panose="020B0604020202020204" pitchFamily="34" charset="0"/>
              <a:buChar char="•"/>
            </a:pPr>
            <a:endParaRPr lang="en-GB" dirty="0"/>
          </a:p>
          <a:p>
            <a:endParaRPr lang="en-GB" dirty="0"/>
          </a:p>
        </p:txBody>
      </p:sp>
      <p:sp>
        <p:nvSpPr>
          <p:cNvPr id="6" name="Slide Number Placeholder 5">
            <a:extLst>
              <a:ext uri="{FF2B5EF4-FFF2-40B4-BE49-F238E27FC236}">
                <a16:creationId xmlns:a16="http://schemas.microsoft.com/office/drawing/2014/main" id="{82CB042B-89EC-4216-B54A-16F6EA104899}"/>
              </a:ext>
            </a:extLst>
          </p:cNvPr>
          <p:cNvSpPr>
            <a:spLocks noGrp="1"/>
          </p:cNvSpPr>
          <p:nvPr>
            <p:ph type="sldNum" sz="quarter" idx="12"/>
          </p:nvPr>
        </p:nvSpPr>
        <p:spPr/>
        <p:txBody>
          <a:bodyPr/>
          <a:lstStyle/>
          <a:p>
            <a:fld id="{F2DDE3AD-81DD-477C-B05F-9B8B1DADB4A3}" type="slidenum">
              <a:rPr lang="en-GB" smtClean="0"/>
              <a:t>26</a:t>
            </a:fld>
            <a:endParaRPr lang="en-GB" dirty="0"/>
          </a:p>
        </p:txBody>
      </p:sp>
      <p:sp>
        <p:nvSpPr>
          <p:cNvPr id="5" name="Footer Placeholder 4">
            <a:extLst>
              <a:ext uri="{FF2B5EF4-FFF2-40B4-BE49-F238E27FC236}">
                <a16:creationId xmlns:a16="http://schemas.microsoft.com/office/drawing/2014/main" id="{59F55BE8-6885-4C46-8CAE-5542E8E46632}"/>
              </a:ext>
            </a:extLst>
          </p:cNvPr>
          <p:cNvSpPr>
            <a:spLocks noGrp="1"/>
          </p:cNvSpPr>
          <p:nvPr>
            <p:ph type="ftr" sz="quarter" idx="11"/>
          </p:nvPr>
        </p:nvSpPr>
        <p:spPr/>
        <p:txBody>
          <a:bodyPr/>
          <a:lstStyle/>
          <a:p>
            <a:r>
              <a:rPr lang="en-GB"/>
              <a:t>Regulator of Social Housing  July 2022</a:t>
            </a:r>
            <a:endParaRPr lang="en-GB" dirty="0"/>
          </a:p>
        </p:txBody>
      </p:sp>
      <p:pic>
        <p:nvPicPr>
          <p:cNvPr id="7" name="Picture 6">
            <a:extLst>
              <a:ext uri="{FF2B5EF4-FFF2-40B4-BE49-F238E27FC236}">
                <a16:creationId xmlns:a16="http://schemas.microsoft.com/office/drawing/2014/main" id="{AD3D4D78-906B-46E5-BDFA-64449F2EFA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6691" y="5770195"/>
            <a:ext cx="1076298" cy="1023474"/>
          </a:xfrm>
          <a:prstGeom prst="rect">
            <a:avLst/>
          </a:prstGeom>
        </p:spPr>
      </p:pic>
    </p:spTree>
    <p:extLst>
      <p:ext uri="{BB962C8B-B14F-4D97-AF65-F5344CB8AC3E}">
        <p14:creationId xmlns:p14="http://schemas.microsoft.com/office/powerpoint/2010/main" val="38231737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NHF code of governance 2020 – Control and assurance (Principle 4)</a:t>
            </a:r>
          </a:p>
        </p:txBody>
      </p:sp>
      <p:sp>
        <p:nvSpPr>
          <p:cNvPr id="3" name="Content Placeholder 2"/>
          <p:cNvSpPr>
            <a:spLocks noGrp="1"/>
          </p:cNvSpPr>
          <p:nvPr>
            <p:ph idx="1"/>
          </p:nvPr>
        </p:nvSpPr>
        <p:spPr>
          <a:xfrm>
            <a:off x="482600" y="1410822"/>
            <a:ext cx="7579405" cy="4591981"/>
          </a:xfrm>
        </p:spPr>
        <p:txBody>
          <a:bodyPr>
            <a:normAutofit/>
          </a:bodyPr>
          <a:lstStyle/>
          <a:p>
            <a:r>
              <a:rPr lang="en-GB" dirty="0"/>
              <a:t>‘</a:t>
            </a:r>
            <a:r>
              <a:rPr lang="en-GB" b="1" dirty="0"/>
              <a:t>4.1 Audit</a:t>
            </a:r>
            <a:r>
              <a:rPr lang="en-GB" dirty="0"/>
              <a:t>: the board has formal and transparent arrangements ensuring that the organisation is </a:t>
            </a:r>
            <a:r>
              <a:rPr lang="en-GB" dirty="0">
                <a:solidFill>
                  <a:srgbClr val="FF0000"/>
                </a:solidFill>
              </a:rPr>
              <a:t>financially viable </a:t>
            </a:r>
            <a:r>
              <a:rPr lang="en-GB" dirty="0"/>
              <a:t>and maintains both a </a:t>
            </a:r>
            <a:r>
              <a:rPr lang="en-GB" dirty="0">
                <a:solidFill>
                  <a:srgbClr val="FF0000"/>
                </a:solidFill>
              </a:rPr>
              <a:t>sound system of internal audit and controls </a:t>
            </a:r>
            <a:r>
              <a:rPr lang="en-GB" dirty="0"/>
              <a:t>and an </a:t>
            </a:r>
            <a:r>
              <a:rPr lang="en-GB" dirty="0">
                <a:solidFill>
                  <a:srgbClr val="FF0000"/>
                </a:solidFill>
              </a:rPr>
              <a:t>appropriate relationship with its external auditors</a:t>
            </a:r>
            <a:r>
              <a:rPr lang="en-GB" dirty="0"/>
              <a:t>’</a:t>
            </a:r>
          </a:p>
          <a:p>
            <a:pPr marL="342900" indent="-342900">
              <a:buFont typeface="Arial" panose="020B0604020202020204" pitchFamily="34" charset="0"/>
              <a:buChar char="•"/>
            </a:pPr>
            <a:r>
              <a:rPr lang="en-GB" dirty="0"/>
              <a:t>The board can have confidence in the information it receives and there are </a:t>
            </a:r>
            <a:r>
              <a:rPr lang="en-GB" dirty="0">
                <a:solidFill>
                  <a:srgbClr val="FF0000"/>
                </a:solidFill>
              </a:rPr>
              <a:t>robust internal controls</a:t>
            </a:r>
          </a:p>
          <a:p>
            <a:pPr marL="342900" indent="-342900">
              <a:buFont typeface="Arial" panose="020B0604020202020204" pitchFamily="34" charset="0"/>
              <a:buChar char="•"/>
            </a:pPr>
            <a:r>
              <a:rPr lang="en-GB" dirty="0"/>
              <a:t>There is a committee primarily responsible for audit, and there are arrangements for </a:t>
            </a:r>
            <a:r>
              <a:rPr lang="en-GB" dirty="0">
                <a:solidFill>
                  <a:srgbClr val="FF0000"/>
                </a:solidFill>
              </a:rPr>
              <a:t>effective internal control assurance and audit functions  - external audit</a:t>
            </a:r>
          </a:p>
          <a:p>
            <a:endParaRPr lang="en-GB" dirty="0"/>
          </a:p>
          <a:p>
            <a:r>
              <a:rPr lang="en-GB" b="1" dirty="0"/>
              <a:t>‘4.2 Audit committee</a:t>
            </a:r>
            <a:r>
              <a:rPr lang="en-GB" dirty="0"/>
              <a:t>: a committee exercises </a:t>
            </a:r>
            <a:r>
              <a:rPr lang="en-GB" dirty="0">
                <a:solidFill>
                  <a:srgbClr val="FF0000"/>
                </a:solidFill>
              </a:rPr>
              <a:t>independent scrutiny and challenge to provide the board with assurance</a:t>
            </a:r>
            <a:r>
              <a:rPr lang="en-GB" dirty="0"/>
              <a:t>’</a:t>
            </a:r>
          </a:p>
          <a:p>
            <a:endParaRPr lang="en-GB" dirty="0">
              <a:solidFill>
                <a:srgbClr val="FF0000"/>
              </a:solidFill>
            </a:endParaRPr>
          </a:p>
          <a:p>
            <a:endParaRPr lang="en-GB" dirty="0">
              <a:solidFill>
                <a:srgbClr val="FF0000"/>
              </a:solidFill>
            </a:endParaRPr>
          </a:p>
        </p:txBody>
      </p:sp>
      <p:sp>
        <p:nvSpPr>
          <p:cNvPr id="5" name="Footer Placeholder 4"/>
          <p:cNvSpPr>
            <a:spLocks noGrp="1"/>
          </p:cNvSpPr>
          <p:nvPr>
            <p:ph type="ftr" sz="quarter" idx="11"/>
          </p:nvPr>
        </p:nvSpPr>
        <p:spPr>
          <a:xfrm>
            <a:off x="750621" y="6227958"/>
            <a:ext cx="2881147" cy="312327"/>
          </a:xfrm>
        </p:spPr>
        <p:txBody>
          <a:bodyPr/>
          <a:lstStyle/>
          <a:p>
            <a:r>
              <a:rPr lang="en-GB"/>
              <a:t>Regulator of Social Housing  July 2022</a:t>
            </a:r>
            <a:endParaRPr lang="en-GB" dirty="0"/>
          </a:p>
        </p:txBody>
      </p:sp>
      <p:sp>
        <p:nvSpPr>
          <p:cNvPr id="6" name="Slide Number Placeholder 5"/>
          <p:cNvSpPr>
            <a:spLocks noGrp="1"/>
          </p:cNvSpPr>
          <p:nvPr>
            <p:ph type="sldNum" sz="quarter" idx="12"/>
          </p:nvPr>
        </p:nvSpPr>
        <p:spPr/>
        <p:txBody>
          <a:bodyPr/>
          <a:lstStyle/>
          <a:p>
            <a:fld id="{F2DDE3AD-81DD-477C-B05F-9B8B1DADB4A3}" type="slidenum">
              <a:rPr lang="en-GB" smtClean="0"/>
              <a:t>27</a:t>
            </a:fld>
            <a:endParaRPr lang="en-GB" dirty="0"/>
          </a:p>
        </p:txBody>
      </p:sp>
      <p:pic>
        <p:nvPicPr>
          <p:cNvPr id="7" name="Picture 6">
            <a:extLst>
              <a:ext uri="{FF2B5EF4-FFF2-40B4-BE49-F238E27FC236}">
                <a16:creationId xmlns:a16="http://schemas.microsoft.com/office/drawing/2014/main" id="{0E8F4054-C459-43AC-A483-604E5C7D32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7491" y="5102704"/>
            <a:ext cx="1389028" cy="1389028"/>
          </a:xfrm>
          <a:prstGeom prst="rect">
            <a:avLst/>
          </a:prstGeom>
        </p:spPr>
      </p:pic>
    </p:spTree>
    <p:extLst>
      <p:ext uri="{BB962C8B-B14F-4D97-AF65-F5344CB8AC3E}">
        <p14:creationId xmlns:p14="http://schemas.microsoft.com/office/powerpoint/2010/main" val="32732666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p:txBody>
          <a:bodyPr/>
          <a:lstStyle/>
          <a:p>
            <a:r>
              <a:rPr lang="en-GB" dirty="0"/>
              <a:t>Value for Money</a:t>
            </a:r>
          </a:p>
        </p:txBody>
      </p:sp>
    </p:spTree>
    <p:extLst>
      <p:ext uri="{BB962C8B-B14F-4D97-AF65-F5344CB8AC3E}">
        <p14:creationId xmlns:p14="http://schemas.microsoft.com/office/powerpoint/2010/main" val="2607974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1CA44-EF9E-4F8A-BC43-BE60A4F19C17}"/>
              </a:ext>
            </a:extLst>
          </p:cNvPr>
          <p:cNvSpPr>
            <a:spLocks noGrp="1"/>
          </p:cNvSpPr>
          <p:nvPr>
            <p:ph type="title"/>
          </p:nvPr>
        </p:nvSpPr>
        <p:spPr/>
        <p:txBody>
          <a:bodyPr/>
          <a:lstStyle/>
          <a:p>
            <a:r>
              <a:rPr lang="en-GB" dirty="0"/>
              <a:t>VFM – Required Outcomes</a:t>
            </a:r>
          </a:p>
        </p:txBody>
      </p:sp>
      <p:sp>
        <p:nvSpPr>
          <p:cNvPr id="3" name="Content Placeholder 2">
            <a:extLst>
              <a:ext uri="{FF2B5EF4-FFF2-40B4-BE49-F238E27FC236}">
                <a16:creationId xmlns:a16="http://schemas.microsoft.com/office/drawing/2014/main" id="{06FAAFDD-6B9D-4A3A-820A-1F8626A5A0EC}"/>
              </a:ext>
            </a:extLst>
          </p:cNvPr>
          <p:cNvSpPr>
            <a:spLocks noGrp="1"/>
          </p:cNvSpPr>
          <p:nvPr>
            <p:ph idx="1"/>
          </p:nvPr>
        </p:nvSpPr>
        <p:spPr/>
        <p:txBody>
          <a:bodyPr>
            <a:normAutofit/>
          </a:bodyPr>
          <a:lstStyle/>
          <a:p>
            <a:r>
              <a:rPr lang="en-GB" dirty="0"/>
              <a:t>“  Registered providers must: </a:t>
            </a:r>
          </a:p>
          <a:p>
            <a:endParaRPr lang="en-GB" dirty="0"/>
          </a:p>
          <a:p>
            <a:pPr marL="457200" indent="-457200">
              <a:buFont typeface="+mj-lt"/>
              <a:buAutoNum type="alphaLcPeriod"/>
            </a:pPr>
            <a:r>
              <a:rPr lang="en-GB" dirty="0"/>
              <a:t>clearly articulate their strategic objectives </a:t>
            </a:r>
          </a:p>
          <a:p>
            <a:pPr marL="457200" indent="-457200">
              <a:buFont typeface="+mj-lt"/>
              <a:buAutoNum type="alphaLcPeriod"/>
            </a:pPr>
            <a:r>
              <a:rPr lang="en-GB" dirty="0"/>
              <a:t>have an approach agreed by their board to achieving value for money in meeting these objectives and demonstrate their delivery of value for money to stakeholders </a:t>
            </a:r>
          </a:p>
          <a:p>
            <a:pPr marL="457200" indent="-457200">
              <a:buFont typeface="+mj-lt"/>
              <a:buAutoNum type="alphaLcPeriod"/>
            </a:pPr>
            <a:r>
              <a:rPr lang="en-GB" dirty="0"/>
              <a:t>through their strategic objectives, articulate their strategy for delivering homes that meet a range of needs </a:t>
            </a:r>
          </a:p>
          <a:p>
            <a:pPr marL="457200" indent="-457200">
              <a:buFont typeface="+mj-lt"/>
              <a:buAutoNum type="alphaLcPeriod"/>
            </a:pPr>
            <a:r>
              <a:rPr lang="en-GB" dirty="0"/>
              <a:t>ensure that optimal benefit is derived from resources and assets and optimise economy, efficiency and effectiveness in the delivery of their strategic objectives.  “</a:t>
            </a:r>
          </a:p>
          <a:p>
            <a:endParaRPr lang="en-GB" dirty="0"/>
          </a:p>
          <a:p>
            <a:endParaRPr lang="en-GB" dirty="0"/>
          </a:p>
        </p:txBody>
      </p:sp>
      <p:sp>
        <p:nvSpPr>
          <p:cNvPr id="6" name="Slide Number Placeholder 5">
            <a:extLst>
              <a:ext uri="{FF2B5EF4-FFF2-40B4-BE49-F238E27FC236}">
                <a16:creationId xmlns:a16="http://schemas.microsoft.com/office/drawing/2014/main" id="{D875F7CE-0043-49CC-93E1-B92A4CC7D561}"/>
              </a:ext>
            </a:extLst>
          </p:cNvPr>
          <p:cNvSpPr>
            <a:spLocks noGrp="1"/>
          </p:cNvSpPr>
          <p:nvPr>
            <p:ph type="sldNum" sz="quarter" idx="12"/>
          </p:nvPr>
        </p:nvSpPr>
        <p:spPr/>
        <p:txBody>
          <a:bodyPr/>
          <a:lstStyle/>
          <a:p>
            <a:fld id="{F2DDE3AD-81DD-477C-B05F-9B8B1DADB4A3}" type="slidenum">
              <a:rPr lang="en-GB" smtClean="0"/>
              <a:t>29</a:t>
            </a:fld>
            <a:endParaRPr lang="en-GB" dirty="0"/>
          </a:p>
        </p:txBody>
      </p:sp>
      <p:sp>
        <p:nvSpPr>
          <p:cNvPr id="5" name="Footer Placeholder 4">
            <a:extLst>
              <a:ext uri="{FF2B5EF4-FFF2-40B4-BE49-F238E27FC236}">
                <a16:creationId xmlns:a16="http://schemas.microsoft.com/office/drawing/2014/main" id="{31DEFAC6-9151-413C-9C71-E6C8C4C9AA3E}"/>
              </a:ext>
            </a:extLst>
          </p:cNvPr>
          <p:cNvSpPr>
            <a:spLocks noGrp="1"/>
          </p:cNvSpPr>
          <p:nvPr>
            <p:ph type="ftr" sz="quarter" idx="11"/>
          </p:nvPr>
        </p:nvSpPr>
        <p:spPr>
          <a:xfrm>
            <a:off x="750621" y="6227958"/>
            <a:ext cx="2777825" cy="431147"/>
          </a:xfrm>
        </p:spPr>
        <p:txBody>
          <a:bodyPr/>
          <a:lstStyle/>
          <a:p>
            <a:r>
              <a:rPr lang="en-GB"/>
              <a:t>Regulator of Social Housing  July 2022</a:t>
            </a:r>
            <a:endParaRPr lang="en-GB" dirty="0"/>
          </a:p>
        </p:txBody>
      </p:sp>
      <p:pic>
        <p:nvPicPr>
          <p:cNvPr id="7" name="Picture 6">
            <a:extLst>
              <a:ext uri="{FF2B5EF4-FFF2-40B4-BE49-F238E27FC236}">
                <a16:creationId xmlns:a16="http://schemas.microsoft.com/office/drawing/2014/main" id="{6F93F47E-B304-4173-8E7C-3AC523365A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2061" y="5107297"/>
            <a:ext cx="1402177" cy="1402177"/>
          </a:xfrm>
          <a:prstGeom prst="rect">
            <a:avLst/>
          </a:prstGeom>
        </p:spPr>
      </p:pic>
    </p:spTree>
    <p:extLst>
      <p:ext uri="{BB962C8B-B14F-4D97-AF65-F5344CB8AC3E}">
        <p14:creationId xmlns:p14="http://schemas.microsoft.com/office/powerpoint/2010/main" val="2160880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7A8FF-017E-47B9-B65D-B5766BCDA8EB}"/>
              </a:ext>
            </a:extLst>
          </p:cNvPr>
          <p:cNvSpPr>
            <a:spLocks noGrp="1"/>
          </p:cNvSpPr>
          <p:nvPr>
            <p:ph type="title"/>
          </p:nvPr>
        </p:nvSpPr>
        <p:spPr/>
        <p:txBody>
          <a:bodyPr/>
          <a:lstStyle/>
          <a:p>
            <a:r>
              <a:rPr lang="en-GB" dirty="0"/>
              <a:t>Risk management – expectations and focus</a:t>
            </a:r>
          </a:p>
        </p:txBody>
      </p:sp>
      <p:sp>
        <p:nvSpPr>
          <p:cNvPr id="9" name="Content Placeholder 8">
            <a:extLst>
              <a:ext uri="{FF2B5EF4-FFF2-40B4-BE49-F238E27FC236}">
                <a16:creationId xmlns:a16="http://schemas.microsoft.com/office/drawing/2014/main" id="{DE432750-35E5-4A8F-AEAF-095B859269AE}"/>
              </a:ext>
            </a:extLst>
          </p:cNvPr>
          <p:cNvSpPr>
            <a:spLocks noGrp="1"/>
          </p:cNvSpPr>
          <p:nvPr>
            <p:ph idx="1"/>
          </p:nvPr>
        </p:nvSpPr>
        <p:spPr>
          <a:xfrm>
            <a:off x="396875" y="1583267"/>
            <a:ext cx="8114400" cy="4084108"/>
          </a:xfrm>
        </p:spPr>
        <p:txBody>
          <a:bodyPr/>
          <a:lstStyle/>
          <a:p>
            <a:pPr marL="342900" indent="-342900">
              <a:buFont typeface="Arial" panose="020B0604020202020204" pitchFamily="34" charset="0"/>
              <a:buChar char="•"/>
            </a:pPr>
            <a:r>
              <a:rPr lang="en-GB" dirty="0"/>
              <a:t>Strategic delivery and risk</a:t>
            </a:r>
          </a:p>
          <a:p>
            <a:endParaRPr lang="en-GB" dirty="0"/>
          </a:p>
          <a:p>
            <a:pPr marL="342900" indent="-342900">
              <a:buFont typeface="Arial" panose="020B0604020202020204" pitchFamily="34" charset="0"/>
              <a:buChar char="•"/>
            </a:pPr>
            <a:r>
              <a:rPr lang="en-GB" dirty="0"/>
              <a:t>Operating environment</a:t>
            </a:r>
          </a:p>
          <a:p>
            <a:endParaRPr lang="en-GB" dirty="0"/>
          </a:p>
          <a:p>
            <a:pPr marL="342900" indent="-342900">
              <a:buFont typeface="Arial" panose="020B0604020202020204" pitchFamily="34" charset="0"/>
              <a:buChar char="•"/>
            </a:pPr>
            <a:r>
              <a:rPr lang="en-GB" dirty="0"/>
              <a:t>Role of the board</a:t>
            </a:r>
          </a:p>
          <a:p>
            <a:endParaRPr lang="en-GB" dirty="0"/>
          </a:p>
          <a:p>
            <a:pPr marL="342900" indent="-342900">
              <a:buFont typeface="Arial" panose="020B0604020202020204" pitchFamily="34" charset="0"/>
              <a:buChar char="•"/>
            </a:pPr>
            <a:r>
              <a:rPr lang="en-GB" dirty="0"/>
              <a:t>Governance</a:t>
            </a:r>
          </a:p>
          <a:p>
            <a:endParaRPr lang="en-GB" dirty="0"/>
          </a:p>
          <a:p>
            <a:pPr marL="342900" indent="-342900">
              <a:buFont typeface="Arial" panose="020B0604020202020204" pitchFamily="34" charset="0"/>
              <a:buChar char="•"/>
            </a:pPr>
            <a:r>
              <a:rPr lang="en-GB" dirty="0"/>
              <a:t>Value for Money</a:t>
            </a:r>
          </a:p>
        </p:txBody>
      </p:sp>
      <p:sp>
        <p:nvSpPr>
          <p:cNvPr id="6" name="Slide Number Placeholder 5">
            <a:extLst>
              <a:ext uri="{FF2B5EF4-FFF2-40B4-BE49-F238E27FC236}">
                <a16:creationId xmlns:a16="http://schemas.microsoft.com/office/drawing/2014/main" id="{2EEC7BE4-7F83-4B2A-8D2A-BEAF293A6788}"/>
              </a:ext>
            </a:extLst>
          </p:cNvPr>
          <p:cNvSpPr>
            <a:spLocks noGrp="1"/>
          </p:cNvSpPr>
          <p:nvPr>
            <p:ph type="sldNum" sz="quarter" idx="12"/>
          </p:nvPr>
        </p:nvSpPr>
        <p:spPr/>
        <p:txBody>
          <a:bodyPr/>
          <a:lstStyle/>
          <a:p>
            <a:fld id="{F2DDE3AD-81DD-477C-B05F-9B8B1DADB4A3}" type="slidenum">
              <a:rPr lang="en-GB" smtClean="0"/>
              <a:t>3</a:t>
            </a:fld>
            <a:endParaRPr lang="en-GB" dirty="0"/>
          </a:p>
        </p:txBody>
      </p:sp>
      <p:pic>
        <p:nvPicPr>
          <p:cNvPr id="7" name="Picture 4" descr="See the source image">
            <a:extLst>
              <a:ext uri="{FF2B5EF4-FFF2-40B4-BE49-F238E27FC236}">
                <a16:creationId xmlns:a16="http://schemas.microsoft.com/office/drawing/2014/main" id="{38F974DE-DE09-4C16-9B5D-BB57025111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8565" y="1823234"/>
            <a:ext cx="4658435" cy="3059131"/>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9EDC1354-C4E0-4A14-BB32-DFC80EC04A6D}"/>
              </a:ext>
            </a:extLst>
          </p:cNvPr>
          <p:cNvSpPr>
            <a:spLocks noGrp="1"/>
          </p:cNvSpPr>
          <p:nvPr>
            <p:ph type="ftr" sz="quarter" idx="11"/>
          </p:nvPr>
        </p:nvSpPr>
        <p:spPr/>
        <p:txBody>
          <a:bodyPr/>
          <a:lstStyle/>
          <a:p>
            <a:r>
              <a:rPr lang="en-GB"/>
              <a:t>Regulator of Social Housing  July 2022</a:t>
            </a:r>
            <a:endParaRPr lang="en-GB" dirty="0"/>
          </a:p>
        </p:txBody>
      </p:sp>
    </p:spTree>
    <p:extLst>
      <p:ext uri="{BB962C8B-B14F-4D97-AF65-F5344CB8AC3E}">
        <p14:creationId xmlns:p14="http://schemas.microsoft.com/office/powerpoint/2010/main" val="4274590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AA682-F359-4A7D-84C4-0B6C73666BCD}"/>
              </a:ext>
            </a:extLst>
          </p:cNvPr>
          <p:cNvSpPr>
            <a:spLocks noGrp="1"/>
          </p:cNvSpPr>
          <p:nvPr>
            <p:ph type="title"/>
          </p:nvPr>
        </p:nvSpPr>
        <p:spPr/>
        <p:txBody>
          <a:bodyPr/>
          <a:lstStyle/>
          <a:p>
            <a:r>
              <a:rPr lang="en-GB" dirty="0"/>
              <a:t>VfM Expectations</a:t>
            </a:r>
          </a:p>
        </p:txBody>
      </p:sp>
      <p:sp>
        <p:nvSpPr>
          <p:cNvPr id="3" name="Content Placeholder 2">
            <a:extLst>
              <a:ext uri="{FF2B5EF4-FFF2-40B4-BE49-F238E27FC236}">
                <a16:creationId xmlns:a16="http://schemas.microsoft.com/office/drawing/2014/main" id="{62C9F044-5342-4E7B-AE36-5529B9B9676B}"/>
              </a:ext>
            </a:extLst>
          </p:cNvPr>
          <p:cNvSpPr>
            <a:spLocks noGrp="1"/>
          </p:cNvSpPr>
          <p:nvPr>
            <p:ph idx="1"/>
          </p:nvPr>
        </p:nvSpPr>
        <p:spPr>
          <a:xfrm>
            <a:off x="482600" y="1185667"/>
            <a:ext cx="8114400" cy="4851066"/>
          </a:xfrm>
        </p:spPr>
        <p:txBody>
          <a:bodyPr>
            <a:normAutofit/>
          </a:bodyPr>
          <a:lstStyle/>
          <a:p>
            <a:r>
              <a:rPr lang="en-GB" dirty="0"/>
              <a:t>Registered providers must demonstrate a robust approach to how they decide to use their finances to delivery strategic objectives, considering:</a:t>
            </a:r>
          </a:p>
          <a:p>
            <a:pPr lvl="3"/>
            <a:r>
              <a:rPr lang="en-GB" sz="1800" dirty="0"/>
              <a:t>Risk appetite, modelling of what can be delivered within it</a:t>
            </a:r>
          </a:p>
          <a:p>
            <a:pPr lvl="3"/>
            <a:r>
              <a:rPr lang="en-GB" sz="1800" dirty="0"/>
              <a:t>costs and benefits of alternative delivery structures </a:t>
            </a:r>
          </a:p>
          <a:p>
            <a:pPr lvl="3"/>
            <a:r>
              <a:rPr lang="en-GB" sz="1800" dirty="0"/>
              <a:t>VfM across the whole business</a:t>
            </a:r>
          </a:p>
          <a:p>
            <a:pPr marL="360000" lvl="3" indent="0">
              <a:buNone/>
            </a:pPr>
            <a:endParaRPr lang="en-GB" sz="1800" dirty="0"/>
          </a:p>
          <a:p>
            <a:pPr marL="342900" indent="-342900">
              <a:buFont typeface="Arial" panose="020B0604020202020204" pitchFamily="34" charset="0"/>
              <a:buChar char="•"/>
            </a:pPr>
            <a:r>
              <a:rPr lang="en-GB" dirty="0"/>
              <a:t>Investment in non-social housing activity is contributing to strategic delivery and generating returns commensurate to the risk involved</a:t>
            </a:r>
          </a:p>
          <a:p>
            <a:endParaRPr lang="en-GB" dirty="0"/>
          </a:p>
          <a:p>
            <a:pPr marL="342900" indent="-342900">
              <a:buFont typeface="Arial" panose="020B0604020202020204" pitchFamily="34" charset="0"/>
              <a:buChar char="•"/>
            </a:pPr>
            <a:r>
              <a:rPr lang="en-GB" dirty="0"/>
              <a:t>Reporting against RSH and RP’s own strategic VfM targets including public reporting that enables stakeholders to understand: </a:t>
            </a:r>
          </a:p>
          <a:p>
            <a:pPr lvl="3"/>
            <a:r>
              <a:rPr lang="en-GB" sz="1800" dirty="0"/>
              <a:t>comparison on VfM and costs with peers </a:t>
            </a:r>
          </a:p>
          <a:p>
            <a:pPr lvl="3"/>
            <a:r>
              <a:rPr lang="en-GB" sz="1800" dirty="0"/>
              <a:t>what’s been delivered and measurable plans to address any areas of underperformance </a:t>
            </a:r>
          </a:p>
          <a:p>
            <a:endParaRPr lang="en-GB" dirty="0"/>
          </a:p>
        </p:txBody>
      </p:sp>
      <p:sp>
        <p:nvSpPr>
          <p:cNvPr id="5" name="Footer Placeholder 4">
            <a:extLst>
              <a:ext uri="{FF2B5EF4-FFF2-40B4-BE49-F238E27FC236}">
                <a16:creationId xmlns:a16="http://schemas.microsoft.com/office/drawing/2014/main" id="{28672631-6F1F-430C-9AD4-439C6B704F03}"/>
              </a:ext>
            </a:extLst>
          </p:cNvPr>
          <p:cNvSpPr>
            <a:spLocks noGrp="1"/>
          </p:cNvSpPr>
          <p:nvPr>
            <p:ph type="ftr" sz="quarter" idx="11"/>
          </p:nvPr>
        </p:nvSpPr>
        <p:spPr>
          <a:xfrm>
            <a:off x="750621" y="6227958"/>
            <a:ext cx="3154951" cy="410483"/>
          </a:xfrm>
        </p:spPr>
        <p:txBody>
          <a:bodyPr/>
          <a:lstStyle/>
          <a:p>
            <a:r>
              <a:rPr lang="en-GB"/>
              <a:t>Regulator of Social Housing  July 2022</a:t>
            </a:r>
            <a:endParaRPr lang="en-GB" dirty="0"/>
          </a:p>
        </p:txBody>
      </p:sp>
      <p:sp>
        <p:nvSpPr>
          <p:cNvPr id="6" name="Slide Number Placeholder 5">
            <a:extLst>
              <a:ext uri="{FF2B5EF4-FFF2-40B4-BE49-F238E27FC236}">
                <a16:creationId xmlns:a16="http://schemas.microsoft.com/office/drawing/2014/main" id="{D3121E42-C325-4BB6-8EBA-1AAACCB4A597}"/>
              </a:ext>
            </a:extLst>
          </p:cNvPr>
          <p:cNvSpPr>
            <a:spLocks noGrp="1"/>
          </p:cNvSpPr>
          <p:nvPr>
            <p:ph type="sldNum" sz="quarter" idx="12"/>
          </p:nvPr>
        </p:nvSpPr>
        <p:spPr/>
        <p:txBody>
          <a:bodyPr/>
          <a:lstStyle/>
          <a:p>
            <a:fld id="{F2DDE3AD-81DD-477C-B05F-9B8B1DADB4A3}" type="slidenum">
              <a:rPr lang="en-GB" smtClean="0"/>
              <a:t>30</a:t>
            </a:fld>
            <a:endParaRPr lang="en-GB" dirty="0"/>
          </a:p>
        </p:txBody>
      </p:sp>
      <p:pic>
        <p:nvPicPr>
          <p:cNvPr id="7" name="Picture 6">
            <a:extLst>
              <a:ext uri="{FF2B5EF4-FFF2-40B4-BE49-F238E27FC236}">
                <a16:creationId xmlns:a16="http://schemas.microsoft.com/office/drawing/2014/main" id="{9BB6BC01-E54C-4650-B2A9-9287499228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96927" y="5570272"/>
            <a:ext cx="1338579" cy="1124147"/>
          </a:xfrm>
          <a:prstGeom prst="rect">
            <a:avLst/>
          </a:prstGeom>
        </p:spPr>
      </p:pic>
    </p:spTree>
    <p:extLst>
      <p:ext uri="{BB962C8B-B14F-4D97-AF65-F5344CB8AC3E}">
        <p14:creationId xmlns:p14="http://schemas.microsoft.com/office/powerpoint/2010/main" val="266367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9D6B1-342A-4C73-8A7A-2342DCAAEE85}"/>
              </a:ext>
            </a:extLst>
          </p:cNvPr>
          <p:cNvSpPr>
            <a:spLocks noGrp="1"/>
          </p:cNvSpPr>
          <p:nvPr>
            <p:ph type="title"/>
          </p:nvPr>
        </p:nvSpPr>
        <p:spPr/>
        <p:txBody>
          <a:bodyPr/>
          <a:lstStyle/>
          <a:p>
            <a:r>
              <a:rPr lang="en-GB" dirty="0"/>
              <a:t>RSH VfM Metrics + Provider specific targets</a:t>
            </a:r>
          </a:p>
        </p:txBody>
      </p:sp>
      <p:sp>
        <p:nvSpPr>
          <p:cNvPr id="6" name="Slide Number Placeholder 5">
            <a:extLst>
              <a:ext uri="{FF2B5EF4-FFF2-40B4-BE49-F238E27FC236}">
                <a16:creationId xmlns:a16="http://schemas.microsoft.com/office/drawing/2014/main" id="{160CC00A-F9A6-4F43-9864-A8381EDC16C1}"/>
              </a:ext>
            </a:extLst>
          </p:cNvPr>
          <p:cNvSpPr>
            <a:spLocks noGrp="1"/>
          </p:cNvSpPr>
          <p:nvPr>
            <p:ph type="sldNum" sz="quarter" idx="12"/>
          </p:nvPr>
        </p:nvSpPr>
        <p:spPr/>
        <p:txBody>
          <a:bodyPr/>
          <a:lstStyle/>
          <a:p>
            <a:fld id="{F2DDE3AD-81DD-477C-B05F-9B8B1DADB4A3}" type="slidenum">
              <a:rPr lang="en-GB" smtClean="0">
                <a:solidFill>
                  <a:prstClr val="black"/>
                </a:solidFill>
              </a:rPr>
              <a:pPr/>
              <a:t>31</a:t>
            </a:fld>
            <a:endParaRPr lang="en-GB" dirty="0">
              <a:solidFill>
                <a:prstClr val="black"/>
              </a:solidFill>
            </a:endParaRPr>
          </a:p>
        </p:txBody>
      </p:sp>
      <p:graphicFrame>
        <p:nvGraphicFramePr>
          <p:cNvPr id="8" name="Table 7">
            <a:extLst>
              <a:ext uri="{FF2B5EF4-FFF2-40B4-BE49-F238E27FC236}">
                <a16:creationId xmlns:a16="http://schemas.microsoft.com/office/drawing/2014/main" id="{ECD2B63B-AB9E-4DC7-9525-AB7F286C6DA8}"/>
              </a:ext>
            </a:extLst>
          </p:cNvPr>
          <p:cNvGraphicFramePr>
            <a:graphicFrameLocks noGrp="1"/>
          </p:cNvGraphicFramePr>
          <p:nvPr>
            <p:extLst>
              <p:ext uri="{D42A27DB-BD31-4B8C-83A1-F6EECF244321}">
                <p14:modId xmlns:p14="http://schemas.microsoft.com/office/powerpoint/2010/main" val="4249241816"/>
              </p:ext>
            </p:extLst>
          </p:nvPr>
        </p:nvGraphicFramePr>
        <p:xfrm>
          <a:off x="482600" y="1121120"/>
          <a:ext cx="8114400" cy="5435666"/>
        </p:xfrm>
        <a:graphic>
          <a:graphicData uri="http://schemas.openxmlformats.org/drawingml/2006/table">
            <a:tbl>
              <a:tblPr firstRow="1" bandRow="1">
                <a:tableStyleId>{5C22544A-7EE6-4342-B048-85BDC9FD1C3A}</a:tableStyleId>
              </a:tblPr>
              <a:tblGrid>
                <a:gridCol w="4057200">
                  <a:extLst>
                    <a:ext uri="{9D8B030D-6E8A-4147-A177-3AD203B41FA5}">
                      <a16:colId xmlns:a16="http://schemas.microsoft.com/office/drawing/2014/main" val="17798466"/>
                    </a:ext>
                  </a:extLst>
                </a:gridCol>
                <a:gridCol w="4057200">
                  <a:extLst>
                    <a:ext uri="{9D8B030D-6E8A-4147-A177-3AD203B41FA5}">
                      <a16:colId xmlns:a16="http://schemas.microsoft.com/office/drawing/2014/main" val="447734615"/>
                    </a:ext>
                  </a:extLst>
                </a:gridCol>
              </a:tblGrid>
              <a:tr h="4659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cs typeface="Arial" panose="020B0604020202020204" pitchFamily="34" charset="0"/>
                        </a:rPr>
                        <a:t>Core Metric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Description</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38397640"/>
                  </a:ext>
                </a:extLst>
              </a:tr>
              <a:tr h="643770">
                <a:tc>
                  <a:txBody>
                    <a:bodyPr/>
                    <a:lstStyle/>
                    <a:p>
                      <a:r>
                        <a:rPr lang="en-US" sz="1400" dirty="0">
                          <a:latin typeface="Arial" panose="020B0604020202020204" pitchFamily="34" charset="0"/>
                          <a:cs typeface="Arial" panose="020B0604020202020204" pitchFamily="34" charset="0"/>
                        </a:rPr>
                        <a:t>Reinvestment %</a:t>
                      </a:r>
                      <a:endParaRPr lang="en-GB" sz="1400" dirty="0">
                        <a:latin typeface="Arial" panose="020B0604020202020204" pitchFamily="34" charset="0"/>
                        <a:cs typeface="Arial" panose="020B0604020202020204" pitchFamily="34" charset="0"/>
                      </a:endParaRPr>
                    </a:p>
                  </a:txBody>
                  <a:tcPr/>
                </a:tc>
                <a:tc>
                  <a:txBody>
                    <a:bodyPr/>
                    <a:lstStyle/>
                    <a:p>
                      <a:r>
                        <a:rPr lang="en-US" sz="1400" dirty="0">
                          <a:latin typeface="Arial" panose="020B0604020202020204" pitchFamily="34" charset="0"/>
                          <a:cs typeface="Arial" panose="020B0604020202020204" pitchFamily="34" charset="0"/>
                        </a:rPr>
                        <a:t>Scale of investment in development and capital expenditure on current assets</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78970181"/>
                  </a:ext>
                </a:extLst>
              </a:tr>
              <a:tr h="465996">
                <a:tc>
                  <a:txBody>
                    <a:bodyPr/>
                    <a:lstStyle/>
                    <a:p>
                      <a:r>
                        <a:rPr lang="en-US" sz="1400" dirty="0">
                          <a:latin typeface="Arial" panose="020B0604020202020204" pitchFamily="34" charset="0"/>
                          <a:cs typeface="Arial" panose="020B0604020202020204" pitchFamily="34" charset="0"/>
                        </a:rPr>
                        <a:t>New supply delivered (SHL and non SHL) %</a:t>
                      </a:r>
                      <a:endParaRPr lang="en-GB" sz="1400" dirty="0">
                        <a:latin typeface="Arial" panose="020B0604020202020204" pitchFamily="34" charset="0"/>
                        <a:cs typeface="Arial" panose="020B0604020202020204" pitchFamily="34" charset="0"/>
                      </a:endParaRPr>
                    </a:p>
                  </a:txBody>
                  <a:tcPr/>
                </a:tc>
                <a:tc>
                  <a:txBody>
                    <a:bodyPr/>
                    <a:lstStyle/>
                    <a:p>
                      <a:r>
                        <a:rPr lang="en-US" sz="1400" dirty="0">
                          <a:latin typeface="Arial" panose="020B0604020202020204" pitchFamily="34" charset="0"/>
                          <a:cs typeface="Arial" panose="020B0604020202020204" pitchFamily="34" charset="0"/>
                        </a:rPr>
                        <a:t>Units acquired or developed in the year</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26620249"/>
                  </a:ext>
                </a:extLst>
              </a:tr>
              <a:tr h="643770">
                <a:tc>
                  <a:txBody>
                    <a:bodyPr/>
                    <a:lstStyle/>
                    <a:p>
                      <a:r>
                        <a:rPr lang="en-US" sz="1400" dirty="0">
                          <a:latin typeface="Arial" panose="020B0604020202020204" pitchFamily="34" charset="0"/>
                          <a:cs typeface="Arial" panose="020B0604020202020204" pitchFamily="34" charset="0"/>
                        </a:rPr>
                        <a:t>Gearing %</a:t>
                      </a:r>
                      <a:endParaRPr lang="en-GB" sz="1400" dirty="0">
                        <a:latin typeface="Arial" panose="020B0604020202020204" pitchFamily="34" charset="0"/>
                        <a:cs typeface="Arial" panose="020B0604020202020204" pitchFamily="34" charset="0"/>
                      </a:endParaRPr>
                    </a:p>
                  </a:txBody>
                  <a:tcPr/>
                </a:tc>
                <a:tc>
                  <a:txBody>
                    <a:bodyPr/>
                    <a:lstStyle/>
                    <a:p>
                      <a:r>
                        <a:rPr lang="en-US" sz="1400" dirty="0">
                          <a:latin typeface="Arial" panose="020B0604020202020204" pitchFamily="34" charset="0"/>
                          <a:cs typeface="Arial" panose="020B0604020202020204" pitchFamily="34" charset="0"/>
                        </a:rPr>
                        <a:t>Proportion of borrowing in relation to size of asset base</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025057829"/>
                  </a:ext>
                </a:extLst>
              </a:tr>
              <a:tr h="908852">
                <a:tc>
                  <a:txBody>
                    <a:bodyPr/>
                    <a:lstStyle/>
                    <a:p>
                      <a:r>
                        <a:rPr lang="en-US" sz="1400" dirty="0">
                          <a:latin typeface="Arial" panose="020B0604020202020204" pitchFamily="34" charset="0"/>
                          <a:cs typeface="Arial" panose="020B0604020202020204" pitchFamily="34" charset="0"/>
                        </a:rPr>
                        <a:t>Earnings Before Interest, Tax, Depreciation, Amortisation, Major Repairs Included (EBITDA MRI) Interest Cover %</a:t>
                      </a:r>
                      <a:endParaRPr lang="en-GB" sz="1400" dirty="0">
                        <a:latin typeface="Arial" panose="020B0604020202020204" pitchFamily="34" charset="0"/>
                        <a:cs typeface="Arial" panose="020B0604020202020204" pitchFamily="34" charset="0"/>
                      </a:endParaRPr>
                    </a:p>
                  </a:txBody>
                  <a:tcPr/>
                </a:tc>
                <a:tc>
                  <a:txBody>
                    <a:bodyPr/>
                    <a:lstStyle/>
                    <a:p>
                      <a:r>
                        <a:rPr lang="en-US" sz="1400" dirty="0">
                          <a:latin typeface="Arial" panose="020B0604020202020204" pitchFamily="34" charset="0"/>
                          <a:cs typeface="Arial" panose="020B0604020202020204" pitchFamily="34" charset="0"/>
                        </a:rPr>
                        <a:t>Key indicator for liquidity and investment capacity</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69785965"/>
                  </a:ext>
                </a:extLst>
              </a:tr>
              <a:tr h="465996">
                <a:tc>
                  <a:txBody>
                    <a:bodyPr/>
                    <a:lstStyle/>
                    <a:p>
                      <a:r>
                        <a:rPr lang="en-US" sz="1400" dirty="0">
                          <a:latin typeface="Arial" panose="020B0604020202020204" pitchFamily="34" charset="0"/>
                          <a:cs typeface="Arial" panose="020B0604020202020204" pitchFamily="34" charset="0"/>
                        </a:rPr>
                        <a:t>Headline social housing cost / unit</a:t>
                      </a:r>
                      <a:endParaRPr lang="en-GB" sz="1400" dirty="0">
                        <a:latin typeface="Arial" panose="020B0604020202020204" pitchFamily="34" charset="0"/>
                        <a:cs typeface="Arial" panose="020B0604020202020204" pitchFamily="34" charset="0"/>
                      </a:endParaRPr>
                    </a:p>
                  </a:txBody>
                  <a:tcPr/>
                </a:tc>
                <a:tc>
                  <a:txBody>
                    <a:bodyPr/>
                    <a:lstStyle/>
                    <a:p>
                      <a:r>
                        <a:rPr lang="en-US" sz="1400" dirty="0">
                          <a:latin typeface="Arial" panose="020B0604020202020204" pitchFamily="34" charset="0"/>
                          <a:cs typeface="Arial" panose="020B0604020202020204" pitchFamily="34" charset="0"/>
                        </a:rPr>
                        <a:t>Overall SHL costs and main sub-costs per unit</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08739724"/>
                  </a:ext>
                </a:extLst>
              </a:tr>
              <a:tr h="465996">
                <a:tc>
                  <a:txBody>
                    <a:bodyPr/>
                    <a:lstStyle/>
                    <a:p>
                      <a:r>
                        <a:rPr lang="en-US" sz="1400" dirty="0">
                          <a:latin typeface="Arial" panose="020B0604020202020204" pitchFamily="34" charset="0"/>
                          <a:cs typeface="Arial" panose="020B0604020202020204" pitchFamily="34" charset="0"/>
                        </a:rPr>
                        <a:t>Operating margin (SHL and overall “Group”) %</a:t>
                      </a:r>
                      <a:endParaRPr lang="en-GB" sz="1400" dirty="0">
                        <a:latin typeface="Arial" panose="020B0604020202020204" pitchFamily="34" charset="0"/>
                        <a:cs typeface="Arial" panose="020B0604020202020204" pitchFamily="34" charset="0"/>
                      </a:endParaRPr>
                    </a:p>
                  </a:txBody>
                  <a:tcPr/>
                </a:tc>
                <a:tc>
                  <a:txBody>
                    <a:bodyPr/>
                    <a:lstStyle/>
                    <a:p>
                      <a:r>
                        <a:rPr lang="en-US" sz="1400" dirty="0">
                          <a:latin typeface="Arial" panose="020B0604020202020204" pitchFamily="34" charset="0"/>
                          <a:cs typeface="Arial" panose="020B0604020202020204" pitchFamily="34" charset="0"/>
                        </a:rPr>
                        <a:t>Operating Surplus, (deficit) / Turnover</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36571237"/>
                  </a:ext>
                </a:extLst>
              </a:tr>
              <a:tr h="643770">
                <a:tc>
                  <a:txBody>
                    <a:bodyPr/>
                    <a:lstStyle/>
                    <a:p>
                      <a:r>
                        <a:rPr lang="en-US" sz="1400" dirty="0">
                          <a:latin typeface="Arial" panose="020B0604020202020204" pitchFamily="34" charset="0"/>
                          <a:cs typeface="Arial" panose="020B0604020202020204" pitchFamily="34" charset="0"/>
                        </a:rPr>
                        <a:t>Return on capital employed – ROCE %</a:t>
                      </a:r>
                      <a:endParaRPr lang="en-GB" sz="1400" dirty="0">
                        <a:latin typeface="Arial" panose="020B0604020202020204" pitchFamily="34" charset="0"/>
                        <a:cs typeface="Arial" panose="020B0604020202020204" pitchFamily="34" charset="0"/>
                      </a:endParaRPr>
                    </a:p>
                  </a:txBody>
                  <a:tcPr/>
                </a:tc>
                <a:tc>
                  <a:txBody>
                    <a:bodyPr/>
                    <a:lstStyle/>
                    <a:p>
                      <a:r>
                        <a:rPr lang="en-US" sz="1400" dirty="0">
                          <a:latin typeface="Arial" panose="020B0604020202020204" pitchFamily="34" charset="0"/>
                          <a:cs typeface="Arial" panose="020B0604020202020204" pitchFamily="34" charset="0"/>
                        </a:rPr>
                        <a:t>Surplus / Deficit PLUS disposal of fixed assets PLUS profit / loss JVs compared to total assets</a:t>
                      </a:r>
                    </a:p>
                    <a:p>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16044277"/>
                  </a:ext>
                </a:extLst>
              </a:tr>
              <a:tr h="643770">
                <a:tc>
                  <a:txBody>
                    <a:bodyPr/>
                    <a:lstStyle/>
                    <a:p>
                      <a:r>
                        <a:rPr lang="en-GB" sz="1400" dirty="0">
                          <a:latin typeface="Arial" panose="020B0604020202020204" pitchFamily="34" charset="0"/>
                          <a:cs typeface="Arial" panose="020B0604020202020204" pitchFamily="34" charset="0"/>
                        </a:rPr>
                        <a:t>Provider specific measures/targets</a:t>
                      </a:r>
                    </a:p>
                  </a:txBody>
                  <a:tcPr/>
                </a:tc>
                <a:tc>
                  <a:txBody>
                    <a:bodyPr/>
                    <a:lstStyle/>
                    <a:p>
                      <a:r>
                        <a:rPr lang="en-GB" sz="1400" dirty="0">
                          <a:latin typeface="Arial" panose="020B0604020202020204" pitchFamily="34" charset="0"/>
                          <a:cs typeface="Arial" panose="020B0604020202020204" pitchFamily="34" charset="0"/>
                        </a:rPr>
                        <a:t>Relevant to organisation specific aims/strategy</a:t>
                      </a:r>
                    </a:p>
                  </a:txBody>
                  <a:tcPr/>
                </a:tc>
                <a:extLst>
                  <a:ext uri="{0D108BD9-81ED-4DB2-BD59-A6C34878D82A}">
                    <a16:rowId xmlns:a16="http://schemas.microsoft.com/office/drawing/2014/main" val="2381372926"/>
                  </a:ext>
                </a:extLst>
              </a:tr>
            </a:tbl>
          </a:graphicData>
        </a:graphic>
      </p:graphicFrame>
      <p:sp>
        <p:nvSpPr>
          <p:cNvPr id="9" name="Footer Placeholder 4">
            <a:extLst>
              <a:ext uri="{FF2B5EF4-FFF2-40B4-BE49-F238E27FC236}">
                <a16:creationId xmlns:a16="http://schemas.microsoft.com/office/drawing/2014/main" id="{9915920D-D5C4-4166-9FEC-E9F17A5E8AC4}"/>
              </a:ext>
            </a:extLst>
          </p:cNvPr>
          <p:cNvSpPr>
            <a:spLocks noGrp="1"/>
          </p:cNvSpPr>
          <p:nvPr>
            <p:ph type="ftr" sz="quarter" idx="11"/>
          </p:nvPr>
        </p:nvSpPr>
        <p:spPr>
          <a:xfrm>
            <a:off x="750621" y="6227958"/>
            <a:ext cx="2777825" cy="431147"/>
          </a:xfrm>
        </p:spPr>
        <p:txBody>
          <a:bodyPr/>
          <a:lstStyle/>
          <a:p>
            <a:r>
              <a:rPr lang="en-GB"/>
              <a:t>Regulator of Social Housing  July 2022</a:t>
            </a:r>
            <a:endParaRPr lang="en-GB" dirty="0"/>
          </a:p>
        </p:txBody>
      </p:sp>
    </p:spTree>
    <p:extLst>
      <p:ext uri="{BB962C8B-B14F-4D97-AF65-F5344CB8AC3E}">
        <p14:creationId xmlns:p14="http://schemas.microsoft.com/office/powerpoint/2010/main" val="14059897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7AF13-A28C-4DB5-BBD7-AEB455E43511}"/>
              </a:ext>
            </a:extLst>
          </p:cNvPr>
          <p:cNvSpPr>
            <a:spLocks noGrp="1"/>
          </p:cNvSpPr>
          <p:nvPr>
            <p:ph type="title"/>
          </p:nvPr>
        </p:nvSpPr>
        <p:spPr>
          <a:xfrm>
            <a:off x="456722" y="465667"/>
            <a:ext cx="8114400" cy="720000"/>
          </a:xfrm>
        </p:spPr>
        <p:txBody>
          <a:bodyPr/>
          <a:lstStyle/>
          <a:p>
            <a:r>
              <a:rPr lang="en-GB" dirty="0"/>
              <a:t>The strategic context of VfM </a:t>
            </a:r>
          </a:p>
        </p:txBody>
      </p:sp>
      <p:sp>
        <p:nvSpPr>
          <p:cNvPr id="3" name="Content Placeholder 2">
            <a:extLst>
              <a:ext uri="{FF2B5EF4-FFF2-40B4-BE49-F238E27FC236}">
                <a16:creationId xmlns:a16="http://schemas.microsoft.com/office/drawing/2014/main" id="{2886B84E-5D30-42C6-93BC-7EF54CD4E761}"/>
              </a:ext>
            </a:extLst>
          </p:cNvPr>
          <p:cNvSpPr>
            <a:spLocks noGrp="1"/>
          </p:cNvSpPr>
          <p:nvPr>
            <p:ph idx="1"/>
          </p:nvPr>
        </p:nvSpPr>
        <p:spPr>
          <a:xfrm>
            <a:off x="482600" y="1318437"/>
            <a:ext cx="8114400" cy="4718296"/>
          </a:xfrm>
        </p:spPr>
        <p:txBody>
          <a:bodyPr>
            <a:normAutofit/>
          </a:bodyPr>
          <a:lstStyle/>
          <a:p>
            <a:pPr>
              <a:buClr>
                <a:srgbClr val="5A489D"/>
              </a:buClr>
            </a:pPr>
            <a:r>
              <a:rPr lang="en-GB" sz="2200" dirty="0"/>
              <a:t>Boards increasingly face challenges making decisions regarding their use of assets and resources, including: </a:t>
            </a:r>
          </a:p>
          <a:p>
            <a:pPr marL="342900" indent="-342900">
              <a:buClr>
                <a:srgbClr val="5A489D"/>
              </a:buClr>
              <a:buFont typeface="Wingdings" panose="05000000000000000000" pitchFamily="2" charset="2"/>
              <a:buChar char="§"/>
            </a:pPr>
            <a:endParaRPr lang="en-GB" dirty="0"/>
          </a:p>
          <a:p>
            <a:pPr marL="342900" lvl="2" indent="-342900">
              <a:buClr>
                <a:srgbClr val="5A489D"/>
              </a:buClr>
            </a:pPr>
            <a:r>
              <a:rPr lang="en-GB" sz="2000" dirty="0"/>
              <a:t>Increasing property compliance standards and requirements  – building safety, health and safety, energy efficiency, DHS+…</a:t>
            </a:r>
          </a:p>
          <a:p>
            <a:pPr marL="342900" lvl="2" indent="-342900">
              <a:buClr>
                <a:srgbClr val="5A489D"/>
              </a:buClr>
            </a:pPr>
            <a:endParaRPr lang="en-GB" sz="2000" dirty="0"/>
          </a:p>
          <a:p>
            <a:pPr marL="342900" lvl="2" indent="-342900">
              <a:buClr>
                <a:srgbClr val="5A489D"/>
              </a:buClr>
            </a:pPr>
            <a:r>
              <a:rPr lang="en-GB" sz="2000" dirty="0"/>
              <a:t>Sustaining quality and value of existing stock – customer satisfaction</a:t>
            </a:r>
          </a:p>
          <a:p>
            <a:pPr marL="342900" lvl="2" indent="-342900">
              <a:buClr>
                <a:srgbClr val="5A489D"/>
              </a:buClr>
            </a:pPr>
            <a:endParaRPr lang="en-GB" sz="2000" dirty="0"/>
          </a:p>
          <a:p>
            <a:pPr marL="342900" lvl="2" indent="-342900">
              <a:buClr>
                <a:srgbClr val="5A489D"/>
              </a:buClr>
            </a:pPr>
            <a:r>
              <a:rPr lang="en-GB" sz="2000" dirty="0"/>
              <a:t>Growth – acquiring / building new homes – new customers</a:t>
            </a:r>
          </a:p>
          <a:p>
            <a:pPr marL="342900" lvl="2" indent="-342900">
              <a:buClr>
                <a:srgbClr val="5A489D"/>
              </a:buClr>
              <a:buFont typeface="Wingdings" panose="05000000000000000000" pitchFamily="2" charset="2"/>
              <a:buChar char="Ø"/>
            </a:pPr>
            <a:endParaRPr lang="en-GB" sz="2000" dirty="0"/>
          </a:p>
          <a:p>
            <a:pPr marL="342900" lvl="2" indent="-342900">
              <a:buClr>
                <a:srgbClr val="5A489D"/>
              </a:buClr>
            </a:pPr>
            <a:r>
              <a:rPr lang="en-GB" sz="2000" dirty="0"/>
              <a:t>Regeneration, community initiatives, staff …</a:t>
            </a:r>
          </a:p>
          <a:p>
            <a:pPr marL="342900" indent="-342900">
              <a:buClr>
                <a:srgbClr val="5A489D"/>
              </a:buClr>
              <a:buFont typeface="Wingdings" panose="05000000000000000000" pitchFamily="2" charset="2"/>
              <a:buChar char="Ø"/>
            </a:pPr>
            <a:endParaRPr lang="en-GB" sz="2200" dirty="0"/>
          </a:p>
          <a:p>
            <a:pPr marL="342900" indent="-342900">
              <a:buClr>
                <a:srgbClr val="5A489D"/>
              </a:buClr>
              <a:buFont typeface="Wingdings" panose="05000000000000000000" pitchFamily="2" charset="2"/>
              <a:buChar char="Ø"/>
            </a:pPr>
            <a:endParaRPr lang="en-GB" sz="2200" dirty="0"/>
          </a:p>
          <a:p>
            <a:pPr marL="342900" indent="-342900">
              <a:buClr>
                <a:srgbClr val="5A489D"/>
              </a:buClr>
              <a:buFont typeface="Wingdings" panose="05000000000000000000" pitchFamily="2" charset="2"/>
              <a:buChar char="§"/>
            </a:pPr>
            <a:endParaRPr lang="en-GB" sz="2600" dirty="0"/>
          </a:p>
          <a:p>
            <a:pPr marL="342900" indent="-342900">
              <a:buClr>
                <a:srgbClr val="5A489D"/>
              </a:buClr>
              <a:buFont typeface="Wingdings" panose="05000000000000000000" pitchFamily="2" charset="2"/>
              <a:buChar char="§"/>
            </a:pPr>
            <a:endParaRPr lang="en-GB" sz="2600" dirty="0"/>
          </a:p>
          <a:p>
            <a:pPr marL="342900" indent="-342900">
              <a:buClr>
                <a:srgbClr val="5A489D"/>
              </a:buClr>
              <a:buFont typeface="Wingdings" panose="05000000000000000000" pitchFamily="2" charset="2"/>
              <a:buChar char="§"/>
            </a:pPr>
            <a:endParaRPr lang="en-GB" sz="2600" dirty="0"/>
          </a:p>
          <a:p>
            <a:pPr marL="342900" indent="-342900">
              <a:buClr>
                <a:srgbClr val="5A489D"/>
              </a:buClr>
              <a:buFont typeface="Wingdings" panose="05000000000000000000" pitchFamily="2" charset="2"/>
              <a:buChar char="§"/>
            </a:pPr>
            <a:endParaRPr lang="en-GB" sz="2600" dirty="0"/>
          </a:p>
          <a:p>
            <a:endParaRPr lang="en-GB" dirty="0"/>
          </a:p>
        </p:txBody>
      </p:sp>
      <p:sp>
        <p:nvSpPr>
          <p:cNvPr id="6" name="Slide Number Placeholder 5">
            <a:extLst>
              <a:ext uri="{FF2B5EF4-FFF2-40B4-BE49-F238E27FC236}">
                <a16:creationId xmlns:a16="http://schemas.microsoft.com/office/drawing/2014/main" id="{E73A9192-AFB9-4F5D-9B90-2FD8DC7F5D02}"/>
              </a:ext>
            </a:extLst>
          </p:cNvPr>
          <p:cNvSpPr>
            <a:spLocks noGrp="1"/>
          </p:cNvSpPr>
          <p:nvPr>
            <p:ph type="sldNum" sz="quarter" idx="12"/>
          </p:nvPr>
        </p:nvSpPr>
        <p:spPr/>
        <p:txBody>
          <a:bodyPr/>
          <a:lstStyle/>
          <a:p>
            <a:fld id="{F2DDE3AD-81DD-477C-B05F-9B8B1DADB4A3}" type="slidenum">
              <a:rPr lang="en-GB" smtClean="0"/>
              <a:t>32</a:t>
            </a:fld>
            <a:endParaRPr lang="en-GB" dirty="0"/>
          </a:p>
        </p:txBody>
      </p:sp>
      <p:sp>
        <p:nvSpPr>
          <p:cNvPr id="7" name="Footer Placeholder 4">
            <a:extLst>
              <a:ext uri="{FF2B5EF4-FFF2-40B4-BE49-F238E27FC236}">
                <a16:creationId xmlns:a16="http://schemas.microsoft.com/office/drawing/2014/main" id="{B53AD20E-054C-4632-80AE-4239BBB583EE}"/>
              </a:ext>
            </a:extLst>
          </p:cNvPr>
          <p:cNvSpPr>
            <a:spLocks noGrp="1"/>
          </p:cNvSpPr>
          <p:nvPr>
            <p:ph type="ftr" sz="quarter" idx="11"/>
          </p:nvPr>
        </p:nvSpPr>
        <p:spPr>
          <a:xfrm>
            <a:off x="750621" y="6227958"/>
            <a:ext cx="2777825" cy="431147"/>
          </a:xfrm>
        </p:spPr>
        <p:txBody>
          <a:bodyPr/>
          <a:lstStyle/>
          <a:p>
            <a:r>
              <a:rPr lang="en-GB"/>
              <a:t>Regulator of Social Housing  July 2022</a:t>
            </a:r>
            <a:endParaRPr lang="en-GB" dirty="0"/>
          </a:p>
        </p:txBody>
      </p:sp>
      <p:pic>
        <p:nvPicPr>
          <p:cNvPr id="8" name="Picture 7">
            <a:extLst>
              <a:ext uri="{FF2B5EF4-FFF2-40B4-BE49-F238E27FC236}">
                <a16:creationId xmlns:a16="http://schemas.microsoft.com/office/drawing/2014/main" id="{36D0BD3A-AEEF-47A8-B2CE-79EEA0A24F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85102" y="5399923"/>
            <a:ext cx="1076298" cy="1023474"/>
          </a:xfrm>
          <a:prstGeom prst="rect">
            <a:avLst/>
          </a:prstGeom>
        </p:spPr>
      </p:pic>
    </p:spTree>
    <p:extLst>
      <p:ext uri="{BB962C8B-B14F-4D97-AF65-F5344CB8AC3E}">
        <p14:creationId xmlns:p14="http://schemas.microsoft.com/office/powerpoint/2010/main" val="38190153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604D1-BEC3-4D81-BF18-CC05EF914C99}"/>
              </a:ext>
            </a:extLst>
          </p:cNvPr>
          <p:cNvSpPr>
            <a:spLocks noGrp="1"/>
          </p:cNvSpPr>
          <p:nvPr>
            <p:ph type="title"/>
          </p:nvPr>
        </p:nvSpPr>
        <p:spPr/>
        <p:txBody>
          <a:bodyPr/>
          <a:lstStyle/>
          <a:p>
            <a:r>
              <a:rPr lang="en-GB" dirty="0"/>
              <a:t>VfM board assurance – some suggestions …</a:t>
            </a:r>
          </a:p>
        </p:txBody>
      </p:sp>
      <p:sp>
        <p:nvSpPr>
          <p:cNvPr id="3" name="Content Placeholder 2">
            <a:extLst>
              <a:ext uri="{FF2B5EF4-FFF2-40B4-BE49-F238E27FC236}">
                <a16:creationId xmlns:a16="http://schemas.microsoft.com/office/drawing/2014/main" id="{3C0727A1-947E-498C-9FD7-F92C4B62CAB2}"/>
              </a:ext>
            </a:extLst>
          </p:cNvPr>
          <p:cNvSpPr>
            <a:spLocks noGrp="1"/>
          </p:cNvSpPr>
          <p:nvPr>
            <p:ph idx="1"/>
          </p:nvPr>
        </p:nvSpPr>
        <p:spPr/>
        <p:txBody>
          <a:bodyPr/>
          <a:lstStyle/>
          <a:p>
            <a:pPr marL="342900" indent="-342900">
              <a:buFont typeface="Wingdings" panose="05000000000000000000" pitchFamily="2" charset="2"/>
              <a:buChar char="§"/>
            </a:pPr>
            <a:r>
              <a:rPr lang="en-GB" dirty="0"/>
              <a:t>Be clear on risk appetite and test the business plan to know what can be delivered whilst maintaining viability</a:t>
            </a:r>
          </a:p>
          <a:p>
            <a:pPr marL="342900" indent="-342900">
              <a:buFont typeface="Wingdings" panose="05000000000000000000" pitchFamily="2" charset="2"/>
              <a:buChar char="§"/>
            </a:pPr>
            <a:r>
              <a:rPr lang="en-GB" dirty="0"/>
              <a:t>Sound targets which will demonstrate delivery of strategic objectives</a:t>
            </a:r>
          </a:p>
          <a:p>
            <a:pPr marL="342900" indent="-342900">
              <a:buFont typeface="Wingdings" panose="05000000000000000000" pitchFamily="2" charset="2"/>
              <a:buChar char="§"/>
            </a:pPr>
            <a:r>
              <a:rPr lang="en-GB" dirty="0"/>
              <a:t>Regular reports on delivery of strategic objectives against agreed budgets and outcomes</a:t>
            </a:r>
          </a:p>
          <a:p>
            <a:pPr marL="342900" indent="-342900">
              <a:buFont typeface="Wingdings" panose="05000000000000000000" pitchFamily="2" charset="2"/>
              <a:buChar char="§"/>
            </a:pPr>
            <a:r>
              <a:rPr lang="en-GB" dirty="0"/>
              <a:t>Reports on investments</a:t>
            </a:r>
          </a:p>
          <a:p>
            <a:pPr marL="342900" indent="-342900">
              <a:buFont typeface="Wingdings" panose="05000000000000000000" pitchFamily="2" charset="2"/>
              <a:buChar char="§"/>
            </a:pPr>
            <a:r>
              <a:rPr lang="en-GB" dirty="0"/>
              <a:t>Reports on costs vs peers – maybe externally done</a:t>
            </a:r>
          </a:p>
          <a:p>
            <a:pPr marL="342900" indent="-342900">
              <a:buFont typeface="Wingdings" panose="05000000000000000000" pitchFamily="2" charset="2"/>
              <a:buChar char="§"/>
            </a:pPr>
            <a:r>
              <a:rPr lang="en-GB" dirty="0"/>
              <a:t>Explanations of high costs / under performance / reporting on plans for approval</a:t>
            </a:r>
          </a:p>
          <a:p>
            <a:pPr marL="342900" indent="-342900">
              <a:buFont typeface="Wingdings" panose="05000000000000000000" pitchFamily="2" charset="2"/>
              <a:buChar char="§"/>
            </a:pPr>
            <a:r>
              <a:rPr lang="en-GB" dirty="0"/>
              <a:t>Options for alternative delivery models for the whole business or elements of it</a:t>
            </a:r>
          </a:p>
          <a:p>
            <a:pPr marL="342900" indent="-342900">
              <a:buFont typeface="Wingdings" panose="05000000000000000000" pitchFamily="2" charset="2"/>
              <a:buChar char="§"/>
            </a:pPr>
            <a:r>
              <a:rPr lang="en-GB" dirty="0"/>
              <a:t>Annual accounts statement and other public VfM statements</a:t>
            </a:r>
          </a:p>
          <a:p>
            <a:pPr marL="342900" indent="-342900">
              <a:buFont typeface="Wingdings" panose="05000000000000000000" pitchFamily="2" charset="2"/>
              <a:buChar char="§"/>
            </a:pPr>
            <a:endParaRPr lang="en-GB" dirty="0"/>
          </a:p>
        </p:txBody>
      </p:sp>
      <p:sp>
        <p:nvSpPr>
          <p:cNvPr id="5" name="Footer Placeholder 4">
            <a:extLst>
              <a:ext uri="{FF2B5EF4-FFF2-40B4-BE49-F238E27FC236}">
                <a16:creationId xmlns:a16="http://schemas.microsoft.com/office/drawing/2014/main" id="{3FF8E515-2D89-47F1-8B24-089E1F35C484}"/>
              </a:ext>
            </a:extLst>
          </p:cNvPr>
          <p:cNvSpPr>
            <a:spLocks noGrp="1"/>
          </p:cNvSpPr>
          <p:nvPr>
            <p:ph type="ftr" sz="quarter" idx="11"/>
          </p:nvPr>
        </p:nvSpPr>
        <p:spPr>
          <a:xfrm>
            <a:off x="750622" y="6227958"/>
            <a:ext cx="3289270" cy="363988"/>
          </a:xfrm>
        </p:spPr>
        <p:txBody>
          <a:bodyPr/>
          <a:lstStyle/>
          <a:p>
            <a:r>
              <a:rPr lang="en-GB"/>
              <a:t>Regulator of Social Housing  July 2022</a:t>
            </a:r>
            <a:endParaRPr lang="en-GB" dirty="0"/>
          </a:p>
        </p:txBody>
      </p:sp>
      <p:sp>
        <p:nvSpPr>
          <p:cNvPr id="6" name="Slide Number Placeholder 5">
            <a:extLst>
              <a:ext uri="{FF2B5EF4-FFF2-40B4-BE49-F238E27FC236}">
                <a16:creationId xmlns:a16="http://schemas.microsoft.com/office/drawing/2014/main" id="{2EF42453-E5A1-43EE-A883-E2B1EF3BAE13}"/>
              </a:ext>
            </a:extLst>
          </p:cNvPr>
          <p:cNvSpPr>
            <a:spLocks noGrp="1"/>
          </p:cNvSpPr>
          <p:nvPr>
            <p:ph type="sldNum" sz="quarter" idx="12"/>
          </p:nvPr>
        </p:nvSpPr>
        <p:spPr/>
        <p:txBody>
          <a:bodyPr/>
          <a:lstStyle/>
          <a:p>
            <a:fld id="{F2DDE3AD-81DD-477C-B05F-9B8B1DADB4A3}" type="slidenum">
              <a:rPr lang="en-GB" smtClean="0"/>
              <a:t>33</a:t>
            </a:fld>
            <a:endParaRPr lang="en-GB" dirty="0"/>
          </a:p>
        </p:txBody>
      </p:sp>
      <p:pic>
        <p:nvPicPr>
          <p:cNvPr id="7" name="Picture 6">
            <a:extLst>
              <a:ext uri="{FF2B5EF4-FFF2-40B4-BE49-F238E27FC236}">
                <a16:creationId xmlns:a16="http://schemas.microsoft.com/office/drawing/2014/main" id="{9230F82D-6B2F-4825-9FCA-CED407E183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2289" y="5189769"/>
            <a:ext cx="1402177" cy="1402177"/>
          </a:xfrm>
          <a:prstGeom prst="rect">
            <a:avLst/>
          </a:prstGeom>
        </p:spPr>
      </p:pic>
    </p:spTree>
    <p:extLst>
      <p:ext uri="{BB962C8B-B14F-4D97-AF65-F5344CB8AC3E}">
        <p14:creationId xmlns:p14="http://schemas.microsoft.com/office/powerpoint/2010/main" val="16924744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BE33-A21C-437D-BBC6-0AB530C90198}"/>
              </a:ext>
            </a:extLst>
          </p:cNvPr>
          <p:cNvSpPr>
            <a:spLocks noGrp="1"/>
          </p:cNvSpPr>
          <p:nvPr>
            <p:ph type="title"/>
          </p:nvPr>
        </p:nvSpPr>
        <p:spPr>
          <a:xfrm>
            <a:off x="482600" y="465667"/>
            <a:ext cx="8114400" cy="720000"/>
          </a:xfrm>
        </p:spPr>
        <p:txBody>
          <a:bodyPr anchor="t">
            <a:normAutofit/>
          </a:bodyPr>
          <a:lstStyle/>
          <a:p>
            <a:r>
              <a:rPr lang="en-GB" dirty="0"/>
              <a:t>Take aways – session 2</a:t>
            </a:r>
          </a:p>
        </p:txBody>
      </p:sp>
      <p:sp>
        <p:nvSpPr>
          <p:cNvPr id="6" name="Slide Number Placeholder 5">
            <a:extLst>
              <a:ext uri="{FF2B5EF4-FFF2-40B4-BE49-F238E27FC236}">
                <a16:creationId xmlns:a16="http://schemas.microsoft.com/office/drawing/2014/main" id="{DE23A697-B601-425E-A3E3-AE5DAB41542D}"/>
              </a:ext>
            </a:extLst>
          </p:cNvPr>
          <p:cNvSpPr>
            <a:spLocks noGrp="1"/>
          </p:cNvSpPr>
          <p:nvPr>
            <p:ph type="sldNum" sz="quarter" idx="12"/>
          </p:nvPr>
        </p:nvSpPr>
        <p:spPr>
          <a:xfrm>
            <a:off x="482600" y="6229332"/>
            <a:ext cx="182033" cy="110087"/>
          </a:xfrm>
        </p:spPr>
        <p:txBody>
          <a:bodyPr anchor="t">
            <a:normAutofit/>
          </a:bodyPr>
          <a:lstStyle/>
          <a:p>
            <a:pPr>
              <a:lnSpc>
                <a:spcPct val="90000"/>
              </a:lnSpc>
              <a:spcAft>
                <a:spcPts val="600"/>
              </a:spcAft>
            </a:pPr>
            <a:fld id="{F2DDE3AD-81DD-477C-B05F-9B8B1DADB4A3}" type="slidenum">
              <a:rPr lang="en-GB" sz="800" smtClean="0"/>
              <a:pPr>
                <a:lnSpc>
                  <a:spcPct val="90000"/>
                </a:lnSpc>
                <a:spcAft>
                  <a:spcPts val="600"/>
                </a:spcAft>
              </a:pPr>
              <a:t>34</a:t>
            </a:fld>
            <a:endParaRPr lang="en-GB" sz="800" dirty="0"/>
          </a:p>
        </p:txBody>
      </p:sp>
      <p:graphicFrame>
        <p:nvGraphicFramePr>
          <p:cNvPr id="9" name="Content Placeholder 2">
            <a:extLst>
              <a:ext uri="{FF2B5EF4-FFF2-40B4-BE49-F238E27FC236}">
                <a16:creationId xmlns:a16="http://schemas.microsoft.com/office/drawing/2014/main" id="{477F57CF-4BD9-44E8-87B6-F7BF04991713}"/>
              </a:ext>
            </a:extLst>
          </p:cNvPr>
          <p:cNvGraphicFramePr>
            <a:graphicFrameLocks noGrp="1"/>
          </p:cNvGraphicFramePr>
          <p:nvPr>
            <p:ph idx="1"/>
            <p:extLst>
              <p:ext uri="{D42A27DB-BD31-4B8C-83A1-F6EECF244321}">
                <p14:modId xmlns:p14="http://schemas.microsoft.com/office/powerpoint/2010/main" val="1307551116"/>
              </p:ext>
            </p:extLst>
          </p:nvPr>
        </p:nvGraphicFramePr>
        <p:xfrm>
          <a:off x="482600" y="1430867"/>
          <a:ext cx="8114400" cy="46058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Footer Placeholder 4">
            <a:extLst>
              <a:ext uri="{FF2B5EF4-FFF2-40B4-BE49-F238E27FC236}">
                <a16:creationId xmlns:a16="http://schemas.microsoft.com/office/drawing/2014/main" id="{408F0E9E-5C02-487A-8B2E-B72E35EEDD6E}"/>
              </a:ext>
            </a:extLst>
          </p:cNvPr>
          <p:cNvSpPr>
            <a:spLocks noGrp="1"/>
          </p:cNvSpPr>
          <p:nvPr>
            <p:ph type="ftr" sz="quarter" idx="11"/>
          </p:nvPr>
        </p:nvSpPr>
        <p:spPr>
          <a:xfrm>
            <a:off x="750622" y="6227958"/>
            <a:ext cx="3289270" cy="363988"/>
          </a:xfrm>
        </p:spPr>
        <p:txBody>
          <a:bodyPr/>
          <a:lstStyle/>
          <a:p>
            <a:r>
              <a:rPr lang="en-GB"/>
              <a:t>Regulator of Social Housing  July 2022</a:t>
            </a:r>
            <a:endParaRPr lang="en-GB" dirty="0"/>
          </a:p>
        </p:txBody>
      </p:sp>
    </p:spTree>
    <p:extLst>
      <p:ext uri="{BB962C8B-B14F-4D97-AF65-F5344CB8AC3E}">
        <p14:creationId xmlns:p14="http://schemas.microsoft.com/office/powerpoint/2010/main" val="2681805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2C362AF9-552C-403B-BC7A-0EED61E93CF6}"/>
              </a:ext>
            </a:extLst>
          </p:cNvPr>
          <p:cNvSpPr>
            <a:spLocks noGrp="1"/>
          </p:cNvSpPr>
          <p:nvPr>
            <p:ph type="title"/>
          </p:nvPr>
        </p:nvSpPr>
        <p:spPr>
          <a:xfrm>
            <a:off x="482600" y="465667"/>
            <a:ext cx="8114400" cy="720000"/>
          </a:xfrm>
        </p:spPr>
        <p:txBody>
          <a:bodyPr>
            <a:normAutofit/>
          </a:bodyPr>
          <a:lstStyle/>
          <a:p>
            <a:r>
              <a:rPr lang="en-US" sz="2800" dirty="0"/>
              <a:t>Risk management framework</a:t>
            </a:r>
          </a:p>
        </p:txBody>
      </p:sp>
      <p:sp>
        <p:nvSpPr>
          <p:cNvPr id="6" name="Slide Number Placeholder 5">
            <a:extLst>
              <a:ext uri="{FF2B5EF4-FFF2-40B4-BE49-F238E27FC236}">
                <a16:creationId xmlns:a16="http://schemas.microsoft.com/office/drawing/2014/main" id="{42CBCC46-7F0C-4691-B633-434CA8171086}"/>
              </a:ext>
            </a:extLst>
          </p:cNvPr>
          <p:cNvSpPr>
            <a:spLocks noGrp="1"/>
          </p:cNvSpPr>
          <p:nvPr>
            <p:ph type="sldNum" sz="quarter" idx="12"/>
          </p:nvPr>
        </p:nvSpPr>
        <p:spPr>
          <a:xfrm>
            <a:off x="482600" y="6229332"/>
            <a:ext cx="182033" cy="110087"/>
          </a:xfrm>
        </p:spPr>
        <p:txBody>
          <a:bodyPr anchor="t">
            <a:noAutofit/>
          </a:bodyPr>
          <a:lstStyle/>
          <a:p>
            <a:pPr>
              <a:lnSpc>
                <a:spcPct val="90000"/>
              </a:lnSpc>
              <a:spcAft>
                <a:spcPts val="600"/>
              </a:spcAft>
            </a:pPr>
            <a:fld id="{F2DDE3AD-81DD-477C-B05F-9B8B1DADB4A3}" type="slidenum">
              <a:rPr lang="en-GB" smtClean="0"/>
              <a:pPr>
                <a:lnSpc>
                  <a:spcPct val="90000"/>
                </a:lnSpc>
                <a:spcAft>
                  <a:spcPts val="600"/>
                </a:spcAft>
              </a:pPr>
              <a:t>4</a:t>
            </a:fld>
            <a:endParaRPr lang="en-GB" dirty="0"/>
          </a:p>
        </p:txBody>
      </p:sp>
      <p:sp>
        <p:nvSpPr>
          <p:cNvPr id="9" name="Freeform: Shape 8">
            <a:extLst>
              <a:ext uri="{FF2B5EF4-FFF2-40B4-BE49-F238E27FC236}">
                <a16:creationId xmlns:a16="http://schemas.microsoft.com/office/drawing/2014/main" id="{F7EF6BC7-4AEE-474C-9BB0-816FE196B33D}"/>
              </a:ext>
            </a:extLst>
          </p:cNvPr>
          <p:cNvSpPr/>
          <p:nvPr/>
        </p:nvSpPr>
        <p:spPr>
          <a:xfrm>
            <a:off x="1460299" y="1145456"/>
            <a:ext cx="3981181" cy="1281906"/>
          </a:xfrm>
          <a:custGeom>
            <a:avLst/>
            <a:gdLst>
              <a:gd name="connsiteX0" fmla="*/ 0 w 6094601"/>
              <a:gd name="connsiteY0" fmla="*/ 128191 h 1281906"/>
              <a:gd name="connsiteX1" fmla="*/ 128191 w 6094601"/>
              <a:gd name="connsiteY1" fmla="*/ 0 h 1281906"/>
              <a:gd name="connsiteX2" fmla="*/ 5966410 w 6094601"/>
              <a:gd name="connsiteY2" fmla="*/ 0 h 1281906"/>
              <a:gd name="connsiteX3" fmla="*/ 6094601 w 6094601"/>
              <a:gd name="connsiteY3" fmla="*/ 128191 h 1281906"/>
              <a:gd name="connsiteX4" fmla="*/ 6094601 w 6094601"/>
              <a:gd name="connsiteY4" fmla="*/ 1153715 h 1281906"/>
              <a:gd name="connsiteX5" fmla="*/ 5966410 w 6094601"/>
              <a:gd name="connsiteY5" fmla="*/ 1281906 h 1281906"/>
              <a:gd name="connsiteX6" fmla="*/ 128191 w 6094601"/>
              <a:gd name="connsiteY6" fmla="*/ 1281906 h 1281906"/>
              <a:gd name="connsiteX7" fmla="*/ 0 w 6094601"/>
              <a:gd name="connsiteY7" fmla="*/ 1153715 h 1281906"/>
              <a:gd name="connsiteX8" fmla="*/ 0 w 6094601"/>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4601" h="1281906">
                <a:moveTo>
                  <a:pt x="0" y="128191"/>
                </a:moveTo>
                <a:cubicBezTo>
                  <a:pt x="0" y="57393"/>
                  <a:pt x="57393" y="0"/>
                  <a:pt x="128191" y="0"/>
                </a:cubicBezTo>
                <a:lnTo>
                  <a:pt x="5966410" y="0"/>
                </a:lnTo>
                <a:cubicBezTo>
                  <a:pt x="6037208" y="0"/>
                  <a:pt x="6094601" y="57393"/>
                  <a:pt x="6094601" y="128191"/>
                </a:cubicBezTo>
                <a:lnTo>
                  <a:pt x="6094601" y="1153715"/>
                </a:lnTo>
                <a:cubicBezTo>
                  <a:pt x="6094601" y="1224513"/>
                  <a:pt x="6037208" y="1281906"/>
                  <a:pt x="5966410"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7096" tIns="247096" rIns="247096" bIns="247096" numCol="1" spcCol="1270" anchor="ctr" anchorCtr="0">
            <a:noAutofit/>
          </a:bodyPr>
          <a:lstStyle/>
          <a:p>
            <a:pPr marL="0" lvl="0" indent="0" algn="ctr" defTabSz="2444750">
              <a:lnSpc>
                <a:spcPct val="90000"/>
              </a:lnSpc>
              <a:spcBef>
                <a:spcPct val="0"/>
              </a:spcBef>
              <a:spcAft>
                <a:spcPct val="35000"/>
              </a:spcAft>
              <a:buNone/>
            </a:pPr>
            <a:r>
              <a:rPr lang="en-GB" sz="5400" kern="1200" dirty="0">
                <a:latin typeface="Arial" panose="020B0604020202020204" pitchFamily="34" charset="0"/>
                <a:cs typeface="Arial" panose="020B0604020202020204" pitchFamily="34" charset="0"/>
              </a:rPr>
              <a:t>Strategy</a:t>
            </a:r>
          </a:p>
        </p:txBody>
      </p:sp>
      <p:sp>
        <p:nvSpPr>
          <p:cNvPr id="10" name="Freeform: Shape 9">
            <a:extLst>
              <a:ext uri="{FF2B5EF4-FFF2-40B4-BE49-F238E27FC236}">
                <a16:creationId xmlns:a16="http://schemas.microsoft.com/office/drawing/2014/main" id="{72762EFC-4655-44EA-B59E-7CC3B33DC153}"/>
              </a:ext>
            </a:extLst>
          </p:cNvPr>
          <p:cNvSpPr/>
          <p:nvPr/>
        </p:nvSpPr>
        <p:spPr>
          <a:xfrm>
            <a:off x="5605252" y="1145456"/>
            <a:ext cx="1949648" cy="1281906"/>
          </a:xfrm>
          <a:custGeom>
            <a:avLst/>
            <a:gdLst>
              <a:gd name="connsiteX0" fmla="*/ 0 w 3981182"/>
              <a:gd name="connsiteY0" fmla="*/ 128191 h 1281906"/>
              <a:gd name="connsiteX1" fmla="*/ 128191 w 3981182"/>
              <a:gd name="connsiteY1" fmla="*/ 0 h 1281906"/>
              <a:gd name="connsiteX2" fmla="*/ 3852991 w 3981182"/>
              <a:gd name="connsiteY2" fmla="*/ 0 h 1281906"/>
              <a:gd name="connsiteX3" fmla="*/ 3981182 w 3981182"/>
              <a:gd name="connsiteY3" fmla="*/ 128191 h 1281906"/>
              <a:gd name="connsiteX4" fmla="*/ 3981182 w 3981182"/>
              <a:gd name="connsiteY4" fmla="*/ 1153715 h 1281906"/>
              <a:gd name="connsiteX5" fmla="*/ 3852991 w 3981182"/>
              <a:gd name="connsiteY5" fmla="*/ 1281906 h 1281906"/>
              <a:gd name="connsiteX6" fmla="*/ 128191 w 3981182"/>
              <a:gd name="connsiteY6" fmla="*/ 1281906 h 1281906"/>
              <a:gd name="connsiteX7" fmla="*/ 0 w 3981182"/>
              <a:gd name="connsiteY7" fmla="*/ 1153715 h 1281906"/>
              <a:gd name="connsiteX8" fmla="*/ 0 w 3981182"/>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81182" h="1281906">
                <a:moveTo>
                  <a:pt x="0" y="128191"/>
                </a:moveTo>
                <a:cubicBezTo>
                  <a:pt x="0" y="57393"/>
                  <a:pt x="57393" y="0"/>
                  <a:pt x="128191" y="0"/>
                </a:cubicBezTo>
                <a:lnTo>
                  <a:pt x="3852991" y="0"/>
                </a:lnTo>
                <a:cubicBezTo>
                  <a:pt x="3923789" y="0"/>
                  <a:pt x="3981182" y="57393"/>
                  <a:pt x="3981182" y="128191"/>
                </a:cubicBezTo>
                <a:lnTo>
                  <a:pt x="3981182" y="1153715"/>
                </a:lnTo>
                <a:cubicBezTo>
                  <a:pt x="3981182" y="1224513"/>
                  <a:pt x="3923789" y="1281906"/>
                  <a:pt x="3852991"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3276" tIns="163276" rIns="163276" bIns="163276" numCol="1" spcCol="1270" anchor="ctr" anchorCtr="0">
            <a:noAutofit/>
          </a:bodyPr>
          <a:lstStyle/>
          <a:p>
            <a:pPr marL="0" lvl="0" indent="0" algn="ctr" defTabSz="1466850">
              <a:lnSpc>
                <a:spcPct val="90000"/>
              </a:lnSpc>
              <a:spcBef>
                <a:spcPct val="0"/>
              </a:spcBef>
              <a:spcAft>
                <a:spcPct val="35000"/>
              </a:spcAft>
              <a:buNone/>
            </a:pPr>
            <a:r>
              <a:rPr lang="en-GB" sz="3200" kern="1200" dirty="0">
                <a:latin typeface="Arial" panose="020B0604020202020204" pitchFamily="34" charset="0"/>
                <a:cs typeface="Arial" panose="020B0604020202020204" pitchFamily="34" charset="0"/>
              </a:rPr>
              <a:t>Risk appetite</a:t>
            </a:r>
          </a:p>
        </p:txBody>
      </p:sp>
      <p:sp>
        <p:nvSpPr>
          <p:cNvPr id="11" name="Freeform: Shape 10">
            <a:extLst>
              <a:ext uri="{FF2B5EF4-FFF2-40B4-BE49-F238E27FC236}">
                <a16:creationId xmlns:a16="http://schemas.microsoft.com/office/drawing/2014/main" id="{C3DE2E92-971F-455E-9609-955999C0EC2C}"/>
              </a:ext>
            </a:extLst>
          </p:cNvPr>
          <p:cNvSpPr/>
          <p:nvPr/>
        </p:nvSpPr>
        <p:spPr>
          <a:xfrm>
            <a:off x="1460299" y="2629807"/>
            <a:ext cx="1949648" cy="1281906"/>
          </a:xfrm>
          <a:custGeom>
            <a:avLst/>
            <a:gdLst>
              <a:gd name="connsiteX0" fmla="*/ 0 w 1949648"/>
              <a:gd name="connsiteY0" fmla="*/ 128191 h 1281906"/>
              <a:gd name="connsiteX1" fmla="*/ 128191 w 1949648"/>
              <a:gd name="connsiteY1" fmla="*/ 0 h 1281906"/>
              <a:gd name="connsiteX2" fmla="*/ 1821457 w 1949648"/>
              <a:gd name="connsiteY2" fmla="*/ 0 h 1281906"/>
              <a:gd name="connsiteX3" fmla="*/ 1949648 w 1949648"/>
              <a:gd name="connsiteY3" fmla="*/ 128191 h 1281906"/>
              <a:gd name="connsiteX4" fmla="*/ 1949648 w 1949648"/>
              <a:gd name="connsiteY4" fmla="*/ 1153715 h 1281906"/>
              <a:gd name="connsiteX5" fmla="*/ 1821457 w 1949648"/>
              <a:gd name="connsiteY5" fmla="*/ 1281906 h 1281906"/>
              <a:gd name="connsiteX6" fmla="*/ 128191 w 1949648"/>
              <a:gd name="connsiteY6" fmla="*/ 1281906 h 1281906"/>
              <a:gd name="connsiteX7" fmla="*/ 0 w 1949648"/>
              <a:gd name="connsiteY7" fmla="*/ 1153715 h 1281906"/>
              <a:gd name="connsiteX8" fmla="*/ 0 w 1949648"/>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9648" h="1281906">
                <a:moveTo>
                  <a:pt x="0" y="128191"/>
                </a:moveTo>
                <a:cubicBezTo>
                  <a:pt x="0" y="57393"/>
                  <a:pt x="57393" y="0"/>
                  <a:pt x="128191" y="0"/>
                </a:cubicBezTo>
                <a:lnTo>
                  <a:pt x="1821457" y="0"/>
                </a:lnTo>
                <a:cubicBezTo>
                  <a:pt x="1892255" y="0"/>
                  <a:pt x="1949648" y="57393"/>
                  <a:pt x="1949648" y="128191"/>
                </a:cubicBezTo>
                <a:lnTo>
                  <a:pt x="1949648" y="1153715"/>
                </a:lnTo>
                <a:cubicBezTo>
                  <a:pt x="1949648" y="1224513"/>
                  <a:pt x="1892255" y="1281906"/>
                  <a:pt x="1821457"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986" tIns="128986" rIns="128986" bIns="128986" numCol="1" spcCol="1270" anchor="ctr" anchorCtr="0">
            <a:noAutofit/>
          </a:bodyPr>
          <a:lstStyle/>
          <a:p>
            <a:pPr marL="0" lvl="0" indent="0" algn="ctr" defTabSz="10668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Risk identification</a:t>
            </a:r>
          </a:p>
        </p:txBody>
      </p:sp>
      <p:sp>
        <p:nvSpPr>
          <p:cNvPr id="12" name="Freeform: Shape 11">
            <a:extLst>
              <a:ext uri="{FF2B5EF4-FFF2-40B4-BE49-F238E27FC236}">
                <a16:creationId xmlns:a16="http://schemas.microsoft.com/office/drawing/2014/main" id="{FDBF1904-52C4-403B-BA6F-6A8E04DB5B62}"/>
              </a:ext>
            </a:extLst>
          </p:cNvPr>
          <p:cNvSpPr/>
          <p:nvPr/>
        </p:nvSpPr>
        <p:spPr>
          <a:xfrm>
            <a:off x="3491833" y="2629807"/>
            <a:ext cx="1949648" cy="1281906"/>
          </a:xfrm>
          <a:custGeom>
            <a:avLst/>
            <a:gdLst>
              <a:gd name="connsiteX0" fmla="*/ 0 w 1949648"/>
              <a:gd name="connsiteY0" fmla="*/ 128191 h 1281906"/>
              <a:gd name="connsiteX1" fmla="*/ 128191 w 1949648"/>
              <a:gd name="connsiteY1" fmla="*/ 0 h 1281906"/>
              <a:gd name="connsiteX2" fmla="*/ 1821457 w 1949648"/>
              <a:gd name="connsiteY2" fmla="*/ 0 h 1281906"/>
              <a:gd name="connsiteX3" fmla="*/ 1949648 w 1949648"/>
              <a:gd name="connsiteY3" fmla="*/ 128191 h 1281906"/>
              <a:gd name="connsiteX4" fmla="*/ 1949648 w 1949648"/>
              <a:gd name="connsiteY4" fmla="*/ 1153715 h 1281906"/>
              <a:gd name="connsiteX5" fmla="*/ 1821457 w 1949648"/>
              <a:gd name="connsiteY5" fmla="*/ 1281906 h 1281906"/>
              <a:gd name="connsiteX6" fmla="*/ 128191 w 1949648"/>
              <a:gd name="connsiteY6" fmla="*/ 1281906 h 1281906"/>
              <a:gd name="connsiteX7" fmla="*/ 0 w 1949648"/>
              <a:gd name="connsiteY7" fmla="*/ 1153715 h 1281906"/>
              <a:gd name="connsiteX8" fmla="*/ 0 w 1949648"/>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9648" h="1281906">
                <a:moveTo>
                  <a:pt x="0" y="128191"/>
                </a:moveTo>
                <a:cubicBezTo>
                  <a:pt x="0" y="57393"/>
                  <a:pt x="57393" y="0"/>
                  <a:pt x="128191" y="0"/>
                </a:cubicBezTo>
                <a:lnTo>
                  <a:pt x="1821457" y="0"/>
                </a:lnTo>
                <a:cubicBezTo>
                  <a:pt x="1892255" y="0"/>
                  <a:pt x="1949648" y="57393"/>
                  <a:pt x="1949648" y="128191"/>
                </a:cubicBezTo>
                <a:lnTo>
                  <a:pt x="1949648" y="1153715"/>
                </a:lnTo>
                <a:cubicBezTo>
                  <a:pt x="1949648" y="1224513"/>
                  <a:pt x="1892255" y="1281906"/>
                  <a:pt x="1821457"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986" tIns="128986" rIns="128986" bIns="128986" numCol="1" spcCol="1270" anchor="ctr" anchorCtr="0">
            <a:noAutofit/>
          </a:bodyPr>
          <a:lstStyle/>
          <a:p>
            <a:pPr marL="0" lvl="0" indent="0" algn="ctr" defTabSz="10668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Risk assessment</a:t>
            </a:r>
          </a:p>
        </p:txBody>
      </p:sp>
      <p:sp>
        <p:nvSpPr>
          <p:cNvPr id="15" name="Freeform: Shape 14">
            <a:extLst>
              <a:ext uri="{FF2B5EF4-FFF2-40B4-BE49-F238E27FC236}">
                <a16:creationId xmlns:a16="http://schemas.microsoft.com/office/drawing/2014/main" id="{89363111-0F57-43D7-B5B7-C829DE1386F5}"/>
              </a:ext>
            </a:extLst>
          </p:cNvPr>
          <p:cNvSpPr/>
          <p:nvPr/>
        </p:nvSpPr>
        <p:spPr>
          <a:xfrm>
            <a:off x="5605252" y="2629807"/>
            <a:ext cx="1949648" cy="1281906"/>
          </a:xfrm>
          <a:custGeom>
            <a:avLst/>
            <a:gdLst>
              <a:gd name="connsiteX0" fmla="*/ 0 w 1949648"/>
              <a:gd name="connsiteY0" fmla="*/ 128191 h 1281906"/>
              <a:gd name="connsiteX1" fmla="*/ 128191 w 1949648"/>
              <a:gd name="connsiteY1" fmla="*/ 0 h 1281906"/>
              <a:gd name="connsiteX2" fmla="*/ 1821457 w 1949648"/>
              <a:gd name="connsiteY2" fmla="*/ 0 h 1281906"/>
              <a:gd name="connsiteX3" fmla="*/ 1949648 w 1949648"/>
              <a:gd name="connsiteY3" fmla="*/ 128191 h 1281906"/>
              <a:gd name="connsiteX4" fmla="*/ 1949648 w 1949648"/>
              <a:gd name="connsiteY4" fmla="*/ 1153715 h 1281906"/>
              <a:gd name="connsiteX5" fmla="*/ 1821457 w 1949648"/>
              <a:gd name="connsiteY5" fmla="*/ 1281906 h 1281906"/>
              <a:gd name="connsiteX6" fmla="*/ 128191 w 1949648"/>
              <a:gd name="connsiteY6" fmla="*/ 1281906 h 1281906"/>
              <a:gd name="connsiteX7" fmla="*/ 0 w 1949648"/>
              <a:gd name="connsiteY7" fmla="*/ 1153715 h 1281906"/>
              <a:gd name="connsiteX8" fmla="*/ 0 w 1949648"/>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9648" h="1281906">
                <a:moveTo>
                  <a:pt x="0" y="128191"/>
                </a:moveTo>
                <a:cubicBezTo>
                  <a:pt x="0" y="57393"/>
                  <a:pt x="57393" y="0"/>
                  <a:pt x="128191" y="0"/>
                </a:cubicBezTo>
                <a:lnTo>
                  <a:pt x="1821457" y="0"/>
                </a:lnTo>
                <a:cubicBezTo>
                  <a:pt x="1892255" y="0"/>
                  <a:pt x="1949648" y="57393"/>
                  <a:pt x="1949648" y="128191"/>
                </a:cubicBezTo>
                <a:lnTo>
                  <a:pt x="1949648" y="1153715"/>
                </a:lnTo>
                <a:cubicBezTo>
                  <a:pt x="1949648" y="1224513"/>
                  <a:pt x="1892255" y="1281906"/>
                  <a:pt x="1821457"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986" tIns="128986" rIns="128986" bIns="128986" numCol="1" spcCol="1270" anchor="ctr" anchorCtr="0">
            <a:noAutofit/>
          </a:bodyPr>
          <a:lstStyle/>
          <a:p>
            <a:pPr marL="0" lvl="0" indent="0" algn="ctr" defTabSz="10668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Risk controls</a:t>
            </a:r>
          </a:p>
        </p:txBody>
      </p:sp>
      <p:sp>
        <p:nvSpPr>
          <p:cNvPr id="16" name="Freeform: Shape 15">
            <a:extLst>
              <a:ext uri="{FF2B5EF4-FFF2-40B4-BE49-F238E27FC236}">
                <a16:creationId xmlns:a16="http://schemas.microsoft.com/office/drawing/2014/main" id="{F88C9637-52CB-4E46-AEF9-1139D300C30C}"/>
              </a:ext>
            </a:extLst>
          </p:cNvPr>
          <p:cNvSpPr/>
          <p:nvPr/>
        </p:nvSpPr>
        <p:spPr>
          <a:xfrm>
            <a:off x="1445848" y="4198308"/>
            <a:ext cx="6109052" cy="751354"/>
          </a:xfrm>
          <a:custGeom>
            <a:avLst/>
            <a:gdLst>
              <a:gd name="connsiteX0" fmla="*/ 0 w 1949648"/>
              <a:gd name="connsiteY0" fmla="*/ 128191 h 1281906"/>
              <a:gd name="connsiteX1" fmla="*/ 128191 w 1949648"/>
              <a:gd name="connsiteY1" fmla="*/ 0 h 1281906"/>
              <a:gd name="connsiteX2" fmla="*/ 1821457 w 1949648"/>
              <a:gd name="connsiteY2" fmla="*/ 0 h 1281906"/>
              <a:gd name="connsiteX3" fmla="*/ 1949648 w 1949648"/>
              <a:gd name="connsiteY3" fmla="*/ 128191 h 1281906"/>
              <a:gd name="connsiteX4" fmla="*/ 1949648 w 1949648"/>
              <a:gd name="connsiteY4" fmla="*/ 1153715 h 1281906"/>
              <a:gd name="connsiteX5" fmla="*/ 1821457 w 1949648"/>
              <a:gd name="connsiteY5" fmla="*/ 1281906 h 1281906"/>
              <a:gd name="connsiteX6" fmla="*/ 128191 w 1949648"/>
              <a:gd name="connsiteY6" fmla="*/ 1281906 h 1281906"/>
              <a:gd name="connsiteX7" fmla="*/ 0 w 1949648"/>
              <a:gd name="connsiteY7" fmla="*/ 1153715 h 1281906"/>
              <a:gd name="connsiteX8" fmla="*/ 0 w 1949648"/>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9648" h="1281906">
                <a:moveTo>
                  <a:pt x="0" y="128191"/>
                </a:moveTo>
                <a:cubicBezTo>
                  <a:pt x="0" y="57393"/>
                  <a:pt x="57393" y="0"/>
                  <a:pt x="128191" y="0"/>
                </a:cubicBezTo>
                <a:lnTo>
                  <a:pt x="1821457" y="0"/>
                </a:lnTo>
                <a:cubicBezTo>
                  <a:pt x="1892255" y="0"/>
                  <a:pt x="1949648" y="57393"/>
                  <a:pt x="1949648" y="128191"/>
                </a:cubicBezTo>
                <a:lnTo>
                  <a:pt x="1949648" y="1153715"/>
                </a:lnTo>
                <a:cubicBezTo>
                  <a:pt x="1949648" y="1224513"/>
                  <a:pt x="1892255" y="1281906"/>
                  <a:pt x="1821457"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986" tIns="128986" rIns="128986" bIns="128986" numCol="1" spcCol="1270" anchor="ctr" anchorCtr="0">
            <a:noAutofit/>
          </a:bodyPr>
          <a:lstStyle/>
          <a:p>
            <a:pPr marL="0" lvl="0" indent="0" algn="ctr" defTabSz="1066800">
              <a:lnSpc>
                <a:spcPct val="90000"/>
              </a:lnSpc>
              <a:spcBef>
                <a:spcPct val="0"/>
              </a:spcBef>
              <a:spcAft>
                <a:spcPct val="35000"/>
              </a:spcAft>
              <a:buNone/>
            </a:pPr>
            <a:r>
              <a:rPr lang="en-GB" sz="2000" kern="1200" dirty="0">
                <a:latin typeface="Arial" panose="020B0604020202020204" pitchFamily="34" charset="0"/>
                <a:cs typeface="Arial" panose="020B0604020202020204" pitchFamily="34" charset="0"/>
              </a:rPr>
              <a:t>Controls assurance</a:t>
            </a:r>
          </a:p>
        </p:txBody>
      </p:sp>
      <p:sp>
        <p:nvSpPr>
          <p:cNvPr id="17" name="Freeform: Shape 16">
            <a:extLst>
              <a:ext uri="{FF2B5EF4-FFF2-40B4-BE49-F238E27FC236}">
                <a16:creationId xmlns:a16="http://schemas.microsoft.com/office/drawing/2014/main" id="{EF25BA39-D306-4B9C-9DFD-B35A8B3AB980}"/>
              </a:ext>
            </a:extLst>
          </p:cNvPr>
          <p:cNvSpPr/>
          <p:nvPr/>
        </p:nvSpPr>
        <p:spPr>
          <a:xfrm>
            <a:off x="1460300" y="5190009"/>
            <a:ext cx="6094600" cy="751354"/>
          </a:xfrm>
          <a:custGeom>
            <a:avLst/>
            <a:gdLst>
              <a:gd name="connsiteX0" fmla="*/ 0 w 1949648"/>
              <a:gd name="connsiteY0" fmla="*/ 128191 h 1281906"/>
              <a:gd name="connsiteX1" fmla="*/ 128191 w 1949648"/>
              <a:gd name="connsiteY1" fmla="*/ 0 h 1281906"/>
              <a:gd name="connsiteX2" fmla="*/ 1821457 w 1949648"/>
              <a:gd name="connsiteY2" fmla="*/ 0 h 1281906"/>
              <a:gd name="connsiteX3" fmla="*/ 1949648 w 1949648"/>
              <a:gd name="connsiteY3" fmla="*/ 128191 h 1281906"/>
              <a:gd name="connsiteX4" fmla="*/ 1949648 w 1949648"/>
              <a:gd name="connsiteY4" fmla="*/ 1153715 h 1281906"/>
              <a:gd name="connsiteX5" fmla="*/ 1821457 w 1949648"/>
              <a:gd name="connsiteY5" fmla="*/ 1281906 h 1281906"/>
              <a:gd name="connsiteX6" fmla="*/ 128191 w 1949648"/>
              <a:gd name="connsiteY6" fmla="*/ 1281906 h 1281906"/>
              <a:gd name="connsiteX7" fmla="*/ 0 w 1949648"/>
              <a:gd name="connsiteY7" fmla="*/ 1153715 h 1281906"/>
              <a:gd name="connsiteX8" fmla="*/ 0 w 1949648"/>
              <a:gd name="connsiteY8" fmla="*/ 128191 h 1281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9648" h="1281906">
                <a:moveTo>
                  <a:pt x="0" y="128191"/>
                </a:moveTo>
                <a:cubicBezTo>
                  <a:pt x="0" y="57393"/>
                  <a:pt x="57393" y="0"/>
                  <a:pt x="128191" y="0"/>
                </a:cubicBezTo>
                <a:lnTo>
                  <a:pt x="1821457" y="0"/>
                </a:lnTo>
                <a:cubicBezTo>
                  <a:pt x="1892255" y="0"/>
                  <a:pt x="1949648" y="57393"/>
                  <a:pt x="1949648" y="128191"/>
                </a:cubicBezTo>
                <a:lnTo>
                  <a:pt x="1949648" y="1153715"/>
                </a:lnTo>
                <a:cubicBezTo>
                  <a:pt x="1949648" y="1224513"/>
                  <a:pt x="1892255" y="1281906"/>
                  <a:pt x="1821457" y="1281906"/>
                </a:cubicBezTo>
                <a:lnTo>
                  <a:pt x="128191" y="1281906"/>
                </a:lnTo>
                <a:cubicBezTo>
                  <a:pt x="57393" y="1281906"/>
                  <a:pt x="0" y="1224513"/>
                  <a:pt x="0" y="1153715"/>
                </a:cubicBezTo>
                <a:lnTo>
                  <a:pt x="0" y="1281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986" tIns="128986" rIns="128986" bIns="128986" numCol="1" spcCol="1270" anchor="ctr" anchorCtr="0">
            <a:noAutofit/>
          </a:bodyPr>
          <a:lstStyle/>
          <a:p>
            <a:pPr marL="0" lvl="0" indent="0" algn="ctr" defTabSz="1066800">
              <a:lnSpc>
                <a:spcPct val="90000"/>
              </a:lnSpc>
              <a:spcBef>
                <a:spcPct val="0"/>
              </a:spcBef>
              <a:spcAft>
                <a:spcPct val="35000"/>
              </a:spcAft>
              <a:buNone/>
            </a:pPr>
            <a:r>
              <a:rPr lang="en-GB" sz="2000" dirty="0">
                <a:latin typeface="Arial" panose="020B0604020202020204" pitchFamily="34" charset="0"/>
                <a:cs typeface="Arial" panose="020B0604020202020204" pitchFamily="34" charset="0"/>
              </a:rPr>
              <a:t>Risk and strategic delivery assurance</a:t>
            </a:r>
            <a:endParaRPr lang="en-GB" sz="2000" kern="1200" dirty="0">
              <a:latin typeface="Arial" panose="020B0604020202020204" pitchFamily="34" charset="0"/>
              <a:cs typeface="Arial" panose="020B0604020202020204" pitchFamily="34" charset="0"/>
            </a:endParaRPr>
          </a:p>
        </p:txBody>
      </p:sp>
      <p:sp>
        <p:nvSpPr>
          <p:cNvPr id="14" name="Footer Placeholder 4">
            <a:extLst>
              <a:ext uri="{FF2B5EF4-FFF2-40B4-BE49-F238E27FC236}">
                <a16:creationId xmlns:a16="http://schemas.microsoft.com/office/drawing/2014/main" id="{EBE009AF-5C7B-4E75-BA50-FA1B8A3EADE9}"/>
              </a:ext>
            </a:extLst>
          </p:cNvPr>
          <p:cNvSpPr>
            <a:spLocks noGrp="1"/>
          </p:cNvSpPr>
          <p:nvPr>
            <p:ph type="ftr" sz="quarter" idx="11"/>
          </p:nvPr>
        </p:nvSpPr>
        <p:spPr>
          <a:xfrm>
            <a:off x="750621" y="6227958"/>
            <a:ext cx="2777825" cy="431147"/>
          </a:xfrm>
        </p:spPr>
        <p:txBody>
          <a:bodyPr/>
          <a:lstStyle/>
          <a:p>
            <a:r>
              <a:rPr lang="en-GB"/>
              <a:t>Regulator of Social Housing  July 2022</a:t>
            </a:r>
            <a:endParaRPr lang="en-GB" dirty="0"/>
          </a:p>
        </p:txBody>
      </p:sp>
    </p:spTree>
    <p:extLst>
      <p:ext uri="{BB962C8B-B14F-4D97-AF65-F5344CB8AC3E}">
        <p14:creationId xmlns:p14="http://schemas.microsoft.com/office/powerpoint/2010/main" val="3313062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5944E-2137-4101-83C4-44F1A08D2041}"/>
              </a:ext>
            </a:extLst>
          </p:cNvPr>
          <p:cNvSpPr>
            <a:spLocks noGrp="1"/>
          </p:cNvSpPr>
          <p:nvPr>
            <p:ph type="title"/>
          </p:nvPr>
        </p:nvSpPr>
        <p:spPr/>
        <p:txBody>
          <a:bodyPr/>
          <a:lstStyle/>
          <a:p>
            <a:r>
              <a:rPr lang="en-GB" dirty="0"/>
              <a:t>Delivery of strategic objectives</a:t>
            </a:r>
          </a:p>
        </p:txBody>
      </p:sp>
      <p:sp>
        <p:nvSpPr>
          <p:cNvPr id="3" name="Content Placeholder 2">
            <a:extLst>
              <a:ext uri="{FF2B5EF4-FFF2-40B4-BE49-F238E27FC236}">
                <a16:creationId xmlns:a16="http://schemas.microsoft.com/office/drawing/2014/main" id="{DF509DEA-C36A-4214-A303-B49A423DEE01}"/>
              </a:ext>
            </a:extLst>
          </p:cNvPr>
          <p:cNvSpPr>
            <a:spLocks noGrp="1"/>
          </p:cNvSpPr>
          <p:nvPr>
            <p:ph sz="half" idx="2"/>
          </p:nvPr>
        </p:nvSpPr>
        <p:spPr>
          <a:xfrm>
            <a:off x="415925" y="1228158"/>
            <a:ext cx="3960000" cy="4605866"/>
          </a:xfrm>
        </p:spPr>
        <p:txBody>
          <a:bodyPr>
            <a:normAutofit fontScale="70000" lnSpcReduction="20000"/>
          </a:bodyPr>
          <a:lstStyle/>
          <a:p>
            <a:r>
              <a:rPr lang="en-GB" b="1" dirty="0"/>
              <a:t>Strategy</a:t>
            </a:r>
            <a:r>
              <a:rPr lang="en-GB" dirty="0"/>
              <a:t> = </a:t>
            </a:r>
          </a:p>
          <a:p>
            <a:r>
              <a:rPr lang="en-GB" dirty="0"/>
              <a:t>what the board wants to achieve</a:t>
            </a:r>
          </a:p>
          <a:p>
            <a:endParaRPr lang="en-GB" dirty="0"/>
          </a:p>
          <a:p>
            <a:endParaRPr lang="en-GB" b="1" dirty="0"/>
          </a:p>
          <a:p>
            <a:r>
              <a:rPr lang="en-GB" b="1" dirty="0"/>
              <a:t>Objective</a:t>
            </a:r>
            <a:r>
              <a:rPr lang="en-GB" dirty="0"/>
              <a:t>=</a:t>
            </a:r>
          </a:p>
          <a:p>
            <a:r>
              <a:rPr lang="en-GB" dirty="0"/>
              <a:t>Measurable outcome to deliver this</a:t>
            </a:r>
          </a:p>
          <a:p>
            <a:endParaRPr lang="en-GB" dirty="0"/>
          </a:p>
          <a:p>
            <a:endParaRPr lang="en-GB" b="1" dirty="0"/>
          </a:p>
          <a:p>
            <a:r>
              <a:rPr lang="en-GB" b="1" dirty="0"/>
              <a:t>Risk</a:t>
            </a:r>
            <a:r>
              <a:rPr lang="en-GB" dirty="0"/>
              <a:t> = </a:t>
            </a:r>
          </a:p>
          <a:p>
            <a:r>
              <a:rPr lang="en-GB" dirty="0"/>
              <a:t>what might stop it</a:t>
            </a:r>
          </a:p>
          <a:p>
            <a:endParaRPr lang="en-GB" dirty="0"/>
          </a:p>
          <a:p>
            <a:endParaRPr lang="en-GB" b="1" dirty="0"/>
          </a:p>
          <a:p>
            <a:r>
              <a:rPr lang="en-GB" b="1" dirty="0"/>
              <a:t>Controls</a:t>
            </a:r>
            <a:r>
              <a:rPr lang="en-GB" dirty="0"/>
              <a:t> = </a:t>
            </a:r>
          </a:p>
          <a:p>
            <a:r>
              <a:rPr lang="en-GB" dirty="0"/>
              <a:t>what mitigates the risk</a:t>
            </a:r>
          </a:p>
          <a:p>
            <a:endParaRPr lang="en-GB" dirty="0"/>
          </a:p>
          <a:p>
            <a:endParaRPr lang="en-GB" b="1" dirty="0"/>
          </a:p>
          <a:p>
            <a:r>
              <a:rPr lang="en-GB" b="1" dirty="0"/>
              <a:t>Assurance</a:t>
            </a:r>
            <a:r>
              <a:rPr lang="en-GB" dirty="0"/>
              <a:t> = </a:t>
            </a:r>
          </a:p>
          <a:p>
            <a:r>
              <a:rPr lang="en-GB" dirty="0"/>
              <a:t>knowing it is all working</a:t>
            </a:r>
          </a:p>
        </p:txBody>
      </p:sp>
      <p:sp>
        <p:nvSpPr>
          <p:cNvPr id="5" name="Slide Number Placeholder 4">
            <a:extLst>
              <a:ext uri="{FF2B5EF4-FFF2-40B4-BE49-F238E27FC236}">
                <a16:creationId xmlns:a16="http://schemas.microsoft.com/office/drawing/2014/main" id="{E08F65DA-9830-419B-9FB8-DE7A7351739E}"/>
              </a:ext>
            </a:extLst>
          </p:cNvPr>
          <p:cNvSpPr>
            <a:spLocks noGrp="1"/>
          </p:cNvSpPr>
          <p:nvPr>
            <p:ph type="sldNum" sz="quarter" idx="12"/>
          </p:nvPr>
        </p:nvSpPr>
        <p:spPr/>
        <p:txBody>
          <a:bodyPr/>
          <a:lstStyle/>
          <a:p>
            <a:fld id="{F2DDE3AD-81DD-477C-B05F-9B8B1DADB4A3}" type="slidenum">
              <a:rPr lang="en-GB" smtClean="0"/>
              <a:t>5</a:t>
            </a:fld>
            <a:endParaRPr lang="en-GB" dirty="0"/>
          </a:p>
        </p:txBody>
      </p:sp>
      <p:sp>
        <p:nvSpPr>
          <p:cNvPr id="6" name="Content Placeholder 5">
            <a:extLst>
              <a:ext uri="{FF2B5EF4-FFF2-40B4-BE49-F238E27FC236}">
                <a16:creationId xmlns:a16="http://schemas.microsoft.com/office/drawing/2014/main" id="{9DEC3188-2A57-45B4-9EFE-FFC5E0B16897}"/>
              </a:ext>
            </a:extLst>
          </p:cNvPr>
          <p:cNvSpPr>
            <a:spLocks noGrp="1"/>
          </p:cNvSpPr>
          <p:nvPr>
            <p:ph sz="half" idx="13"/>
          </p:nvPr>
        </p:nvSpPr>
        <p:spPr>
          <a:xfrm>
            <a:off x="4539800" y="1228158"/>
            <a:ext cx="3960000" cy="4605866"/>
          </a:xfrm>
        </p:spPr>
        <p:txBody>
          <a:bodyPr>
            <a:normAutofit/>
          </a:bodyPr>
          <a:lstStyle/>
          <a:p>
            <a:r>
              <a:rPr lang="en-GB" sz="1800" dirty="0"/>
              <a:t>Growing to meet the needs of a wide range of future tenants </a:t>
            </a:r>
          </a:p>
          <a:p>
            <a:endParaRPr lang="en-GB" sz="1800" dirty="0"/>
          </a:p>
          <a:p>
            <a:r>
              <a:rPr lang="en-GB" sz="1800" dirty="0"/>
              <a:t>Develop XX number of new affordable homes by XXXX</a:t>
            </a:r>
          </a:p>
          <a:p>
            <a:endParaRPr lang="en-GB" sz="1800" dirty="0"/>
          </a:p>
          <a:p>
            <a:r>
              <a:rPr lang="en-GB" sz="1800" dirty="0"/>
              <a:t>Schemes overrun significantly on costs leading to impairment</a:t>
            </a:r>
          </a:p>
          <a:p>
            <a:endParaRPr lang="en-GB" sz="1800" dirty="0"/>
          </a:p>
          <a:p>
            <a:r>
              <a:rPr lang="en-GB" sz="1800" dirty="0"/>
              <a:t>Management information and reporting to development committee</a:t>
            </a:r>
          </a:p>
          <a:p>
            <a:endParaRPr lang="en-GB" sz="1800" dirty="0"/>
          </a:p>
          <a:p>
            <a:r>
              <a:rPr lang="en-GB" sz="1800" dirty="0"/>
              <a:t>Finance Director challenge, Internal audit, specialist review, external audit</a:t>
            </a:r>
          </a:p>
          <a:p>
            <a:endParaRPr lang="en-GB" sz="1800" dirty="0"/>
          </a:p>
          <a:p>
            <a:endParaRPr lang="en-GB" sz="1800" dirty="0"/>
          </a:p>
          <a:p>
            <a:endParaRPr lang="en-GB" dirty="0"/>
          </a:p>
          <a:p>
            <a:endParaRPr lang="en-GB" dirty="0"/>
          </a:p>
        </p:txBody>
      </p:sp>
      <p:pic>
        <p:nvPicPr>
          <p:cNvPr id="7" name="Picture 6">
            <a:extLst>
              <a:ext uri="{FF2B5EF4-FFF2-40B4-BE49-F238E27FC236}">
                <a16:creationId xmlns:a16="http://schemas.microsoft.com/office/drawing/2014/main" id="{8EC2704C-2720-4C0A-B48C-796D58C47BF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64500" y="5733235"/>
            <a:ext cx="863575" cy="992193"/>
          </a:xfrm>
          <a:prstGeom prst="rect">
            <a:avLst/>
          </a:prstGeom>
        </p:spPr>
      </p:pic>
      <p:sp>
        <p:nvSpPr>
          <p:cNvPr id="8" name="Footer Placeholder 7">
            <a:extLst>
              <a:ext uri="{FF2B5EF4-FFF2-40B4-BE49-F238E27FC236}">
                <a16:creationId xmlns:a16="http://schemas.microsoft.com/office/drawing/2014/main" id="{C0A4414C-BCC6-4395-9DD3-6468D5660371}"/>
              </a:ext>
            </a:extLst>
          </p:cNvPr>
          <p:cNvSpPr>
            <a:spLocks noGrp="1"/>
          </p:cNvSpPr>
          <p:nvPr>
            <p:ph type="ftr" sz="quarter" idx="11"/>
          </p:nvPr>
        </p:nvSpPr>
        <p:spPr/>
        <p:txBody>
          <a:bodyPr/>
          <a:lstStyle/>
          <a:p>
            <a:r>
              <a:rPr lang="en-GB"/>
              <a:t>Regulator of Social Housing  July 2022</a:t>
            </a:r>
            <a:endParaRPr lang="en-GB" dirty="0"/>
          </a:p>
        </p:txBody>
      </p:sp>
    </p:spTree>
    <p:extLst>
      <p:ext uri="{BB962C8B-B14F-4D97-AF65-F5344CB8AC3E}">
        <p14:creationId xmlns:p14="http://schemas.microsoft.com/office/powerpoint/2010/main" val="1608122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Regulatory expectations</a:t>
            </a:r>
          </a:p>
        </p:txBody>
      </p:sp>
      <p:sp>
        <p:nvSpPr>
          <p:cNvPr id="3" name="Content Placeholder 2"/>
          <p:cNvSpPr>
            <a:spLocks noGrp="1"/>
          </p:cNvSpPr>
          <p:nvPr>
            <p:ph idx="1"/>
          </p:nvPr>
        </p:nvSpPr>
        <p:spPr/>
        <p:txBody>
          <a:bodyPr>
            <a:normAutofit/>
          </a:bodyPr>
          <a:lstStyle/>
          <a:p>
            <a:r>
              <a:rPr lang="en-GB" dirty="0"/>
              <a:t>Registered providers shall ensure effective governance arrangements that deliver their aims, objectives and intended outcomes for tenants and potential tenants in an effective, transparent and accountable manner </a:t>
            </a:r>
          </a:p>
          <a:p>
            <a:endParaRPr lang="en-GB" sz="1600" dirty="0"/>
          </a:p>
          <a:p>
            <a:r>
              <a:rPr lang="en-GB" dirty="0"/>
              <a:t>Governance arrangements shall ensure registered providers … have </a:t>
            </a:r>
            <a:r>
              <a:rPr lang="en-GB" dirty="0">
                <a:solidFill>
                  <a:srgbClr val="FF0000"/>
                </a:solidFill>
              </a:rPr>
              <a:t>an effective risk management and internal controls assurance framework</a:t>
            </a:r>
          </a:p>
          <a:p>
            <a:endParaRPr lang="en-GB" dirty="0">
              <a:solidFill>
                <a:srgbClr val="FF0000"/>
              </a:solidFill>
            </a:endParaRPr>
          </a:p>
          <a:p>
            <a:r>
              <a:rPr lang="en-GB" dirty="0"/>
              <a:t>Registered providers shall ensure that they have an appropriate, robust and prudent </a:t>
            </a:r>
            <a:r>
              <a:rPr lang="en-GB" dirty="0">
                <a:solidFill>
                  <a:srgbClr val="FF0000"/>
                </a:solidFill>
              </a:rPr>
              <a:t>business planning,</a:t>
            </a:r>
            <a:r>
              <a:rPr lang="en-GB" dirty="0"/>
              <a:t> </a:t>
            </a:r>
            <a:r>
              <a:rPr lang="en-GB" dirty="0">
                <a:solidFill>
                  <a:srgbClr val="FF0000"/>
                </a:solidFill>
              </a:rPr>
              <a:t>risk and control framework</a:t>
            </a:r>
          </a:p>
          <a:p>
            <a:endParaRPr lang="en-GB" sz="1600" dirty="0"/>
          </a:p>
          <a:p>
            <a:endParaRPr lang="en-GB" dirty="0">
              <a:solidFill>
                <a:srgbClr val="FF0000"/>
              </a:solidFill>
            </a:endParaRPr>
          </a:p>
        </p:txBody>
      </p:sp>
      <p:sp>
        <p:nvSpPr>
          <p:cNvPr id="5" name="Footer Placeholder 4"/>
          <p:cNvSpPr>
            <a:spLocks noGrp="1"/>
          </p:cNvSpPr>
          <p:nvPr>
            <p:ph type="ftr" sz="quarter" idx="11"/>
          </p:nvPr>
        </p:nvSpPr>
        <p:spPr>
          <a:xfrm>
            <a:off x="750621" y="6227958"/>
            <a:ext cx="2777825" cy="431147"/>
          </a:xfrm>
        </p:spPr>
        <p:txBody>
          <a:bodyPr/>
          <a:lstStyle/>
          <a:p>
            <a:r>
              <a:rPr lang="en-GB"/>
              <a:t>Regulator of Social Housing  July 2022</a:t>
            </a:r>
            <a:endParaRPr lang="en-GB" dirty="0"/>
          </a:p>
        </p:txBody>
      </p:sp>
      <p:sp>
        <p:nvSpPr>
          <p:cNvPr id="6" name="Slide Number Placeholder 5"/>
          <p:cNvSpPr>
            <a:spLocks noGrp="1"/>
          </p:cNvSpPr>
          <p:nvPr>
            <p:ph type="sldNum" sz="quarter" idx="12"/>
          </p:nvPr>
        </p:nvSpPr>
        <p:spPr/>
        <p:txBody>
          <a:bodyPr/>
          <a:lstStyle/>
          <a:p>
            <a:fld id="{F2DDE3AD-81DD-477C-B05F-9B8B1DADB4A3}" type="slidenum">
              <a:rPr lang="en-GB" smtClean="0"/>
              <a:t>6</a:t>
            </a:fld>
            <a:endParaRPr lang="en-GB" dirty="0"/>
          </a:p>
        </p:txBody>
      </p:sp>
    </p:spTree>
    <p:extLst>
      <p:ext uri="{BB962C8B-B14F-4D97-AF65-F5344CB8AC3E}">
        <p14:creationId xmlns:p14="http://schemas.microsoft.com/office/powerpoint/2010/main" val="3087135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600" y="465667"/>
            <a:ext cx="8114400" cy="720000"/>
          </a:xfrm>
        </p:spPr>
        <p:txBody>
          <a:bodyPr anchor="t">
            <a:normAutofit fontScale="90000"/>
          </a:bodyPr>
          <a:lstStyle/>
          <a:p>
            <a:r>
              <a:rPr lang="en-GB" dirty="0"/>
              <a:t>Governance and Financial Viability (G&amp;FV) </a:t>
            </a:r>
            <a:br>
              <a:rPr lang="en-GB" dirty="0"/>
            </a:br>
            <a:r>
              <a:rPr lang="en-GB" dirty="0"/>
              <a:t>Code of Practice  </a:t>
            </a:r>
          </a:p>
        </p:txBody>
      </p:sp>
      <p:sp>
        <p:nvSpPr>
          <p:cNvPr id="6" name="Slide Number Placeholder 5"/>
          <p:cNvSpPr>
            <a:spLocks noGrp="1"/>
          </p:cNvSpPr>
          <p:nvPr>
            <p:ph type="sldNum" sz="quarter" idx="12"/>
          </p:nvPr>
        </p:nvSpPr>
        <p:spPr>
          <a:xfrm>
            <a:off x="482600" y="6229332"/>
            <a:ext cx="182033" cy="110087"/>
          </a:xfrm>
        </p:spPr>
        <p:txBody>
          <a:bodyPr anchor="t">
            <a:normAutofit/>
          </a:bodyPr>
          <a:lstStyle/>
          <a:p>
            <a:pPr>
              <a:lnSpc>
                <a:spcPct val="90000"/>
              </a:lnSpc>
              <a:spcAft>
                <a:spcPts val="600"/>
              </a:spcAft>
            </a:pPr>
            <a:fld id="{F2DDE3AD-81DD-477C-B05F-9B8B1DADB4A3}" type="slidenum">
              <a:rPr lang="en-GB" sz="800" smtClean="0"/>
              <a:pPr>
                <a:lnSpc>
                  <a:spcPct val="90000"/>
                </a:lnSpc>
                <a:spcAft>
                  <a:spcPts val="600"/>
                </a:spcAft>
              </a:pPr>
              <a:t>7</a:t>
            </a:fld>
            <a:endParaRPr lang="en-GB" sz="800"/>
          </a:p>
        </p:txBody>
      </p:sp>
      <p:sp>
        <p:nvSpPr>
          <p:cNvPr id="9" name="Content Placeholder 8">
            <a:extLst>
              <a:ext uri="{FF2B5EF4-FFF2-40B4-BE49-F238E27FC236}">
                <a16:creationId xmlns:a16="http://schemas.microsoft.com/office/drawing/2014/main" id="{3F12C807-4093-48A7-8BD7-7F7378A87715}"/>
              </a:ext>
            </a:extLst>
          </p:cNvPr>
          <p:cNvSpPr>
            <a:spLocks noGrp="1"/>
          </p:cNvSpPr>
          <p:nvPr>
            <p:ph idx="1"/>
          </p:nvPr>
        </p:nvSpPr>
        <p:spPr/>
        <p:txBody>
          <a:bodyPr>
            <a:normAutofit fontScale="77500" lnSpcReduction="20000"/>
          </a:bodyPr>
          <a:lstStyle/>
          <a:p>
            <a:r>
              <a:rPr lang="en-GB" b="0" i="0" dirty="0">
                <a:solidFill>
                  <a:srgbClr val="0B0C0C"/>
                </a:solidFill>
                <a:effectLst/>
              </a:rPr>
              <a:t>21  Registered providers need to ensure their business planning, risk management and control framework is effective. It should cover all areas of the registered provider’s business. This should demonstrate the registered provider fully understands and has considered its operating environment, so it can deliver its business plan and organisational objectives. </a:t>
            </a:r>
            <a:r>
              <a:rPr lang="en-GB" b="0" i="0" u="sng" dirty="0">
                <a:solidFill>
                  <a:srgbClr val="0B0C0C"/>
                </a:solidFill>
                <a:effectLst/>
              </a:rPr>
              <a:t>It does not need to be captured in a single document</a:t>
            </a:r>
            <a:r>
              <a:rPr lang="en-GB" b="0" i="0" dirty="0">
                <a:solidFill>
                  <a:srgbClr val="0B0C0C"/>
                </a:solidFill>
                <a:effectLst/>
              </a:rPr>
              <a:t>.</a:t>
            </a:r>
          </a:p>
          <a:p>
            <a:endParaRPr lang="en-GB" dirty="0">
              <a:solidFill>
                <a:srgbClr val="0B0C0C"/>
              </a:solidFill>
            </a:endParaRPr>
          </a:p>
          <a:p>
            <a:r>
              <a:rPr lang="en-GB" b="0" i="0" dirty="0">
                <a:solidFill>
                  <a:srgbClr val="0B0C0C"/>
                </a:solidFill>
                <a:effectLst/>
              </a:rPr>
              <a:t>29 Boards are the custodians of social housing assets and the financial viability of the  registered providers that hold those assets. </a:t>
            </a:r>
            <a:r>
              <a:rPr lang="en-GB" b="0" i="0" u="sng" dirty="0">
                <a:solidFill>
                  <a:srgbClr val="0B0C0C"/>
                </a:solidFill>
                <a:effectLst/>
              </a:rPr>
              <a:t>The responsibility for managing risks, and specifically risks to social housing assets, lies with boards</a:t>
            </a:r>
            <a:r>
              <a:rPr lang="en-GB" b="0" i="0" dirty="0">
                <a:solidFill>
                  <a:srgbClr val="0B0C0C"/>
                </a:solidFill>
                <a:effectLst/>
              </a:rPr>
              <a:t>.</a:t>
            </a:r>
          </a:p>
          <a:p>
            <a:endParaRPr lang="en-GB" dirty="0">
              <a:solidFill>
                <a:srgbClr val="0B0C0C"/>
              </a:solidFill>
            </a:endParaRPr>
          </a:p>
          <a:p>
            <a:r>
              <a:rPr lang="en-GB" b="0" i="0" dirty="0">
                <a:solidFill>
                  <a:srgbClr val="0B0C0C"/>
                </a:solidFill>
                <a:effectLst/>
              </a:rPr>
              <a:t>35 The regulator expects registered providers, as part of their risk management approach, </a:t>
            </a:r>
            <a:r>
              <a:rPr lang="en-GB" b="0" i="0" u="sng" dirty="0">
                <a:solidFill>
                  <a:srgbClr val="0B0C0C"/>
                </a:solidFill>
                <a:effectLst/>
              </a:rPr>
              <a:t>to stress test their plans against different scenarios across the whole group</a:t>
            </a:r>
            <a:r>
              <a:rPr lang="en-GB" b="0" i="0" dirty="0">
                <a:solidFill>
                  <a:srgbClr val="0B0C0C"/>
                </a:solidFill>
                <a:effectLst/>
              </a:rPr>
              <a:t>.</a:t>
            </a:r>
          </a:p>
          <a:p>
            <a:endParaRPr lang="en-GB" dirty="0">
              <a:solidFill>
                <a:srgbClr val="0B0C0C"/>
              </a:solidFill>
            </a:endParaRPr>
          </a:p>
          <a:p>
            <a:r>
              <a:rPr lang="en-GB" b="0" i="0" dirty="0">
                <a:solidFill>
                  <a:srgbClr val="0B0C0C"/>
                </a:solidFill>
                <a:effectLst/>
              </a:rPr>
              <a:t>39 As long-term businesses, registered providers need to ensure … that short term decisions do not constrain their ability to cope with risk. </a:t>
            </a:r>
            <a:r>
              <a:rPr lang="en-GB" b="0" i="0" u="sng" dirty="0">
                <a:solidFill>
                  <a:srgbClr val="0B0C0C"/>
                </a:solidFill>
                <a:effectLst/>
              </a:rPr>
              <a:t>This does not prevent registered providers from taking on measured risk to deliver their objectives</a:t>
            </a:r>
            <a:r>
              <a:rPr lang="en-GB" b="0" i="0" dirty="0">
                <a:solidFill>
                  <a:srgbClr val="0B0C0C"/>
                </a:solidFill>
                <a:effectLst/>
              </a:rPr>
              <a:t>. It means that when taking on risks, boards should fully understand the impact on their business in the round, as well as on their social housing assets. Boards should have appropriate mitigations and controls in place as well as a strategy to protect those assets during the long term.</a:t>
            </a:r>
            <a:endParaRPr lang="en-GB" dirty="0"/>
          </a:p>
        </p:txBody>
      </p:sp>
      <p:pic>
        <p:nvPicPr>
          <p:cNvPr id="7" name="Picture 6">
            <a:extLst>
              <a:ext uri="{FF2B5EF4-FFF2-40B4-BE49-F238E27FC236}">
                <a16:creationId xmlns:a16="http://schemas.microsoft.com/office/drawing/2014/main" id="{87F74526-D1F9-43DD-AE01-6CCA5788A4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22821" y="5570959"/>
            <a:ext cx="1338579" cy="1124147"/>
          </a:xfrm>
          <a:prstGeom prst="rect">
            <a:avLst/>
          </a:prstGeom>
        </p:spPr>
      </p:pic>
      <p:sp>
        <p:nvSpPr>
          <p:cNvPr id="3" name="Footer Placeholder 2">
            <a:extLst>
              <a:ext uri="{FF2B5EF4-FFF2-40B4-BE49-F238E27FC236}">
                <a16:creationId xmlns:a16="http://schemas.microsoft.com/office/drawing/2014/main" id="{C6E55FDD-AC16-4A00-91F9-0A5835D044C9}"/>
              </a:ext>
            </a:extLst>
          </p:cNvPr>
          <p:cNvSpPr>
            <a:spLocks noGrp="1"/>
          </p:cNvSpPr>
          <p:nvPr>
            <p:ph type="ftr" sz="quarter" idx="11"/>
          </p:nvPr>
        </p:nvSpPr>
        <p:spPr/>
        <p:txBody>
          <a:bodyPr/>
          <a:lstStyle/>
          <a:p>
            <a:r>
              <a:rPr lang="en-GB"/>
              <a:t>Regulator of Social Housing  July 2022</a:t>
            </a:r>
            <a:endParaRPr lang="en-GB" dirty="0"/>
          </a:p>
        </p:txBody>
      </p:sp>
    </p:spTree>
    <p:extLst>
      <p:ext uri="{BB962C8B-B14F-4D97-AF65-F5344CB8AC3E}">
        <p14:creationId xmlns:p14="http://schemas.microsoft.com/office/powerpoint/2010/main" val="1728092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1A99E-0EDC-410F-A930-79BA2533ECC3}"/>
              </a:ext>
            </a:extLst>
          </p:cNvPr>
          <p:cNvSpPr>
            <a:spLocks noGrp="1"/>
          </p:cNvSpPr>
          <p:nvPr>
            <p:ph type="title"/>
          </p:nvPr>
        </p:nvSpPr>
        <p:spPr>
          <a:xfrm>
            <a:off x="482600" y="465667"/>
            <a:ext cx="8114400" cy="720000"/>
          </a:xfrm>
        </p:spPr>
        <p:txBody>
          <a:bodyPr anchor="t">
            <a:normAutofit/>
          </a:bodyPr>
          <a:lstStyle/>
          <a:p>
            <a:r>
              <a:rPr lang="en-GB" dirty="0"/>
              <a:t>NHF Code of Governance 2020</a:t>
            </a:r>
          </a:p>
        </p:txBody>
      </p:sp>
      <p:sp>
        <p:nvSpPr>
          <p:cNvPr id="6" name="Slide Number Placeholder 5">
            <a:extLst>
              <a:ext uri="{FF2B5EF4-FFF2-40B4-BE49-F238E27FC236}">
                <a16:creationId xmlns:a16="http://schemas.microsoft.com/office/drawing/2014/main" id="{6B03986E-9407-4329-A056-3C22FF06C43F}"/>
              </a:ext>
            </a:extLst>
          </p:cNvPr>
          <p:cNvSpPr>
            <a:spLocks noGrp="1"/>
          </p:cNvSpPr>
          <p:nvPr>
            <p:ph type="sldNum" sz="quarter" idx="12"/>
          </p:nvPr>
        </p:nvSpPr>
        <p:spPr>
          <a:xfrm>
            <a:off x="482600" y="6229332"/>
            <a:ext cx="182033" cy="110087"/>
          </a:xfrm>
        </p:spPr>
        <p:txBody>
          <a:bodyPr anchor="t">
            <a:normAutofit/>
          </a:bodyPr>
          <a:lstStyle/>
          <a:p>
            <a:pPr>
              <a:lnSpc>
                <a:spcPct val="90000"/>
              </a:lnSpc>
              <a:spcAft>
                <a:spcPts val="600"/>
              </a:spcAft>
            </a:pPr>
            <a:fld id="{F2DDE3AD-81DD-477C-B05F-9B8B1DADB4A3}" type="slidenum">
              <a:rPr lang="en-GB" sz="800" smtClean="0"/>
              <a:pPr>
                <a:lnSpc>
                  <a:spcPct val="90000"/>
                </a:lnSpc>
                <a:spcAft>
                  <a:spcPts val="600"/>
                </a:spcAft>
              </a:pPr>
              <a:t>8</a:t>
            </a:fld>
            <a:endParaRPr lang="en-GB" sz="800"/>
          </a:p>
        </p:txBody>
      </p:sp>
      <p:sp>
        <p:nvSpPr>
          <p:cNvPr id="5" name="Content Placeholder 4">
            <a:extLst>
              <a:ext uri="{FF2B5EF4-FFF2-40B4-BE49-F238E27FC236}">
                <a16:creationId xmlns:a16="http://schemas.microsoft.com/office/drawing/2014/main" id="{FFE8EC6C-5B54-4690-A3F9-3EA4A62C8962}"/>
              </a:ext>
            </a:extLst>
          </p:cNvPr>
          <p:cNvSpPr>
            <a:spLocks noGrp="1"/>
          </p:cNvSpPr>
          <p:nvPr>
            <p:ph idx="1"/>
          </p:nvPr>
        </p:nvSpPr>
        <p:spPr>
          <a:xfrm>
            <a:off x="482600" y="1199583"/>
            <a:ext cx="8114400" cy="4605866"/>
          </a:xfrm>
        </p:spPr>
        <p:txBody>
          <a:bodyPr>
            <a:normAutofit fontScale="85000" lnSpcReduction="20000"/>
          </a:bodyPr>
          <a:lstStyle/>
          <a:p>
            <a:r>
              <a:rPr lang="en-GB" dirty="0"/>
              <a:t>Key part of one of the four principles underpinning the Code: </a:t>
            </a:r>
          </a:p>
          <a:p>
            <a:pPr marL="342900" indent="-342900">
              <a:buFont typeface="Arial" panose="020B0604020202020204" pitchFamily="34" charset="0"/>
              <a:buChar char="•"/>
            </a:pPr>
            <a:r>
              <a:rPr lang="en-GB" dirty="0"/>
              <a:t>The board actively manages the risks faced by the organisation and obtains robust assurance that controls are effective, that plans and compliance obligations are being delivered, and that the organisation is financially viable</a:t>
            </a:r>
          </a:p>
          <a:p>
            <a:endParaRPr lang="en-GB" dirty="0"/>
          </a:p>
          <a:p>
            <a:r>
              <a:rPr lang="en-GB" dirty="0"/>
              <a:t>4.1 Audit: </a:t>
            </a:r>
          </a:p>
          <a:p>
            <a:pPr marL="342900" indent="-342900">
              <a:buFont typeface="Arial" panose="020B0604020202020204" pitchFamily="34" charset="0"/>
              <a:buChar char="•"/>
            </a:pPr>
            <a:r>
              <a:rPr lang="en-GB" dirty="0"/>
              <a:t>the board has formal and transparent arrangements ensuring that the organisation is financially viable and maintains both a sound system of internal audit and controls and an appropriate relationship with its external auditors’</a:t>
            </a:r>
          </a:p>
          <a:p>
            <a:pPr marL="342900" indent="-342900">
              <a:buFont typeface="Arial" panose="020B0604020202020204" pitchFamily="34" charset="0"/>
              <a:buChar char="•"/>
            </a:pPr>
            <a:r>
              <a:rPr lang="en-GB" dirty="0"/>
              <a:t>The board can have confidence in the information it receives and there are robust internal controls</a:t>
            </a:r>
          </a:p>
          <a:p>
            <a:pPr marL="342900" indent="-342900">
              <a:buFont typeface="Arial" panose="020B0604020202020204" pitchFamily="34" charset="0"/>
              <a:buChar char="•"/>
            </a:pPr>
            <a:r>
              <a:rPr lang="en-GB" dirty="0"/>
              <a:t>There is a committee primarily responsible for audit, and there are arrangements for effective internal control assurance and audit functions  - external audit</a:t>
            </a:r>
          </a:p>
          <a:p>
            <a:endParaRPr lang="en-GB" dirty="0"/>
          </a:p>
          <a:p>
            <a:r>
              <a:rPr lang="en-GB" dirty="0"/>
              <a:t>4.2 Audit committee: </a:t>
            </a:r>
          </a:p>
          <a:p>
            <a:pPr marL="342900" indent="-342900">
              <a:buFont typeface="Arial" panose="020B0604020202020204" pitchFamily="34" charset="0"/>
              <a:buChar char="•"/>
            </a:pPr>
            <a:r>
              <a:rPr lang="en-GB" dirty="0"/>
              <a:t>a committee that exercises independent scrutiny and challenge to provide the board with assurance</a:t>
            </a:r>
          </a:p>
          <a:p>
            <a:endParaRPr lang="en-US" dirty="0"/>
          </a:p>
          <a:p>
            <a:endParaRPr lang="en-GB" dirty="0"/>
          </a:p>
        </p:txBody>
      </p:sp>
      <p:pic>
        <p:nvPicPr>
          <p:cNvPr id="7" name="Picture 6">
            <a:extLst>
              <a:ext uri="{FF2B5EF4-FFF2-40B4-BE49-F238E27FC236}">
                <a16:creationId xmlns:a16="http://schemas.microsoft.com/office/drawing/2014/main" id="{96BC7945-5F06-4F40-9461-2AC179E9F3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7972" y="5342219"/>
            <a:ext cx="1389028" cy="1389028"/>
          </a:xfrm>
          <a:prstGeom prst="rect">
            <a:avLst/>
          </a:prstGeom>
        </p:spPr>
      </p:pic>
      <p:sp>
        <p:nvSpPr>
          <p:cNvPr id="3" name="Footer Placeholder 2">
            <a:extLst>
              <a:ext uri="{FF2B5EF4-FFF2-40B4-BE49-F238E27FC236}">
                <a16:creationId xmlns:a16="http://schemas.microsoft.com/office/drawing/2014/main" id="{703E20D4-098E-4FAF-B39B-8238358D096D}"/>
              </a:ext>
            </a:extLst>
          </p:cNvPr>
          <p:cNvSpPr>
            <a:spLocks noGrp="1"/>
          </p:cNvSpPr>
          <p:nvPr>
            <p:ph type="ftr" sz="quarter" idx="11"/>
          </p:nvPr>
        </p:nvSpPr>
        <p:spPr/>
        <p:txBody>
          <a:bodyPr/>
          <a:lstStyle/>
          <a:p>
            <a:r>
              <a:rPr lang="en-GB"/>
              <a:t>Regulator of Social Housing  July 2022</a:t>
            </a:r>
            <a:endParaRPr lang="en-GB" dirty="0"/>
          </a:p>
        </p:txBody>
      </p:sp>
    </p:spTree>
    <p:extLst>
      <p:ext uri="{BB962C8B-B14F-4D97-AF65-F5344CB8AC3E}">
        <p14:creationId xmlns:p14="http://schemas.microsoft.com/office/powerpoint/2010/main" val="423990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1A99E-0EDC-410F-A930-79BA2533ECC3}"/>
              </a:ext>
            </a:extLst>
          </p:cNvPr>
          <p:cNvSpPr>
            <a:spLocks noGrp="1"/>
          </p:cNvSpPr>
          <p:nvPr>
            <p:ph type="title"/>
          </p:nvPr>
        </p:nvSpPr>
        <p:spPr>
          <a:xfrm>
            <a:off x="482600" y="465667"/>
            <a:ext cx="8114400" cy="720000"/>
          </a:xfrm>
        </p:spPr>
        <p:txBody>
          <a:bodyPr vert="horz" lIns="0" tIns="0" rIns="0" bIns="0" rtlCol="0" anchor="t" anchorCtr="0">
            <a:normAutofit/>
          </a:bodyPr>
          <a:lstStyle/>
          <a:p>
            <a:r>
              <a:rPr lang="en-US" kern="1200">
                <a:latin typeface="Arial" panose="020B0604020202020204" pitchFamily="34" charset="0"/>
                <a:ea typeface="+mj-ea"/>
                <a:cs typeface="Arial" panose="020B0604020202020204" pitchFamily="34" charset="0"/>
              </a:rPr>
              <a:t>UK Corporate Governance Code </a:t>
            </a:r>
          </a:p>
        </p:txBody>
      </p:sp>
      <p:sp>
        <p:nvSpPr>
          <p:cNvPr id="6" name="Slide Number Placeholder 5">
            <a:extLst>
              <a:ext uri="{FF2B5EF4-FFF2-40B4-BE49-F238E27FC236}">
                <a16:creationId xmlns:a16="http://schemas.microsoft.com/office/drawing/2014/main" id="{6B03986E-9407-4329-A056-3C22FF06C43F}"/>
              </a:ext>
            </a:extLst>
          </p:cNvPr>
          <p:cNvSpPr>
            <a:spLocks noGrp="1"/>
          </p:cNvSpPr>
          <p:nvPr>
            <p:ph type="sldNum" sz="quarter" idx="12"/>
          </p:nvPr>
        </p:nvSpPr>
        <p:spPr>
          <a:xfrm>
            <a:off x="482600" y="6229332"/>
            <a:ext cx="182033" cy="110087"/>
          </a:xfrm>
        </p:spPr>
        <p:txBody>
          <a:bodyPr vert="horz" lIns="0" tIns="0" rIns="0" bIns="0" rtlCol="0" anchor="t" anchorCtr="0">
            <a:normAutofit/>
          </a:bodyPr>
          <a:lstStyle/>
          <a:p>
            <a:pPr>
              <a:lnSpc>
                <a:spcPct val="90000"/>
              </a:lnSpc>
              <a:spcAft>
                <a:spcPts val="600"/>
              </a:spcAft>
            </a:pPr>
            <a:fld id="{F2DDE3AD-81DD-477C-B05F-9B8B1DADB4A3}" type="slidenum">
              <a:rPr lang="en-GB" sz="800" smtClean="0"/>
              <a:pPr>
                <a:lnSpc>
                  <a:spcPct val="90000"/>
                </a:lnSpc>
                <a:spcAft>
                  <a:spcPts val="600"/>
                </a:spcAft>
              </a:pPr>
              <a:t>9</a:t>
            </a:fld>
            <a:endParaRPr lang="en-GB" sz="800"/>
          </a:p>
        </p:txBody>
      </p:sp>
      <p:sp>
        <p:nvSpPr>
          <p:cNvPr id="3" name="Content Placeholder 2">
            <a:extLst>
              <a:ext uri="{FF2B5EF4-FFF2-40B4-BE49-F238E27FC236}">
                <a16:creationId xmlns:a16="http://schemas.microsoft.com/office/drawing/2014/main" id="{AA05F04D-EC64-4207-833C-1975CF07845E}"/>
              </a:ext>
            </a:extLst>
          </p:cNvPr>
          <p:cNvSpPr>
            <a:spLocks noGrp="1"/>
          </p:cNvSpPr>
          <p:nvPr>
            <p:ph sz="half" idx="13"/>
          </p:nvPr>
        </p:nvSpPr>
        <p:spPr>
          <a:xfrm>
            <a:off x="482600" y="1446408"/>
            <a:ext cx="3960000" cy="4605866"/>
          </a:xfrm>
        </p:spPr>
        <p:txBody>
          <a:bodyPr vert="horz" lIns="0" tIns="0" rIns="0" bIns="0" rtlCol="0">
            <a:normAutofit/>
          </a:bodyPr>
          <a:lstStyle/>
          <a:p>
            <a:endParaRPr lang="en-US" dirty="0"/>
          </a:p>
          <a:p>
            <a:pPr lvl="1"/>
            <a:endParaRPr lang="en-US" sz="2000" dirty="0"/>
          </a:p>
        </p:txBody>
      </p:sp>
      <p:sp>
        <p:nvSpPr>
          <p:cNvPr id="8" name="TextBox 7">
            <a:extLst>
              <a:ext uri="{FF2B5EF4-FFF2-40B4-BE49-F238E27FC236}">
                <a16:creationId xmlns:a16="http://schemas.microsoft.com/office/drawing/2014/main" id="{286FE076-F55F-4DA6-8D18-E0768626B733}"/>
              </a:ext>
            </a:extLst>
          </p:cNvPr>
          <p:cNvSpPr txBox="1"/>
          <p:nvPr/>
        </p:nvSpPr>
        <p:spPr>
          <a:xfrm>
            <a:off x="573616" y="1362725"/>
            <a:ext cx="7486139" cy="3139321"/>
          </a:xfrm>
          <a:prstGeom prst="rect">
            <a:avLst/>
          </a:prstGeom>
          <a:noFill/>
        </p:spPr>
        <p:txBody>
          <a:bodyPr wrap="square">
            <a:spAutoFit/>
          </a:bodyPr>
          <a:lstStyle/>
          <a:p>
            <a:pPr lvl="0"/>
            <a:endParaRPr lang="en-GB" dirty="0"/>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Explicit links between corporate governance and effective risk management processes. </a:t>
            </a:r>
          </a:p>
          <a:p>
            <a:endParaRPr lang="en-US"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The board should establish procedures to manage risk, oversee the internal control framework and determine the nature and extent of the principal risks the company is willing to take in order to achieve its long-term strategic objectives.</a:t>
            </a:r>
            <a:endParaRPr lang="en-US"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dirty="0">
                <a:latin typeface="Arial" panose="020B0604020202020204" pitchFamily="34" charset="0"/>
                <a:cs typeface="Arial" panose="020B0604020202020204" pitchFamily="34" charset="0"/>
              </a:rPr>
              <a:t>Prescriptive and comprehensive on the role of the Audit Committee</a:t>
            </a:r>
          </a:p>
          <a:p>
            <a:pPr lvl="0"/>
            <a:endParaRPr lang="en-GB"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8C5169B9-BE41-48E5-9CF5-6F6AB848C6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52853" y="4650097"/>
            <a:ext cx="1402177" cy="1402177"/>
          </a:xfrm>
          <a:prstGeom prst="rect">
            <a:avLst/>
          </a:prstGeom>
        </p:spPr>
      </p:pic>
      <p:sp>
        <p:nvSpPr>
          <p:cNvPr id="5" name="Footer Placeholder 4">
            <a:extLst>
              <a:ext uri="{FF2B5EF4-FFF2-40B4-BE49-F238E27FC236}">
                <a16:creationId xmlns:a16="http://schemas.microsoft.com/office/drawing/2014/main" id="{F4791A37-16B1-475A-A36A-EDED1B5BD647}"/>
              </a:ext>
            </a:extLst>
          </p:cNvPr>
          <p:cNvSpPr>
            <a:spLocks noGrp="1"/>
          </p:cNvSpPr>
          <p:nvPr>
            <p:ph type="ftr" sz="quarter" idx="11"/>
          </p:nvPr>
        </p:nvSpPr>
        <p:spPr/>
        <p:txBody>
          <a:bodyPr/>
          <a:lstStyle/>
          <a:p>
            <a:r>
              <a:rPr lang="en-GB"/>
              <a:t>Regulator of Social Housing  July 2022</a:t>
            </a:r>
            <a:endParaRPr lang="en-GB" dirty="0"/>
          </a:p>
        </p:txBody>
      </p:sp>
    </p:spTree>
    <p:extLst>
      <p:ext uri="{BB962C8B-B14F-4D97-AF65-F5344CB8AC3E}">
        <p14:creationId xmlns:p14="http://schemas.microsoft.com/office/powerpoint/2010/main" val="4060323724"/>
      </p:ext>
    </p:extLst>
  </p:cSld>
  <p:clrMapOvr>
    <a:masterClrMapping/>
  </p:clrMapOvr>
</p:sld>
</file>

<file path=ppt/theme/theme1.xml><?xml version="1.0" encoding="utf-8"?>
<a:theme xmlns:a="http://schemas.openxmlformats.org/drawingml/2006/main" name="RSH PowerPoint template (standard)">
  <a:themeElements>
    <a:clrScheme name="Regulator of Social Housing">
      <a:dk1>
        <a:sysClr val="windowText" lastClr="000000"/>
      </a:dk1>
      <a:lt1>
        <a:sysClr val="window" lastClr="FFFFFF"/>
      </a:lt1>
      <a:dk2>
        <a:srgbClr val="000000"/>
      </a:dk2>
      <a:lt2>
        <a:srgbClr val="FFFFFF"/>
      </a:lt2>
      <a:accent1>
        <a:srgbClr val="59468D"/>
      </a:accent1>
      <a:accent2>
        <a:srgbClr val="008A89"/>
      </a:accent2>
      <a:accent3>
        <a:srgbClr val="FCBE37"/>
      </a:accent3>
      <a:accent4>
        <a:srgbClr val="AECFE6"/>
      </a:accent4>
      <a:accent5>
        <a:srgbClr val="97D88A"/>
      </a:accent5>
      <a:accent6>
        <a:srgbClr val="4097DB"/>
      </a:accent6>
      <a:hlink>
        <a:srgbClr val="4097DB"/>
      </a:hlink>
      <a:folHlink>
        <a:srgbClr val="59468D"/>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ulator of Social Housing PowerPoint template (standard).potx" id="{89CD7D05-9528-4185-A6D2-816734829B1C}" vid="{A3B0C85D-3E9A-451E-AA8F-02475CD2D3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0AEE7475BED4F478699D4472DAD2E48" ma:contentTypeVersion="13" ma:contentTypeDescription="Create a new document." ma:contentTypeScope="" ma:versionID="c1b7ddc85387d90967260b68607f56ce">
  <xsd:schema xmlns:xsd="http://www.w3.org/2001/XMLSchema" xmlns:xs="http://www.w3.org/2001/XMLSchema" xmlns:p="http://schemas.microsoft.com/office/2006/metadata/properties" xmlns:ns2="1f8f253d-e716-4626-931f-4264eeb6d682" xmlns:ns3="da6d5167-2a90-4f82-8b8b-55797dd00cca" targetNamespace="http://schemas.microsoft.com/office/2006/metadata/properties" ma:root="true" ma:fieldsID="b6579cc53d5c27ca3bc9acdbc4dede51" ns2:_="" ns3:_="">
    <xsd:import namespace="1f8f253d-e716-4626-931f-4264eeb6d682"/>
    <xsd:import namespace="da6d5167-2a90-4f82-8b8b-55797dd00cc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EventHashCode" minOccurs="0"/>
                <xsd:element ref="ns3:MediaServiceGenerationTim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8f253d-e716-4626-931f-4264eeb6d68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a6d5167-2a90-4f82-8b8b-55797dd00cc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8226F8-7C9E-4CA9-9EA3-AB5B073924D5}">
  <ds:schemaRefs>
    <ds:schemaRef ds:uri="8c4c25e9-00e1-4107-be5a-ef343dee87c7"/>
    <ds:schemaRef ds:uri="http://schemas.microsoft.com/office/2006/documentManagement/types"/>
    <ds:schemaRef ds:uri="http://schemas.openxmlformats.org/package/2006/metadata/core-properties"/>
    <ds:schemaRef ds:uri="9697ec9a-d4eb-4c5e-9fa6-059bfe609307"/>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E47CC0DB-C59D-42ED-AB24-332F9032AF0C}">
  <ds:schemaRefs>
    <ds:schemaRef ds:uri="http://schemas.microsoft.com/sharepoint/v3/contenttype/forms"/>
  </ds:schemaRefs>
</ds:datastoreItem>
</file>

<file path=customXml/itemProps3.xml><?xml version="1.0" encoding="utf-8"?>
<ds:datastoreItem xmlns:ds="http://schemas.openxmlformats.org/officeDocument/2006/customXml" ds:itemID="{761D387E-4A46-44D0-83E2-576CC7B0641D}"/>
</file>

<file path=docProps/app.xml><?xml version="1.0" encoding="utf-8"?>
<Properties xmlns="http://schemas.openxmlformats.org/officeDocument/2006/extended-properties" xmlns:vt="http://schemas.openxmlformats.org/officeDocument/2006/docPropsVTypes">
  <TotalTime>481</TotalTime>
  <Words>3079</Words>
  <Application>Microsoft Office PowerPoint</Application>
  <PresentationFormat>On-screen Show (4:3)</PresentationFormat>
  <Paragraphs>435</Paragraphs>
  <Slides>34</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Wingdings</vt:lpstr>
      <vt:lpstr>RSH PowerPoint template (standard)</vt:lpstr>
      <vt:lpstr>Board responsibilities for assurance and risk management</vt:lpstr>
      <vt:lpstr>Agenda</vt:lpstr>
      <vt:lpstr>Risk management – expectations and focus</vt:lpstr>
      <vt:lpstr>Risk management framework</vt:lpstr>
      <vt:lpstr>Delivery of strategic objectives</vt:lpstr>
      <vt:lpstr>Regulatory expectations</vt:lpstr>
      <vt:lpstr>Governance and Financial Viability (G&amp;FV)  Code of Practice  </vt:lpstr>
      <vt:lpstr>NHF Code of Governance 2020</vt:lpstr>
      <vt:lpstr>UK Corporate Governance Code </vt:lpstr>
      <vt:lpstr>Role and duties of board members</vt:lpstr>
      <vt:lpstr>How do we assess effectiveness of risk management and internal controls assurance</vt:lpstr>
      <vt:lpstr>Assessing how key risks are managed in practice</vt:lpstr>
      <vt:lpstr>Example of evidence on management of H&amp;S risks taken from Evidencing Assurance slides</vt:lpstr>
      <vt:lpstr>Regulating risk management</vt:lpstr>
      <vt:lpstr>Risk management framework</vt:lpstr>
      <vt:lpstr>Risk management framework – key elements</vt:lpstr>
      <vt:lpstr>Identifying risks … </vt:lpstr>
      <vt:lpstr>Assurance</vt:lpstr>
      <vt:lpstr>Stress testing and recovery planning</vt:lpstr>
      <vt:lpstr>Stress testing and mitigation planning – specific expectations</vt:lpstr>
      <vt:lpstr>Stress testing links with business planning and risk management </vt:lpstr>
      <vt:lpstr>Stress testing links with business planning and risk management </vt:lpstr>
      <vt:lpstr>Stress testing and mitigation planning </vt:lpstr>
      <vt:lpstr>Take aways - session 1</vt:lpstr>
      <vt:lpstr>PowerPoint Presentation</vt:lpstr>
      <vt:lpstr>Role of the Audit (and Risk) Committee</vt:lpstr>
      <vt:lpstr>NHF code of governance 2020 – Control and assurance (Principle 4)</vt:lpstr>
      <vt:lpstr>Value for Money</vt:lpstr>
      <vt:lpstr>VFM – Required Outcomes</vt:lpstr>
      <vt:lpstr>VfM Expectations</vt:lpstr>
      <vt:lpstr>RSH VfM Metrics + Provider specific targets</vt:lpstr>
      <vt:lpstr>The strategic context of VfM </vt:lpstr>
      <vt:lpstr>VfM board assurance – some suggestions …</vt:lpstr>
      <vt:lpstr>Take aways – session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Responsibilities for Assurance and Risk Management</dc:title>
  <dc:creator>Maxine Loftus</dc:creator>
  <cp:lastModifiedBy>Karen Doran</cp:lastModifiedBy>
  <cp:revision>20</cp:revision>
  <dcterms:created xsi:type="dcterms:W3CDTF">2020-06-26T11:17:27Z</dcterms:created>
  <dcterms:modified xsi:type="dcterms:W3CDTF">2022-07-05T15:43:32Z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27fb50e-81d5-40a5-b712-4eff31972ce4_Enabled">
    <vt:lpwstr>True</vt:lpwstr>
  </property>
  <property fmtid="{D5CDD505-2E9C-101B-9397-08002B2CF9AE}" pid="3" name="MSIP_Label_727fb50e-81d5-40a5-b712-4eff31972ce4_SiteId">
    <vt:lpwstr>faa8e269-0811-4538-82e7-4d29009219bf</vt:lpwstr>
  </property>
  <property fmtid="{D5CDD505-2E9C-101B-9397-08002B2CF9AE}" pid="4" name="MSIP_Label_727fb50e-81d5-40a5-b712-4eff31972ce4_Owner">
    <vt:lpwstr>Maxine.Loftus@rsh.gov.uk</vt:lpwstr>
  </property>
  <property fmtid="{D5CDD505-2E9C-101B-9397-08002B2CF9AE}" pid="5" name="MSIP_Label_727fb50e-81d5-40a5-b712-4eff31972ce4_SetDate">
    <vt:lpwstr>2020-06-26T12:21:51.0060966Z</vt:lpwstr>
  </property>
  <property fmtid="{D5CDD505-2E9C-101B-9397-08002B2CF9AE}" pid="6" name="MSIP_Label_727fb50e-81d5-40a5-b712-4eff31972ce4_Name">
    <vt:lpwstr>Official</vt:lpwstr>
  </property>
  <property fmtid="{D5CDD505-2E9C-101B-9397-08002B2CF9AE}" pid="7" name="MSIP_Label_727fb50e-81d5-40a5-b712-4eff31972ce4_Application">
    <vt:lpwstr>Microsoft Azure Information Protection</vt:lpwstr>
  </property>
  <property fmtid="{D5CDD505-2E9C-101B-9397-08002B2CF9AE}" pid="8" name="MSIP_Label_727fb50e-81d5-40a5-b712-4eff31972ce4_ActionId">
    <vt:lpwstr>dde07fab-8d59-456b-ad7a-2a564139cf18</vt:lpwstr>
  </property>
  <property fmtid="{D5CDD505-2E9C-101B-9397-08002B2CF9AE}" pid="9" name="MSIP_Label_727fb50e-81d5-40a5-b712-4eff31972ce4_Extended_MSFT_Method">
    <vt:lpwstr>Automatic</vt:lpwstr>
  </property>
  <property fmtid="{D5CDD505-2E9C-101B-9397-08002B2CF9AE}" pid="10" name="Sensitivity">
    <vt:lpwstr>Official</vt:lpwstr>
  </property>
  <property fmtid="{D5CDD505-2E9C-101B-9397-08002B2CF9AE}" pid="11" name="ContentTypeId">
    <vt:lpwstr>0x0101002B954FBF31C4B94794E369D056B094FF</vt:lpwstr>
  </property>
</Properties>
</file>