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25"/>
  </p:notesMasterIdLst>
  <p:sldIdLst>
    <p:sldId id="1852" r:id="rId5"/>
    <p:sldId id="259" r:id="rId6"/>
    <p:sldId id="318" r:id="rId7"/>
    <p:sldId id="1868" r:id="rId8"/>
    <p:sldId id="317" r:id="rId9"/>
    <p:sldId id="260" r:id="rId10"/>
    <p:sldId id="276" r:id="rId11"/>
    <p:sldId id="277" r:id="rId12"/>
    <p:sldId id="278" r:id="rId13"/>
    <p:sldId id="1867" r:id="rId14"/>
    <p:sldId id="1866" r:id="rId15"/>
    <p:sldId id="607" r:id="rId16"/>
    <p:sldId id="1869" r:id="rId17"/>
    <p:sldId id="1865" r:id="rId18"/>
    <p:sldId id="327" r:id="rId19"/>
    <p:sldId id="615" r:id="rId20"/>
    <p:sldId id="323" r:id="rId21"/>
    <p:sldId id="316" r:id="rId22"/>
    <p:sldId id="1864" r:id="rId23"/>
    <p:sldId id="543" r:id="rId24"/>
  </p:sldIdLst>
  <p:sldSz cx="12192000" cy="6858000"/>
  <p:notesSz cx="6886575"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71C6AE-2B6B-4FC9-943F-7CB442B565ED}" v="18" dt="2026-02-10T10:17:44.3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994" y="283"/>
      </p:cViewPr>
      <p:guideLst/>
    </p:cSldViewPr>
  </p:slideViewPr>
  <p:notesTextViewPr>
    <p:cViewPr>
      <p:scale>
        <a:sx n="1" d="1"/>
        <a:sy n="1" d="1"/>
      </p:scale>
      <p:origin x="0" y="0"/>
    </p:cViewPr>
  </p:notesTextViewPr>
  <p:sorterViewPr>
    <p:cViewPr varScale="1">
      <p:scale>
        <a:sx n="100" d="100"/>
        <a:sy n="100" d="100"/>
      </p:scale>
      <p:origin x="0" y="-629"/>
    </p:cViewPr>
  </p:sorterViewPr>
  <p:notesViewPr>
    <p:cSldViewPr snapToGrid="0">
      <p:cViewPr varScale="1">
        <p:scale>
          <a:sx n="57" d="100"/>
          <a:sy n="57" d="100"/>
        </p:scale>
        <p:origin x="3331" y="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k Warner" userId="007e5329194b2ec8" providerId="LiveId" clId="{48AAB814-F6B3-464C-AD80-253D5FF21B8F}"/>
    <pc:docChg chg="undo custSel addSld delSld modSld sldOrd">
      <pc:chgData name="Mick Warner" userId="007e5329194b2ec8" providerId="LiveId" clId="{48AAB814-F6B3-464C-AD80-253D5FF21B8F}" dt="2026-02-13T06:28:34.873" v="611" actId="20577"/>
      <pc:docMkLst>
        <pc:docMk/>
      </pc:docMkLst>
      <pc:sldChg chg="modSp mod">
        <pc:chgData name="Mick Warner" userId="007e5329194b2ec8" providerId="LiveId" clId="{48AAB814-F6B3-464C-AD80-253D5FF21B8F}" dt="2026-02-06T12:06:39.456" v="14" actId="207"/>
        <pc:sldMkLst>
          <pc:docMk/>
          <pc:sldMk cId="1441812714" sldId="259"/>
        </pc:sldMkLst>
        <pc:spChg chg="mod">
          <ac:chgData name="Mick Warner" userId="007e5329194b2ec8" providerId="LiveId" clId="{48AAB814-F6B3-464C-AD80-253D5FF21B8F}" dt="2026-02-06T12:06:39.456" v="14" actId="207"/>
          <ac:spMkLst>
            <pc:docMk/>
            <pc:sldMk cId="1441812714" sldId="259"/>
            <ac:spMk id="4" creationId="{00000000-0000-0000-0000-000000000000}"/>
          </ac:spMkLst>
        </pc:spChg>
      </pc:sldChg>
      <pc:sldChg chg="modSp mod">
        <pc:chgData name="Mick Warner" userId="007e5329194b2ec8" providerId="LiveId" clId="{48AAB814-F6B3-464C-AD80-253D5FF21B8F}" dt="2026-02-10T09:47:36.788" v="271" actId="1076"/>
        <pc:sldMkLst>
          <pc:docMk/>
          <pc:sldMk cId="73086383" sldId="260"/>
        </pc:sldMkLst>
        <pc:spChg chg="mod">
          <ac:chgData name="Mick Warner" userId="007e5329194b2ec8" providerId="LiveId" clId="{48AAB814-F6B3-464C-AD80-253D5FF21B8F}" dt="2026-02-10T09:47:36.788" v="271" actId="1076"/>
          <ac:spMkLst>
            <pc:docMk/>
            <pc:sldMk cId="73086383" sldId="260"/>
            <ac:spMk id="2" creationId="{00000000-0000-0000-0000-000000000000}"/>
          </ac:spMkLst>
        </pc:spChg>
        <pc:spChg chg="mod">
          <ac:chgData name="Mick Warner" userId="007e5329194b2ec8" providerId="LiveId" clId="{48AAB814-F6B3-464C-AD80-253D5FF21B8F}" dt="2026-02-06T12:06:54.032" v="17" actId="207"/>
          <ac:spMkLst>
            <pc:docMk/>
            <pc:sldMk cId="73086383" sldId="260"/>
            <ac:spMk id="4" creationId="{00000000-0000-0000-0000-000000000000}"/>
          </ac:spMkLst>
        </pc:spChg>
      </pc:sldChg>
      <pc:sldChg chg="modSp mod">
        <pc:chgData name="Mick Warner" userId="007e5329194b2ec8" providerId="LiveId" clId="{48AAB814-F6B3-464C-AD80-253D5FF21B8F}" dt="2026-02-06T12:07:02.722" v="18" actId="207"/>
        <pc:sldMkLst>
          <pc:docMk/>
          <pc:sldMk cId="2331201191" sldId="276"/>
        </pc:sldMkLst>
        <pc:spChg chg="mod">
          <ac:chgData name="Mick Warner" userId="007e5329194b2ec8" providerId="LiveId" clId="{48AAB814-F6B3-464C-AD80-253D5FF21B8F}" dt="2026-02-06T12:07:02.722" v="18" actId="207"/>
          <ac:spMkLst>
            <pc:docMk/>
            <pc:sldMk cId="2331201191" sldId="276"/>
            <ac:spMk id="4" creationId="{00000000-0000-0000-0000-000000000000}"/>
          </ac:spMkLst>
        </pc:spChg>
      </pc:sldChg>
      <pc:sldChg chg="modSp mod">
        <pc:chgData name="Mick Warner" userId="007e5329194b2ec8" providerId="LiveId" clId="{48AAB814-F6B3-464C-AD80-253D5FF21B8F}" dt="2026-02-06T12:07:06.889" v="19" actId="207"/>
        <pc:sldMkLst>
          <pc:docMk/>
          <pc:sldMk cId="1082907925" sldId="277"/>
        </pc:sldMkLst>
        <pc:spChg chg="mod">
          <ac:chgData name="Mick Warner" userId="007e5329194b2ec8" providerId="LiveId" clId="{48AAB814-F6B3-464C-AD80-253D5FF21B8F}" dt="2026-02-06T12:07:06.889" v="19" actId="207"/>
          <ac:spMkLst>
            <pc:docMk/>
            <pc:sldMk cId="1082907925" sldId="277"/>
            <ac:spMk id="4" creationId="{00000000-0000-0000-0000-000000000000}"/>
          </ac:spMkLst>
        </pc:spChg>
      </pc:sldChg>
      <pc:sldChg chg="modSp mod">
        <pc:chgData name="Mick Warner" userId="007e5329194b2ec8" providerId="LiveId" clId="{48AAB814-F6B3-464C-AD80-253D5FF21B8F}" dt="2026-02-06T12:07:12.461" v="20" actId="207"/>
        <pc:sldMkLst>
          <pc:docMk/>
          <pc:sldMk cId="3076394393" sldId="278"/>
        </pc:sldMkLst>
        <pc:spChg chg="mod">
          <ac:chgData name="Mick Warner" userId="007e5329194b2ec8" providerId="LiveId" clId="{48AAB814-F6B3-464C-AD80-253D5FF21B8F}" dt="2026-02-06T12:07:12.461" v="20" actId="207"/>
          <ac:spMkLst>
            <pc:docMk/>
            <pc:sldMk cId="3076394393" sldId="278"/>
            <ac:spMk id="4" creationId="{00000000-0000-0000-0000-000000000000}"/>
          </ac:spMkLst>
        </pc:spChg>
      </pc:sldChg>
      <pc:sldChg chg="modSp mod">
        <pc:chgData name="Mick Warner" userId="007e5329194b2ec8" providerId="LiveId" clId="{48AAB814-F6B3-464C-AD80-253D5FF21B8F}" dt="2026-02-06T12:07:26.877" v="23" actId="207"/>
        <pc:sldMkLst>
          <pc:docMk/>
          <pc:sldMk cId="3443734848" sldId="316"/>
        </pc:sldMkLst>
        <pc:spChg chg="mod">
          <ac:chgData name="Mick Warner" userId="007e5329194b2ec8" providerId="LiveId" clId="{48AAB814-F6B3-464C-AD80-253D5FF21B8F}" dt="2026-02-06T12:07:26.877" v="23" actId="207"/>
          <ac:spMkLst>
            <pc:docMk/>
            <pc:sldMk cId="3443734848" sldId="316"/>
            <ac:spMk id="2" creationId="{00000000-0000-0000-0000-000000000000}"/>
          </ac:spMkLst>
        </pc:spChg>
      </pc:sldChg>
      <pc:sldChg chg="modSp mod">
        <pc:chgData name="Mick Warner" userId="007e5329194b2ec8" providerId="LiveId" clId="{48AAB814-F6B3-464C-AD80-253D5FF21B8F}" dt="2026-02-08T08:02:59.093" v="146" actId="20577"/>
        <pc:sldMkLst>
          <pc:docMk/>
          <pc:sldMk cId="1069928286" sldId="317"/>
        </pc:sldMkLst>
        <pc:spChg chg="mod">
          <ac:chgData name="Mick Warner" userId="007e5329194b2ec8" providerId="LiveId" clId="{48AAB814-F6B3-464C-AD80-253D5FF21B8F}" dt="2026-02-08T08:02:52.373" v="144" actId="20577"/>
          <ac:spMkLst>
            <pc:docMk/>
            <pc:sldMk cId="1069928286" sldId="317"/>
            <ac:spMk id="2" creationId="{00000000-0000-0000-0000-000000000000}"/>
          </ac:spMkLst>
        </pc:spChg>
        <pc:spChg chg="mod">
          <ac:chgData name="Mick Warner" userId="007e5329194b2ec8" providerId="LiveId" clId="{48AAB814-F6B3-464C-AD80-253D5FF21B8F}" dt="2026-02-08T08:02:59.093" v="146" actId="20577"/>
          <ac:spMkLst>
            <pc:docMk/>
            <pc:sldMk cId="1069928286" sldId="317"/>
            <ac:spMk id="4" creationId="{00000000-0000-0000-0000-000000000000}"/>
          </ac:spMkLst>
        </pc:spChg>
      </pc:sldChg>
      <pc:sldChg chg="delSp modSp mod ord">
        <pc:chgData name="Mick Warner" userId="007e5329194b2ec8" providerId="LiveId" clId="{48AAB814-F6B3-464C-AD80-253D5FF21B8F}" dt="2026-02-08T08:01:55.729" v="121"/>
        <pc:sldMkLst>
          <pc:docMk/>
          <pc:sldMk cId="1262869398" sldId="318"/>
        </pc:sldMkLst>
        <pc:spChg chg="mod">
          <ac:chgData name="Mick Warner" userId="007e5329194b2ec8" providerId="LiveId" clId="{48AAB814-F6B3-464C-AD80-253D5FF21B8F}" dt="2026-02-08T08:01:47.549" v="118" actId="6549"/>
          <ac:spMkLst>
            <pc:docMk/>
            <pc:sldMk cId="1262869398" sldId="318"/>
            <ac:spMk id="4" creationId="{00000000-0000-0000-0000-000000000000}"/>
          </ac:spMkLst>
        </pc:spChg>
      </pc:sldChg>
      <pc:sldChg chg="modSp mod">
        <pc:chgData name="Mick Warner" userId="007e5329194b2ec8" providerId="LiveId" clId="{48AAB814-F6B3-464C-AD80-253D5FF21B8F}" dt="2026-02-08T08:07:40.489" v="198" actId="20577"/>
        <pc:sldMkLst>
          <pc:docMk/>
          <pc:sldMk cId="3649651338" sldId="323"/>
        </pc:sldMkLst>
        <pc:spChg chg="mod">
          <ac:chgData name="Mick Warner" userId="007e5329194b2ec8" providerId="LiveId" clId="{48AAB814-F6B3-464C-AD80-253D5FF21B8F}" dt="2026-02-08T08:07:40.489" v="198" actId="20577"/>
          <ac:spMkLst>
            <pc:docMk/>
            <pc:sldMk cId="3649651338" sldId="323"/>
            <ac:spMk id="2" creationId="{00000000-0000-0000-0000-000000000000}"/>
          </ac:spMkLst>
        </pc:spChg>
        <pc:spChg chg="mod">
          <ac:chgData name="Mick Warner" userId="007e5329194b2ec8" providerId="LiveId" clId="{48AAB814-F6B3-464C-AD80-253D5FF21B8F}" dt="2026-02-06T12:07:22.353" v="22" actId="207"/>
          <ac:spMkLst>
            <pc:docMk/>
            <pc:sldMk cId="3649651338" sldId="323"/>
            <ac:spMk id="4" creationId="{00000000-0000-0000-0000-000000000000}"/>
          </ac:spMkLst>
        </pc:spChg>
      </pc:sldChg>
      <pc:sldChg chg="modSp mod">
        <pc:chgData name="Mick Warner" userId="007e5329194b2ec8" providerId="LiveId" clId="{48AAB814-F6B3-464C-AD80-253D5FF21B8F}" dt="2026-02-08T08:03:54.791" v="153" actId="20577"/>
        <pc:sldMkLst>
          <pc:docMk/>
          <pc:sldMk cId="3884982080" sldId="327"/>
        </pc:sldMkLst>
        <pc:spChg chg="mod">
          <ac:chgData name="Mick Warner" userId="007e5329194b2ec8" providerId="LiveId" clId="{48AAB814-F6B3-464C-AD80-253D5FF21B8F}" dt="2026-02-08T08:03:54.791" v="153" actId="20577"/>
          <ac:spMkLst>
            <pc:docMk/>
            <pc:sldMk cId="3884982080" sldId="327"/>
            <ac:spMk id="4" creationId="{00000000-0000-0000-0000-000000000000}"/>
          </ac:spMkLst>
        </pc:spChg>
      </pc:sldChg>
      <pc:sldChg chg="modSp add mod">
        <pc:chgData name="Mick Warner" userId="007e5329194b2ec8" providerId="LiveId" clId="{48AAB814-F6B3-464C-AD80-253D5FF21B8F}" dt="2026-02-10T10:19:20.396" v="590" actId="20577"/>
        <pc:sldMkLst>
          <pc:docMk/>
          <pc:sldMk cId="3805722121" sldId="607"/>
        </pc:sldMkLst>
        <pc:spChg chg="mod">
          <ac:chgData name="Mick Warner" userId="007e5329194b2ec8" providerId="LiveId" clId="{48AAB814-F6B3-464C-AD80-253D5FF21B8F}" dt="2026-02-10T09:44:03.114" v="218" actId="1076"/>
          <ac:spMkLst>
            <pc:docMk/>
            <pc:sldMk cId="3805722121" sldId="607"/>
            <ac:spMk id="2" creationId="{CDCE89BE-F7CC-44CA-88B6-98D4B4B7642B}"/>
          </ac:spMkLst>
        </pc:spChg>
        <pc:spChg chg="mod">
          <ac:chgData name="Mick Warner" userId="007e5329194b2ec8" providerId="LiveId" clId="{48AAB814-F6B3-464C-AD80-253D5FF21B8F}" dt="2026-02-10T10:19:20.396" v="590" actId="20577"/>
          <ac:spMkLst>
            <pc:docMk/>
            <pc:sldMk cId="3805722121" sldId="607"/>
            <ac:spMk id="3" creationId="{3AFD741C-978B-4353-848F-B463B9FF3203}"/>
          </ac:spMkLst>
        </pc:spChg>
      </pc:sldChg>
      <pc:sldChg chg="modSp add mod">
        <pc:chgData name="Mick Warner" userId="007e5329194b2ec8" providerId="LiveId" clId="{48AAB814-F6B3-464C-AD80-253D5FF21B8F}" dt="2026-02-10T10:19:31.503" v="595" actId="20577"/>
        <pc:sldMkLst>
          <pc:docMk/>
          <pc:sldMk cId="4101881451" sldId="615"/>
        </pc:sldMkLst>
        <pc:spChg chg="mod">
          <ac:chgData name="Mick Warner" userId="007e5329194b2ec8" providerId="LiveId" clId="{48AAB814-F6B3-464C-AD80-253D5FF21B8F}" dt="2026-02-08T08:09:30.714" v="215" actId="20577"/>
          <ac:spMkLst>
            <pc:docMk/>
            <pc:sldMk cId="4101881451" sldId="615"/>
            <ac:spMk id="2" creationId="{CDCE89BE-F7CC-44CA-88B6-98D4B4B7642B}"/>
          </ac:spMkLst>
        </pc:spChg>
        <pc:spChg chg="mod">
          <ac:chgData name="Mick Warner" userId="007e5329194b2ec8" providerId="LiveId" clId="{48AAB814-F6B3-464C-AD80-253D5FF21B8F}" dt="2026-02-10T10:19:31.503" v="595" actId="20577"/>
          <ac:spMkLst>
            <pc:docMk/>
            <pc:sldMk cId="4101881451" sldId="615"/>
            <ac:spMk id="3" creationId="{3AFD741C-978B-4353-848F-B463B9FF3203}"/>
          </ac:spMkLst>
        </pc:spChg>
      </pc:sldChg>
      <pc:sldChg chg="modSp mod">
        <pc:chgData name="Mick Warner" userId="007e5329194b2ec8" providerId="LiveId" clId="{48AAB814-F6B3-464C-AD80-253D5FF21B8F}" dt="2026-02-13T06:28:34.873" v="611" actId="20577"/>
        <pc:sldMkLst>
          <pc:docMk/>
          <pc:sldMk cId="1202123223" sldId="1852"/>
        </pc:sldMkLst>
        <pc:spChg chg="mod">
          <ac:chgData name="Mick Warner" userId="007e5329194b2ec8" providerId="LiveId" clId="{48AAB814-F6B3-464C-AD80-253D5FF21B8F}" dt="2026-02-13T06:28:34.873" v="611" actId="20577"/>
          <ac:spMkLst>
            <pc:docMk/>
            <pc:sldMk cId="1202123223" sldId="1852"/>
            <ac:spMk id="2" creationId="{904C5EC0-EC2C-4E05-A90E-903C37A60938}"/>
          </ac:spMkLst>
        </pc:spChg>
        <pc:spChg chg="mod">
          <ac:chgData name="Mick Warner" userId="007e5329194b2ec8" providerId="LiveId" clId="{48AAB814-F6B3-464C-AD80-253D5FF21B8F}" dt="2026-02-06T12:06:33.557" v="13" actId="207"/>
          <ac:spMkLst>
            <pc:docMk/>
            <pc:sldMk cId="1202123223" sldId="1852"/>
            <ac:spMk id="3" creationId="{E807F63A-F585-470D-A623-75593691CF09}"/>
          </ac:spMkLst>
        </pc:spChg>
      </pc:sldChg>
      <pc:sldChg chg="delSp modSp add mod">
        <pc:chgData name="Mick Warner" userId="007e5329194b2ec8" providerId="LiveId" clId="{48AAB814-F6B3-464C-AD80-253D5FF21B8F}" dt="2026-02-08T07:49:17.731" v="28" actId="20577"/>
        <pc:sldMkLst>
          <pc:docMk/>
          <pc:sldMk cId="2418423216" sldId="1865"/>
        </pc:sldMkLst>
        <pc:spChg chg="mod">
          <ac:chgData name="Mick Warner" userId="007e5329194b2ec8" providerId="LiveId" clId="{48AAB814-F6B3-464C-AD80-253D5FF21B8F}" dt="2026-02-08T07:49:17.731" v="28" actId="20577"/>
          <ac:spMkLst>
            <pc:docMk/>
            <pc:sldMk cId="2418423216" sldId="1865"/>
            <ac:spMk id="4" creationId="{136FB436-2618-AB92-8C87-7CA2262B2BB3}"/>
          </ac:spMkLst>
        </pc:spChg>
      </pc:sldChg>
      <pc:sldChg chg="modSp add mod">
        <pc:chgData name="Mick Warner" userId="007e5329194b2ec8" providerId="LiveId" clId="{48AAB814-F6B3-464C-AD80-253D5FF21B8F}" dt="2026-02-10T10:18:25.140" v="583" actId="20577"/>
        <pc:sldMkLst>
          <pc:docMk/>
          <pc:sldMk cId="3826216541" sldId="1866"/>
        </pc:sldMkLst>
        <pc:spChg chg="mod">
          <ac:chgData name="Mick Warner" userId="007e5329194b2ec8" providerId="LiveId" clId="{48AAB814-F6B3-464C-AD80-253D5FF21B8F}" dt="2026-02-10T10:18:25.140" v="583" actId="20577"/>
          <ac:spMkLst>
            <pc:docMk/>
            <pc:sldMk cId="3826216541" sldId="1866"/>
            <ac:spMk id="2" creationId="{07DF5746-80B4-8505-72DE-1FA16868AC86}"/>
          </ac:spMkLst>
        </pc:spChg>
        <pc:spChg chg="mod">
          <ac:chgData name="Mick Warner" userId="007e5329194b2ec8" providerId="LiveId" clId="{48AAB814-F6B3-464C-AD80-253D5FF21B8F}" dt="2026-02-10T09:51:34.922" v="273" actId="14100"/>
          <ac:spMkLst>
            <pc:docMk/>
            <pc:sldMk cId="3826216541" sldId="1866"/>
            <ac:spMk id="4" creationId="{955E3C8E-FA5C-112E-3208-6F6CDAC062BE}"/>
          </ac:spMkLst>
        </pc:spChg>
      </pc:sldChg>
      <pc:sldChg chg="delSp modSp add mod">
        <pc:chgData name="Mick Warner" userId="007e5329194b2ec8" providerId="LiveId" clId="{48AAB814-F6B3-464C-AD80-253D5FF21B8F}" dt="2026-02-10T09:51:42.783" v="274" actId="14100"/>
        <pc:sldMkLst>
          <pc:docMk/>
          <pc:sldMk cId="1395929643" sldId="1867"/>
        </pc:sldMkLst>
        <pc:spChg chg="mod">
          <ac:chgData name="Mick Warner" userId="007e5329194b2ec8" providerId="LiveId" clId="{48AAB814-F6B3-464C-AD80-253D5FF21B8F}" dt="2026-02-10T09:51:42.783" v="274" actId="14100"/>
          <ac:spMkLst>
            <pc:docMk/>
            <pc:sldMk cId="1395929643" sldId="1867"/>
            <ac:spMk id="4" creationId="{EDCDB50A-814D-0A9E-5359-1216397C56E7}"/>
          </ac:spMkLst>
        </pc:spChg>
      </pc:sldChg>
      <pc:sldChg chg="modSp add mod">
        <pc:chgData name="Mick Warner" userId="007e5329194b2ec8" providerId="LiveId" clId="{48AAB814-F6B3-464C-AD80-253D5FF21B8F}" dt="2026-02-08T08:02:26.364" v="124" actId="1076"/>
        <pc:sldMkLst>
          <pc:docMk/>
          <pc:sldMk cId="1869099907" sldId="1868"/>
        </pc:sldMkLst>
        <pc:spChg chg="mod">
          <ac:chgData name="Mick Warner" userId="007e5329194b2ec8" providerId="LiveId" clId="{48AAB814-F6B3-464C-AD80-253D5FF21B8F}" dt="2026-02-08T08:02:26.364" v="124" actId="1076"/>
          <ac:spMkLst>
            <pc:docMk/>
            <pc:sldMk cId="1869099907" sldId="1868"/>
            <ac:spMk id="2" creationId="{B92C2C1E-0FE7-43DB-86DE-49562BD3C1D4}"/>
          </ac:spMkLst>
        </pc:spChg>
        <pc:spChg chg="mod">
          <ac:chgData name="Mick Warner" userId="007e5329194b2ec8" providerId="LiveId" clId="{48AAB814-F6B3-464C-AD80-253D5FF21B8F}" dt="2026-02-08T08:02:18.094" v="123"/>
          <ac:spMkLst>
            <pc:docMk/>
            <pc:sldMk cId="1869099907" sldId="1868"/>
            <ac:spMk id="4" creationId="{27A2E347-23FE-744E-3D64-CD6C98052E05}"/>
          </ac:spMkLst>
        </pc:spChg>
      </pc:sldChg>
      <pc:sldChg chg="modSp add mod">
        <pc:chgData name="Mick Warner" userId="007e5329194b2ec8" providerId="LiveId" clId="{48AAB814-F6B3-464C-AD80-253D5FF21B8F}" dt="2026-02-10T09:46:32.659" v="262" actId="21"/>
        <pc:sldMkLst>
          <pc:docMk/>
          <pc:sldMk cId="2335692725" sldId="1869"/>
        </pc:sldMkLst>
        <pc:spChg chg="mod">
          <ac:chgData name="Mick Warner" userId="007e5329194b2ec8" providerId="LiveId" clId="{48AAB814-F6B3-464C-AD80-253D5FF21B8F}" dt="2026-02-08T08:09:23.449" v="210" actId="20577"/>
          <ac:spMkLst>
            <pc:docMk/>
            <pc:sldMk cId="2335692725" sldId="1869"/>
            <ac:spMk id="2" creationId="{7369566E-C08C-49D8-DD46-5D55BE33F922}"/>
          </ac:spMkLst>
        </pc:spChg>
        <pc:spChg chg="mod">
          <ac:chgData name="Mick Warner" userId="007e5329194b2ec8" providerId="LiveId" clId="{48AAB814-F6B3-464C-AD80-253D5FF21B8F}" dt="2026-02-10T09:46:32.659" v="262" actId="21"/>
          <ac:spMkLst>
            <pc:docMk/>
            <pc:sldMk cId="2335692725" sldId="1869"/>
            <ac:spMk id="3" creationId="{7541ADEB-E7ED-8D82-D22A-40CE3A03FC2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84182" cy="502675"/>
          </a:xfrm>
          <a:prstGeom prst="rect">
            <a:avLst/>
          </a:prstGeom>
        </p:spPr>
        <p:txBody>
          <a:bodyPr vert="horz" lIns="94220" tIns="47110" rIns="94220" bIns="47110" rtlCol="0"/>
          <a:lstStyle>
            <a:lvl1pPr algn="l">
              <a:defRPr sz="1200"/>
            </a:lvl1pPr>
          </a:lstStyle>
          <a:p>
            <a:endParaRPr lang="en-GB" dirty="0"/>
          </a:p>
        </p:txBody>
      </p:sp>
      <p:sp>
        <p:nvSpPr>
          <p:cNvPr id="3" name="Date Placeholder 2"/>
          <p:cNvSpPr>
            <a:spLocks noGrp="1"/>
          </p:cNvSpPr>
          <p:nvPr>
            <p:ph type="dt" idx="1"/>
          </p:nvPr>
        </p:nvSpPr>
        <p:spPr>
          <a:xfrm>
            <a:off x="3900800" y="1"/>
            <a:ext cx="2984182" cy="502675"/>
          </a:xfrm>
          <a:prstGeom prst="rect">
            <a:avLst/>
          </a:prstGeom>
        </p:spPr>
        <p:txBody>
          <a:bodyPr vert="horz" lIns="94220" tIns="47110" rIns="94220" bIns="47110" rtlCol="0"/>
          <a:lstStyle>
            <a:lvl1pPr algn="r">
              <a:defRPr sz="1200"/>
            </a:lvl1pPr>
          </a:lstStyle>
          <a:p>
            <a:fld id="{FBB27E56-F9B8-4FD9-A9DE-34F499BEA239}" type="datetimeFigureOut">
              <a:rPr lang="en-GB" smtClean="0"/>
              <a:t>13/02/2026</a:t>
            </a:fld>
            <a:endParaRPr lang="en-GB" dirty="0"/>
          </a:p>
        </p:txBody>
      </p:sp>
      <p:sp>
        <p:nvSpPr>
          <p:cNvPr id="4" name="Slide Image Placeholder 3"/>
          <p:cNvSpPr>
            <a:spLocks noGrp="1" noRot="1" noChangeAspect="1"/>
          </p:cNvSpPr>
          <p:nvPr>
            <p:ph type="sldImg" idx="2"/>
          </p:nvPr>
        </p:nvSpPr>
        <p:spPr>
          <a:xfrm>
            <a:off x="438150" y="1252538"/>
            <a:ext cx="6010275" cy="3381375"/>
          </a:xfrm>
          <a:prstGeom prst="rect">
            <a:avLst/>
          </a:prstGeom>
          <a:noFill/>
          <a:ln w="12700">
            <a:solidFill>
              <a:prstClr val="black"/>
            </a:solidFill>
          </a:ln>
        </p:spPr>
        <p:txBody>
          <a:bodyPr vert="horz" lIns="94220" tIns="47110" rIns="94220" bIns="47110" rtlCol="0" anchor="ctr"/>
          <a:lstStyle/>
          <a:p>
            <a:endParaRPr lang="en-GB" dirty="0"/>
          </a:p>
        </p:txBody>
      </p:sp>
      <p:sp>
        <p:nvSpPr>
          <p:cNvPr id="5" name="Notes Placeholder 4"/>
          <p:cNvSpPr>
            <a:spLocks noGrp="1"/>
          </p:cNvSpPr>
          <p:nvPr>
            <p:ph type="body" sz="quarter" idx="3"/>
          </p:nvPr>
        </p:nvSpPr>
        <p:spPr>
          <a:xfrm>
            <a:off x="688658" y="4821506"/>
            <a:ext cx="5509260" cy="3944868"/>
          </a:xfrm>
          <a:prstGeom prst="rect">
            <a:avLst/>
          </a:prstGeom>
        </p:spPr>
        <p:txBody>
          <a:bodyPr vert="horz" lIns="94220" tIns="47110" rIns="94220" bIns="4711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516040"/>
            <a:ext cx="2984182" cy="502674"/>
          </a:xfrm>
          <a:prstGeom prst="rect">
            <a:avLst/>
          </a:prstGeom>
        </p:spPr>
        <p:txBody>
          <a:bodyPr vert="horz" lIns="94220" tIns="47110" rIns="94220" bIns="4711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900800" y="9516040"/>
            <a:ext cx="2984182" cy="502674"/>
          </a:xfrm>
          <a:prstGeom prst="rect">
            <a:avLst/>
          </a:prstGeom>
        </p:spPr>
        <p:txBody>
          <a:bodyPr vert="horz" lIns="94220" tIns="47110" rIns="94220" bIns="47110" rtlCol="0" anchor="b"/>
          <a:lstStyle>
            <a:lvl1pPr algn="r">
              <a:defRPr sz="1200"/>
            </a:lvl1pPr>
          </a:lstStyle>
          <a:p>
            <a:fld id="{0FF74671-54C6-47BA-8D25-3E16C4E4AFF9}" type="slidenum">
              <a:rPr lang="en-GB" smtClean="0"/>
              <a:t>‹#›</a:t>
            </a:fld>
            <a:endParaRPr lang="en-GB" dirty="0"/>
          </a:p>
        </p:txBody>
      </p:sp>
    </p:spTree>
    <p:extLst>
      <p:ext uri="{BB962C8B-B14F-4D97-AF65-F5344CB8AC3E}">
        <p14:creationId xmlns:p14="http://schemas.microsoft.com/office/powerpoint/2010/main" val="2748626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AE2E0AF-F163-49E0-A801-5AB065B3C23C}" type="slidenum">
              <a:rPr lang="en-GB" smtClean="0"/>
              <a:t>1</a:t>
            </a:fld>
            <a:endParaRPr lang="en-GB" dirty="0"/>
          </a:p>
        </p:txBody>
      </p:sp>
    </p:spTree>
    <p:extLst>
      <p:ext uri="{BB962C8B-B14F-4D97-AF65-F5344CB8AC3E}">
        <p14:creationId xmlns:p14="http://schemas.microsoft.com/office/powerpoint/2010/main" val="5489580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E78C73-FA6D-28F3-8DDA-C510418F08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52448B-D287-E355-133F-87952CF134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656B38-2100-448B-98DF-BE277918EC5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B579ED6-4BD1-7CD6-DCF5-3BF0D943A45D}"/>
              </a:ext>
            </a:extLst>
          </p:cNvPr>
          <p:cNvSpPr>
            <a:spLocks noGrp="1"/>
          </p:cNvSpPr>
          <p:nvPr>
            <p:ph type="sldNum" sz="quarter" idx="5"/>
          </p:nvPr>
        </p:nvSpPr>
        <p:spPr/>
        <p:txBody>
          <a:bodyPr/>
          <a:lstStyle/>
          <a:p>
            <a:fld id="{AAE2E0AF-F163-49E0-A801-5AB065B3C23C}" type="slidenum">
              <a:rPr lang="en-GB" smtClean="0"/>
              <a:t>10</a:t>
            </a:fld>
            <a:endParaRPr lang="en-GB" dirty="0"/>
          </a:p>
        </p:txBody>
      </p:sp>
    </p:spTree>
    <p:extLst>
      <p:ext uri="{BB962C8B-B14F-4D97-AF65-F5344CB8AC3E}">
        <p14:creationId xmlns:p14="http://schemas.microsoft.com/office/powerpoint/2010/main" val="3651536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423DE-A315-8DB3-5B6E-D0D5A0F9E7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89368A-FE1C-442C-7B38-CA532746FF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B9EB08-9E2F-D164-BF95-5D8D51B6B09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7A08E87-3F80-8B67-D214-F6E4E6BAA979}"/>
              </a:ext>
            </a:extLst>
          </p:cNvPr>
          <p:cNvSpPr>
            <a:spLocks noGrp="1"/>
          </p:cNvSpPr>
          <p:nvPr>
            <p:ph type="sldNum" sz="quarter" idx="5"/>
          </p:nvPr>
        </p:nvSpPr>
        <p:spPr/>
        <p:txBody>
          <a:bodyPr/>
          <a:lstStyle/>
          <a:p>
            <a:fld id="{AAE2E0AF-F163-49E0-A801-5AB065B3C23C}" type="slidenum">
              <a:rPr lang="en-GB" smtClean="0"/>
              <a:t>11</a:t>
            </a:fld>
            <a:endParaRPr lang="en-GB" dirty="0"/>
          </a:p>
        </p:txBody>
      </p:sp>
    </p:spTree>
    <p:extLst>
      <p:ext uri="{BB962C8B-B14F-4D97-AF65-F5344CB8AC3E}">
        <p14:creationId xmlns:p14="http://schemas.microsoft.com/office/powerpoint/2010/main" val="30254994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a:p>
            <a:endParaRPr lang="en-GB" dirty="0"/>
          </a:p>
          <a:p>
            <a:pPr marL="176732" indent="-176732">
              <a:buFont typeface="Arial" panose="020B0604020202020204" pitchFamily="34" charset="0"/>
              <a:buChar char="•"/>
            </a:pPr>
            <a:endParaRPr lang="en-GB" dirty="0"/>
          </a:p>
          <a:p>
            <a:endParaRPr lang="en-GB" dirty="0"/>
          </a:p>
        </p:txBody>
      </p:sp>
      <p:sp>
        <p:nvSpPr>
          <p:cNvPr id="4" name="Slide Number Placeholder 3"/>
          <p:cNvSpPr>
            <a:spLocks noGrp="1"/>
          </p:cNvSpPr>
          <p:nvPr>
            <p:ph type="sldNum" sz="quarter" idx="5"/>
          </p:nvPr>
        </p:nvSpPr>
        <p:spPr/>
        <p:txBody>
          <a:bodyPr/>
          <a:lstStyle/>
          <a:p>
            <a:fld id="{AAE2E0AF-F163-49E0-A801-5AB065B3C23C}" type="slidenum">
              <a:rPr lang="en-GB" smtClean="0"/>
              <a:t>12</a:t>
            </a:fld>
            <a:endParaRPr lang="en-GB" dirty="0"/>
          </a:p>
        </p:txBody>
      </p:sp>
    </p:spTree>
    <p:extLst>
      <p:ext uri="{BB962C8B-B14F-4D97-AF65-F5344CB8AC3E}">
        <p14:creationId xmlns:p14="http://schemas.microsoft.com/office/powerpoint/2010/main" val="8293338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126E5-5FD7-2835-7299-CDD3C856DB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21AD7C-18D7-923A-EFB5-B1EE84066C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10FF62-1153-715F-30D4-5EAB7439BD4C}"/>
              </a:ext>
            </a:extLst>
          </p:cNvPr>
          <p:cNvSpPr>
            <a:spLocks noGrp="1"/>
          </p:cNvSpPr>
          <p:nvPr>
            <p:ph type="body" idx="1"/>
          </p:nvPr>
        </p:nvSpPr>
        <p:spPr/>
        <p:txBody>
          <a:bodyPr/>
          <a:lstStyle/>
          <a:p>
            <a:endParaRPr lang="en-GB" b="1" dirty="0"/>
          </a:p>
          <a:p>
            <a:endParaRPr lang="en-GB" dirty="0"/>
          </a:p>
          <a:p>
            <a:pPr marL="176732" indent="-176732">
              <a:buFont typeface="Arial" panose="020B0604020202020204" pitchFamily="34" charset="0"/>
              <a:buChar char="•"/>
            </a:pPr>
            <a:endParaRPr lang="en-GB" dirty="0"/>
          </a:p>
          <a:p>
            <a:endParaRPr lang="en-GB" dirty="0"/>
          </a:p>
        </p:txBody>
      </p:sp>
      <p:sp>
        <p:nvSpPr>
          <p:cNvPr id="4" name="Slide Number Placeholder 3">
            <a:extLst>
              <a:ext uri="{FF2B5EF4-FFF2-40B4-BE49-F238E27FC236}">
                <a16:creationId xmlns:a16="http://schemas.microsoft.com/office/drawing/2014/main" id="{E2F04DC1-E160-15A3-6417-1C72856A0C37}"/>
              </a:ext>
            </a:extLst>
          </p:cNvPr>
          <p:cNvSpPr>
            <a:spLocks noGrp="1"/>
          </p:cNvSpPr>
          <p:nvPr>
            <p:ph type="sldNum" sz="quarter" idx="5"/>
          </p:nvPr>
        </p:nvSpPr>
        <p:spPr/>
        <p:txBody>
          <a:bodyPr/>
          <a:lstStyle/>
          <a:p>
            <a:fld id="{AAE2E0AF-F163-49E0-A801-5AB065B3C23C}" type="slidenum">
              <a:rPr lang="en-GB" smtClean="0"/>
              <a:t>13</a:t>
            </a:fld>
            <a:endParaRPr lang="en-GB" dirty="0"/>
          </a:p>
        </p:txBody>
      </p:sp>
    </p:spTree>
    <p:extLst>
      <p:ext uri="{BB962C8B-B14F-4D97-AF65-F5344CB8AC3E}">
        <p14:creationId xmlns:p14="http://schemas.microsoft.com/office/powerpoint/2010/main" val="1001454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70CB9-7E25-F055-4026-23BEC4A4F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3309E7-74B8-2166-5723-CE8AA58D84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CE5579-B143-1B9C-B840-670045047E0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A5B9B76-21CF-5D85-09AA-EE9972E4E278}"/>
              </a:ext>
            </a:extLst>
          </p:cNvPr>
          <p:cNvSpPr>
            <a:spLocks noGrp="1"/>
          </p:cNvSpPr>
          <p:nvPr>
            <p:ph type="sldNum" sz="quarter" idx="5"/>
          </p:nvPr>
        </p:nvSpPr>
        <p:spPr/>
        <p:txBody>
          <a:bodyPr/>
          <a:lstStyle/>
          <a:p>
            <a:fld id="{AAE2E0AF-F163-49E0-A801-5AB065B3C23C}" type="slidenum">
              <a:rPr lang="en-GB" smtClean="0"/>
              <a:t>14</a:t>
            </a:fld>
            <a:endParaRPr lang="en-GB" dirty="0"/>
          </a:p>
        </p:txBody>
      </p:sp>
    </p:spTree>
    <p:extLst>
      <p:ext uri="{BB962C8B-B14F-4D97-AF65-F5344CB8AC3E}">
        <p14:creationId xmlns:p14="http://schemas.microsoft.com/office/powerpoint/2010/main" val="4431294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15</a:t>
            </a:fld>
            <a:endParaRPr lang="en-GB" dirty="0"/>
          </a:p>
        </p:txBody>
      </p:sp>
    </p:spTree>
    <p:extLst>
      <p:ext uri="{BB962C8B-B14F-4D97-AF65-F5344CB8AC3E}">
        <p14:creationId xmlns:p14="http://schemas.microsoft.com/office/powerpoint/2010/main" val="7730867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a:p>
            <a:endParaRPr lang="en-GB" dirty="0"/>
          </a:p>
          <a:p>
            <a:pPr marL="176732" indent="-176732">
              <a:buFont typeface="Arial" panose="020B0604020202020204" pitchFamily="34" charset="0"/>
              <a:buChar char="•"/>
            </a:pPr>
            <a:endParaRPr lang="en-GB" dirty="0"/>
          </a:p>
          <a:p>
            <a:endParaRPr lang="en-GB" dirty="0"/>
          </a:p>
        </p:txBody>
      </p:sp>
      <p:sp>
        <p:nvSpPr>
          <p:cNvPr id="4" name="Slide Number Placeholder 3"/>
          <p:cNvSpPr>
            <a:spLocks noGrp="1"/>
          </p:cNvSpPr>
          <p:nvPr>
            <p:ph type="sldNum" sz="quarter" idx="5"/>
          </p:nvPr>
        </p:nvSpPr>
        <p:spPr/>
        <p:txBody>
          <a:bodyPr/>
          <a:lstStyle/>
          <a:p>
            <a:fld id="{AAE2E0AF-F163-49E0-A801-5AB065B3C23C}" type="slidenum">
              <a:rPr lang="en-GB" smtClean="0"/>
              <a:t>16</a:t>
            </a:fld>
            <a:endParaRPr lang="en-GB" dirty="0"/>
          </a:p>
        </p:txBody>
      </p:sp>
    </p:spTree>
    <p:extLst>
      <p:ext uri="{BB962C8B-B14F-4D97-AF65-F5344CB8AC3E}">
        <p14:creationId xmlns:p14="http://schemas.microsoft.com/office/powerpoint/2010/main" val="1272673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17</a:t>
            </a:fld>
            <a:endParaRPr lang="en-GB" dirty="0"/>
          </a:p>
        </p:txBody>
      </p:sp>
    </p:spTree>
    <p:extLst>
      <p:ext uri="{BB962C8B-B14F-4D97-AF65-F5344CB8AC3E}">
        <p14:creationId xmlns:p14="http://schemas.microsoft.com/office/powerpoint/2010/main" val="32622880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18</a:t>
            </a:fld>
            <a:endParaRPr lang="en-GB" dirty="0"/>
          </a:p>
        </p:txBody>
      </p:sp>
    </p:spTree>
    <p:extLst>
      <p:ext uri="{BB962C8B-B14F-4D97-AF65-F5344CB8AC3E}">
        <p14:creationId xmlns:p14="http://schemas.microsoft.com/office/powerpoint/2010/main" val="12094587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19</a:t>
            </a:fld>
            <a:endParaRPr lang="en-GB" dirty="0"/>
          </a:p>
        </p:txBody>
      </p:sp>
    </p:spTree>
    <p:extLst>
      <p:ext uri="{BB962C8B-B14F-4D97-AF65-F5344CB8AC3E}">
        <p14:creationId xmlns:p14="http://schemas.microsoft.com/office/powerpoint/2010/main" val="2709861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2</a:t>
            </a:fld>
            <a:endParaRPr lang="en-GB" dirty="0"/>
          </a:p>
        </p:txBody>
      </p:sp>
    </p:spTree>
    <p:extLst>
      <p:ext uri="{BB962C8B-B14F-4D97-AF65-F5344CB8AC3E}">
        <p14:creationId xmlns:p14="http://schemas.microsoft.com/office/powerpoint/2010/main" val="6094299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20</a:t>
            </a:fld>
            <a:endParaRPr lang="en-GB" dirty="0"/>
          </a:p>
        </p:txBody>
      </p:sp>
    </p:spTree>
    <p:extLst>
      <p:ext uri="{BB962C8B-B14F-4D97-AF65-F5344CB8AC3E}">
        <p14:creationId xmlns:p14="http://schemas.microsoft.com/office/powerpoint/2010/main" val="3603450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3</a:t>
            </a:fld>
            <a:endParaRPr lang="en-GB" dirty="0"/>
          </a:p>
        </p:txBody>
      </p:sp>
    </p:spTree>
    <p:extLst>
      <p:ext uri="{BB962C8B-B14F-4D97-AF65-F5344CB8AC3E}">
        <p14:creationId xmlns:p14="http://schemas.microsoft.com/office/powerpoint/2010/main" val="490806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F941B-579E-2BC7-F5EE-0C3CE80CB0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F11493-49AC-26A2-43D8-82F35DB8D1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446D77-188C-9FF5-E09A-39245396044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649C75A-A240-3CDE-0DA7-1F65C2EE680D}"/>
              </a:ext>
            </a:extLst>
          </p:cNvPr>
          <p:cNvSpPr>
            <a:spLocks noGrp="1"/>
          </p:cNvSpPr>
          <p:nvPr>
            <p:ph type="sldNum" sz="quarter" idx="5"/>
          </p:nvPr>
        </p:nvSpPr>
        <p:spPr/>
        <p:txBody>
          <a:bodyPr/>
          <a:lstStyle/>
          <a:p>
            <a:fld id="{AAE2E0AF-F163-49E0-A801-5AB065B3C23C}" type="slidenum">
              <a:rPr lang="en-GB" smtClean="0"/>
              <a:t>4</a:t>
            </a:fld>
            <a:endParaRPr lang="en-GB" dirty="0"/>
          </a:p>
        </p:txBody>
      </p:sp>
    </p:spTree>
    <p:extLst>
      <p:ext uri="{BB962C8B-B14F-4D97-AF65-F5344CB8AC3E}">
        <p14:creationId xmlns:p14="http://schemas.microsoft.com/office/powerpoint/2010/main" val="768051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5</a:t>
            </a:fld>
            <a:endParaRPr lang="en-GB" dirty="0"/>
          </a:p>
        </p:txBody>
      </p:sp>
    </p:spTree>
    <p:extLst>
      <p:ext uri="{BB962C8B-B14F-4D97-AF65-F5344CB8AC3E}">
        <p14:creationId xmlns:p14="http://schemas.microsoft.com/office/powerpoint/2010/main" val="2202438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6</a:t>
            </a:fld>
            <a:endParaRPr lang="en-GB" dirty="0"/>
          </a:p>
        </p:txBody>
      </p:sp>
    </p:spTree>
    <p:extLst>
      <p:ext uri="{BB962C8B-B14F-4D97-AF65-F5344CB8AC3E}">
        <p14:creationId xmlns:p14="http://schemas.microsoft.com/office/powerpoint/2010/main" val="1101461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7</a:t>
            </a:fld>
            <a:endParaRPr lang="en-GB" dirty="0"/>
          </a:p>
        </p:txBody>
      </p:sp>
    </p:spTree>
    <p:extLst>
      <p:ext uri="{BB962C8B-B14F-4D97-AF65-F5344CB8AC3E}">
        <p14:creationId xmlns:p14="http://schemas.microsoft.com/office/powerpoint/2010/main" val="1623239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8</a:t>
            </a:fld>
            <a:endParaRPr lang="en-GB" dirty="0"/>
          </a:p>
        </p:txBody>
      </p:sp>
    </p:spTree>
    <p:extLst>
      <p:ext uri="{BB962C8B-B14F-4D97-AF65-F5344CB8AC3E}">
        <p14:creationId xmlns:p14="http://schemas.microsoft.com/office/powerpoint/2010/main" val="32802618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9</a:t>
            </a:fld>
            <a:endParaRPr lang="en-GB" dirty="0"/>
          </a:p>
        </p:txBody>
      </p:sp>
    </p:spTree>
    <p:extLst>
      <p:ext uri="{BB962C8B-B14F-4D97-AF65-F5344CB8AC3E}">
        <p14:creationId xmlns:p14="http://schemas.microsoft.com/office/powerpoint/2010/main" val="3794469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E31168E1-33B9-4CFF-A81A-210204770DCC}"/>
              </a:ext>
            </a:extLst>
          </p:cNvPr>
          <p:cNvSpPr>
            <a:spLocks noGrp="1"/>
          </p:cNvSpPr>
          <p:nvPr>
            <p:ph type="dt" sz="half" idx="10"/>
          </p:nvPr>
        </p:nvSpPr>
        <p:spPr/>
        <p:txBody>
          <a:bodyPr/>
          <a:lstStyle/>
          <a:p>
            <a:fld id="{1CDE210D-490F-41D1-938A-C52707D45A37}" type="datetimeFigureOut">
              <a:rPr lang="en-GB" smtClean="0"/>
              <a:pPr/>
              <a:t>13/02/2026</a:t>
            </a:fld>
            <a:endParaRPr lang="en-GB" dirty="0"/>
          </a:p>
        </p:txBody>
      </p:sp>
      <p:sp>
        <p:nvSpPr>
          <p:cNvPr id="8" name="Footer Placeholder 7">
            <a:extLst>
              <a:ext uri="{FF2B5EF4-FFF2-40B4-BE49-F238E27FC236}">
                <a16:creationId xmlns:a16="http://schemas.microsoft.com/office/drawing/2014/main" id="{74BFF5E6-C142-4A2A-8DFB-DEFF5E8DA8D3}"/>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75A0610D-06E0-43E0-89B2-BDE2014A7234}"/>
              </a:ext>
            </a:extLst>
          </p:cNvPr>
          <p:cNvSpPr>
            <a:spLocks noGrp="1"/>
          </p:cNvSpPr>
          <p:nvPr>
            <p:ph type="sldNum" sz="quarter" idx="12"/>
          </p:nvPr>
        </p:nvSpPr>
        <p:spPr/>
        <p:txBody>
          <a:bodyPr/>
          <a:lstStyle/>
          <a:p>
            <a:fld id="{0B17C3CB-F82B-4CB7-8F39-9670A6A5E1D5}" type="slidenum">
              <a:rPr lang="en-GB" smtClean="0"/>
              <a:pPr/>
              <a:t>‹#›</a:t>
            </a:fld>
            <a:endParaRPr lang="en-GB" dirty="0"/>
          </a:p>
        </p:txBody>
      </p:sp>
    </p:spTree>
    <p:extLst>
      <p:ext uri="{BB962C8B-B14F-4D97-AF65-F5344CB8AC3E}">
        <p14:creationId xmlns:p14="http://schemas.microsoft.com/office/powerpoint/2010/main" val="1442008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DE210D-490F-41D1-938A-C52707D45A37}" type="datetimeFigureOut">
              <a:rPr lang="en-GB" smtClean="0"/>
              <a:t>13/02/2026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17C3CB-F82B-4CB7-8F39-9670A6A5E1D5}" type="slidenum">
              <a:rPr lang="en-GB" smtClean="0"/>
              <a:t>‹#›</a:t>
            </a:fld>
            <a:endParaRPr lang="en-GB" dirty="0"/>
          </a:p>
        </p:txBody>
      </p:sp>
    </p:spTree>
    <p:extLst>
      <p:ext uri="{BB962C8B-B14F-4D97-AF65-F5344CB8AC3E}">
        <p14:creationId xmlns:p14="http://schemas.microsoft.com/office/powerpoint/2010/main" val="1752843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8200" y="1235912"/>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8200" y="4298518"/>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DE210D-490F-41D1-938A-C52707D45A37}" type="datetimeFigureOut">
              <a:rPr lang="en-GB" smtClean="0"/>
              <a:t>13/02/2026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17C3CB-F82B-4CB7-8F39-9670A6A5E1D5}" type="slidenum">
              <a:rPr lang="en-GB" smtClean="0"/>
              <a:t>‹#›</a:t>
            </a:fld>
            <a:endParaRPr lang="en-GB" dirty="0"/>
          </a:p>
        </p:txBody>
      </p:sp>
    </p:spTree>
    <p:extLst>
      <p:ext uri="{BB962C8B-B14F-4D97-AF65-F5344CB8AC3E}">
        <p14:creationId xmlns:p14="http://schemas.microsoft.com/office/powerpoint/2010/main" val="1206958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DE210D-490F-41D1-938A-C52707D45A37}" type="datetimeFigureOut">
              <a:rPr lang="en-GB" smtClean="0"/>
              <a:t>13/02/2026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B17C3CB-F82B-4CB7-8F39-9670A6A5E1D5}" type="slidenum">
              <a:rPr lang="en-GB" smtClean="0"/>
              <a:t>‹#›</a:t>
            </a:fld>
            <a:endParaRPr lang="en-GB" dirty="0"/>
          </a:p>
        </p:txBody>
      </p:sp>
    </p:spTree>
    <p:extLst>
      <p:ext uri="{BB962C8B-B14F-4D97-AF65-F5344CB8AC3E}">
        <p14:creationId xmlns:p14="http://schemas.microsoft.com/office/powerpoint/2010/main" val="1934796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DE210D-490F-41D1-938A-C52707D45A37}" type="datetimeFigureOut">
              <a:rPr lang="en-GB" smtClean="0"/>
              <a:t>13/02/2026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B17C3CB-F82B-4CB7-8F39-9670A6A5E1D5}" type="slidenum">
              <a:rPr lang="en-GB" smtClean="0"/>
              <a:t>‹#›</a:t>
            </a:fld>
            <a:endParaRPr lang="en-GB" dirty="0"/>
          </a:p>
        </p:txBody>
      </p:sp>
    </p:spTree>
    <p:extLst>
      <p:ext uri="{BB962C8B-B14F-4D97-AF65-F5344CB8AC3E}">
        <p14:creationId xmlns:p14="http://schemas.microsoft.com/office/powerpoint/2010/main" val="952406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DE210D-490F-41D1-938A-C52707D45A37}" type="datetimeFigureOut">
              <a:rPr lang="en-GB" smtClean="0"/>
              <a:t>13/02/2026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B17C3CB-F82B-4CB7-8F39-9670A6A5E1D5}" type="slidenum">
              <a:rPr lang="en-GB" smtClean="0"/>
              <a:t>‹#›</a:t>
            </a:fld>
            <a:endParaRPr lang="en-GB" dirty="0"/>
          </a:p>
        </p:txBody>
      </p:sp>
    </p:spTree>
    <p:extLst>
      <p:ext uri="{BB962C8B-B14F-4D97-AF65-F5344CB8AC3E}">
        <p14:creationId xmlns:p14="http://schemas.microsoft.com/office/powerpoint/2010/main" val="2772728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DE210D-490F-41D1-938A-C52707D45A37}" type="datetimeFigureOut">
              <a:rPr lang="en-GB" smtClean="0"/>
              <a:t>13/02/2026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B17C3CB-F82B-4CB7-8F39-9670A6A5E1D5}" type="slidenum">
              <a:rPr lang="en-GB" smtClean="0"/>
              <a:t>‹#›</a:t>
            </a:fld>
            <a:endParaRPr lang="en-GB" dirty="0"/>
          </a:p>
        </p:txBody>
      </p:sp>
    </p:spTree>
    <p:extLst>
      <p:ext uri="{BB962C8B-B14F-4D97-AF65-F5344CB8AC3E}">
        <p14:creationId xmlns:p14="http://schemas.microsoft.com/office/powerpoint/2010/main" val="1421643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DE210D-490F-41D1-938A-C52707D45A37}" type="datetimeFigureOut">
              <a:rPr lang="en-GB" smtClean="0"/>
              <a:t>13/02/2026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B17C3CB-F82B-4CB7-8F39-9670A6A5E1D5}" type="slidenum">
              <a:rPr lang="en-GB" smtClean="0"/>
              <a:t>‹#›</a:t>
            </a:fld>
            <a:endParaRPr lang="en-GB" dirty="0"/>
          </a:p>
        </p:txBody>
      </p:sp>
    </p:spTree>
    <p:extLst>
      <p:ext uri="{BB962C8B-B14F-4D97-AF65-F5344CB8AC3E}">
        <p14:creationId xmlns:p14="http://schemas.microsoft.com/office/powerpoint/2010/main" val="3175755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DE210D-490F-41D1-938A-C52707D45A37}" type="datetimeFigureOut">
              <a:rPr lang="en-GB" smtClean="0"/>
              <a:t>13/02/2026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B17C3CB-F82B-4CB7-8F39-9670A6A5E1D5}" type="slidenum">
              <a:rPr lang="en-GB" smtClean="0"/>
              <a:t>‹#›</a:t>
            </a:fld>
            <a:endParaRPr lang="en-GB" dirty="0"/>
          </a:p>
        </p:txBody>
      </p:sp>
    </p:spTree>
    <p:extLst>
      <p:ext uri="{BB962C8B-B14F-4D97-AF65-F5344CB8AC3E}">
        <p14:creationId xmlns:p14="http://schemas.microsoft.com/office/powerpoint/2010/main" val="1961685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35958DA-E210-44EB-9DD6-91499251E0F7}"/>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5562600"/>
            <a:ext cx="12192000" cy="1295400"/>
          </a:xfrm>
          <a:prstGeom prst="rect">
            <a:avLst/>
          </a:prstGeom>
        </p:spPr>
      </p:pic>
      <p:pic>
        <p:nvPicPr>
          <p:cNvPr id="10" name="Picture 9" descr="Logo&#10;&#10;Description automatically generated">
            <a:extLst>
              <a:ext uri="{FF2B5EF4-FFF2-40B4-BE49-F238E27FC236}">
                <a16:creationId xmlns:a16="http://schemas.microsoft.com/office/drawing/2014/main" id="{98A10A3D-33DE-4D32-87E2-1465996A0584}"/>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810696" y="306010"/>
            <a:ext cx="1990241" cy="734919"/>
          </a:xfrm>
          <a:prstGeom prst="rect">
            <a:avLst/>
          </a:prstGeom>
        </p:spPr>
      </p:pic>
      <p:sp>
        <p:nvSpPr>
          <p:cNvPr id="2" name="Title Placeholder 1"/>
          <p:cNvSpPr>
            <a:spLocks noGrp="1"/>
          </p:cNvSpPr>
          <p:nvPr>
            <p:ph type="title"/>
          </p:nvPr>
        </p:nvSpPr>
        <p:spPr>
          <a:xfrm>
            <a:off x="391063" y="361560"/>
            <a:ext cx="10515600" cy="1134731"/>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391063" y="1700026"/>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8987" y="6342264"/>
            <a:ext cx="2743200" cy="365125"/>
          </a:xfrm>
          <a:prstGeom prst="rect">
            <a:avLst/>
          </a:prstGeom>
        </p:spPr>
        <p:txBody>
          <a:bodyPr vert="horz" lIns="91440" tIns="45720" rIns="91440" bIns="45720" rtlCol="0" anchor="ctr"/>
          <a:lstStyle>
            <a:lvl1pPr algn="r">
              <a:defRPr sz="1200" b="1">
                <a:solidFill>
                  <a:schemeClr val="bg1"/>
                </a:solidFill>
              </a:defRPr>
            </a:lvl1pPr>
          </a:lstStyle>
          <a:p>
            <a:fld id="{1CDE210D-490F-41D1-938A-C52707D45A37}" type="datetimeFigureOut">
              <a:rPr lang="en-GB" smtClean="0"/>
              <a:pPr/>
              <a:t>13/02/2026</a:t>
            </a:fld>
            <a:endParaRPr lang="en-GB" dirty="0"/>
          </a:p>
        </p:txBody>
      </p:sp>
      <p:sp>
        <p:nvSpPr>
          <p:cNvPr id="5" name="Footer Placeholder 4"/>
          <p:cNvSpPr>
            <a:spLocks noGrp="1"/>
          </p:cNvSpPr>
          <p:nvPr>
            <p:ph type="ftr" sz="quarter" idx="3"/>
          </p:nvPr>
        </p:nvSpPr>
        <p:spPr>
          <a:xfrm>
            <a:off x="119063" y="6342265"/>
            <a:ext cx="4114800" cy="365125"/>
          </a:xfrm>
          <a:prstGeom prst="rect">
            <a:avLst/>
          </a:prstGeom>
        </p:spPr>
        <p:txBody>
          <a:bodyPr vert="horz" lIns="91440" tIns="45720" rIns="91440" bIns="45720" rtlCol="0" anchor="ctr"/>
          <a:lstStyle>
            <a:lvl1pPr algn="l">
              <a:defRPr sz="1200" b="1">
                <a:solidFill>
                  <a:schemeClr val="bg1"/>
                </a:solidFill>
              </a:defRPr>
            </a:lvl1pPr>
          </a:lstStyle>
          <a:p>
            <a:endParaRPr lang="en-GB" dirty="0"/>
          </a:p>
        </p:txBody>
      </p:sp>
      <p:sp>
        <p:nvSpPr>
          <p:cNvPr id="6" name="Slide Number Placeholder 5"/>
          <p:cNvSpPr>
            <a:spLocks noGrp="1"/>
          </p:cNvSpPr>
          <p:nvPr>
            <p:ph type="sldNum" sz="quarter" idx="4"/>
          </p:nvPr>
        </p:nvSpPr>
        <p:spPr>
          <a:xfrm>
            <a:off x="11463250" y="6342265"/>
            <a:ext cx="609687" cy="365125"/>
          </a:xfrm>
          <a:prstGeom prst="rect">
            <a:avLst/>
          </a:prstGeom>
        </p:spPr>
        <p:txBody>
          <a:bodyPr vert="horz" lIns="91440" tIns="45720" rIns="91440" bIns="45720" rtlCol="0" anchor="ctr"/>
          <a:lstStyle>
            <a:lvl1pPr algn="r">
              <a:defRPr sz="1200" b="1">
                <a:solidFill>
                  <a:schemeClr val="bg1"/>
                </a:solidFill>
              </a:defRPr>
            </a:lvl1pPr>
          </a:lstStyle>
          <a:p>
            <a:fld id="{0B17C3CB-F82B-4CB7-8F39-9670A6A5E1D5}" type="slidenum">
              <a:rPr lang="en-GB" smtClean="0"/>
              <a:pPr/>
              <a:t>‹#›</a:t>
            </a:fld>
            <a:endParaRPr lang="en-GB" dirty="0"/>
          </a:p>
        </p:txBody>
      </p:sp>
      <p:pic>
        <p:nvPicPr>
          <p:cNvPr id="11" name="Picture 10">
            <a:extLst>
              <a:ext uri="{FF2B5EF4-FFF2-40B4-BE49-F238E27FC236}">
                <a16:creationId xmlns:a16="http://schemas.microsoft.com/office/drawing/2014/main" id="{D1AE92B2-8FA3-499A-8E72-B9C2C9364FFC}"/>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91064" y="4979324"/>
            <a:ext cx="1146791" cy="973107"/>
          </a:xfrm>
          <a:prstGeom prst="rect">
            <a:avLst/>
          </a:prstGeom>
        </p:spPr>
      </p:pic>
    </p:spTree>
    <p:extLst>
      <p:ext uri="{BB962C8B-B14F-4D97-AF65-F5344CB8AC3E}">
        <p14:creationId xmlns:p14="http://schemas.microsoft.com/office/powerpoint/2010/main" val="380677236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userDrawn="1">
          <p15:clr>
            <a:srgbClr val="F26B43"/>
          </p15:clr>
        </p15:guide>
        <p15:guide id="2" pos="75" userDrawn="1">
          <p15:clr>
            <a:srgbClr val="F26B43"/>
          </p15:clr>
        </p15:guide>
        <p15:guide id="3" orient="horz" pos="4247" userDrawn="1">
          <p15:clr>
            <a:srgbClr val="F26B43"/>
          </p15:clr>
        </p15:guide>
        <p15:guide id="4" pos="760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housingdiversitynetwork.co.uk/"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mailto:mick@housingdiversitynetwork.co.uk"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C5EC0-EC2C-4E05-A90E-903C37A60938}"/>
              </a:ext>
            </a:extLst>
          </p:cNvPr>
          <p:cNvSpPr>
            <a:spLocks noGrp="1"/>
          </p:cNvSpPr>
          <p:nvPr>
            <p:ph type="ctrTitle"/>
          </p:nvPr>
        </p:nvSpPr>
        <p:spPr>
          <a:xfrm>
            <a:off x="1524000" y="2275254"/>
            <a:ext cx="9144000" cy="1515291"/>
          </a:xfrm>
        </p:spPr>
        <p:txBody>
          <a:bodyPr>
            <a:normAutofit fontScale="90000"/>
          </a:bodyPr>
          <a:lstStyle/>
          <a:p>
            <a:pPr>
              <a:spcBef>
                <a:spcPts val="600"/>
              </a:spcBef>
            </a:pPr>
            <a:br>
              <a:rPr lang="en-GB" sz="4400" dirty="0"/>
            </a:br>
            <a:br>
              <a:rPr lang="en-GB" sz="4400" dirty="0"/>
            </a:br>
            <a:br>
              <a:rPr lang="en-GB" sz="4400" dirty="0"/>
            </a:br>
            <a:br>
              <a:rPr lang="en-GB" sz="4400" dirty="0"/>
            </a:br>
            <a:br>
              <a:rPr lang="en-GB" sz="4400" dirty="0"/>
            </a:br>
            <a:br>
              <a:rPr lang="en-GB" sz="4400" dirty="0"/>
            </a:br>
            <a:r>
              <a:rPr lang="en-GB" sz="4400" b="1" dirty="0">
                <a:solidFill>
                  <a:schemeClr val="accent2"/>
                </a:solidFill>
              </a:rPr>
              <a:t>Board Accelerator Programme</a:t>
            </a:r>
            <a:br>
              <a:rPr lang="en-GB" sz="4400" b="1" dirty="0">
                <a:solidFill>
                  <a:schemeClr val="accent2"/>
                </a:solidFill>
              </a:rPr>
            </a:br>
            <a:r>
              <a:rPr lang="en-GB" sz="4400" b="1" dirty="0">
                <a:solidFill>
                  <a:schemeClr val="accent2"/>
                </a:solidFill>
              </a:rPr>
              <a:t>12 February 2026</a:t>
            </a:r>
            <a:br>
              <a:rPr lang="en-GB" sz="4400" b="1" dirty="0">
                <a:solidFill>
                  <a:schemeClr val="accent2"/>
                </a:solidFill>
              </a:rPr>
            </a:br>
            <a:br>
              <a:rPr lang="en-GB" sz="4400" b="1" dirty="0">
                <a:solidFill>
                  <a:schemeClr val="accent2"/>
                </a:solidFill>
              </a:rPr>
            </a:br>
            <a:r>
              <a:rPr lang="en-US" sz="4400" b="1" dirty="0">
                <a:solidFill>
                  <a:schemeClr val="accent2"/>
                </a:solidFill>
              </a:rPr>
              <a:t>Value for Money</a:t>
            </a:r>
            <a:endParaRPr lang="en-GB" sz="4400" b="1" dirty="0">
              <a:solidFill>
                <a:schemeClr val="accent2"/>
              </a:solidFill>
            </a:endParaRPr>
          </a:p>
        </p:txBody>
      </p:sp>
      <p:sp>
        <p:nvSpPr>
          <p:cNvPr id="3" name="Subtitle 2">
            <a:extLst>
              <a:ext uri="{FF2B5EF4-FFF2-40B4-BE49-F238E27FC236}">
                <a16:creationId xmlns:a16="http://schemas.microsoft.com/office/drawing/2014/main" id="{E807F63A-F585-470D-A623-75593691CF09}"/>
              </a:ext>
            </a:extLst>
          </p:cNvPr>
          <p:cNvSpPr>
            <a:spLocks noGrp="1"/>
          </p:cNvSpPr>
          <p:nvPr>
            <p:ph type="subTitle" idx="1"/>
          </p:nvPr>
        </p:nvSpPr>
        <p:spPr>
          <a:xfrm>
            <a:off x="1524000" y="3602038"/>
            <a:ext cx="9144000" cy="2678182"/>
          </a:xfrm>
        </p:spPr>
        <p:txBody>
          <a:bodyPr>
            <a:normAutofit/>
          </a:bodyPr>
          <a:lstStyle/>
          <a:p>
            <a:pPr algn="l"/>
            <a:endParaRPr lang="en-GB" dirty="0">
              <a:solidFill>
                <a:schemeClr val="tx1"/>
              </a:solidFill>
            </a:endParaRPr>
          </a:p>
          <a:p>
            <a:endParaRPr lang="en-GB" b="1" dirty="0">
              <a:solidFill>
                <a:schemeClr val="tx1"/>
              </a:solidFill>
            </a:endParaRPr>
          </a:p>
          <a:p>
            <a:r>
              <a:rPr lang="en-GB" sz="3200" b="1" dirty="0">
                <a:solidFill>
                  <a:schemeClr val="accent2"/>
                </a:solidFill>
              </a:rPr>
              <a:t>Mick Warner</a:t>
            </a:r>
          </a:p>
          <a:p>
            <a:pPr>
              <a:spcBef>
                <a:spcPts val="600"/>
              </a:spcBef>
            </a:pPr>
            <a:r>
              <a:rPr lang="en-GB" sz="3200" b="1" dirty="0">
                <a:solidFill>
                  <a:schemeClr val="accent2"/>
                </a:solidFill>
              </a:rPr>
              <a:t>HDN Associate</a:t>
            </a:r>
          </a:p>
        </p:txBody>
      </p:sp>
    </p:spTree>
    <p:extLst>
      <p:ext uri="{BB962C8B-B14F-4D97-AF65-F5344CB8AC3E}">
        <p14:creationId xmlns:p14="http://schemas.microsoft.com/office/powerpoint/2010/main" val="1202123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26DCA-E59E-409E-152C-2C0DADDE9B2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DCDB50A-814D-0A9E-5359-1216397C56E7}"/>
              </a:ext>
            </a:extLst>
          </p:cNvPr>
          <p:cNvSpPr txBox="1"/>
          <p:nvPr/>
        </p:nvSpPr>
        <p:spPr>
          <a:xfrm>
            <a:off x="984747" y="568762"/>
            <a:ext cx="7826744" cy="1323439"/>
          </a:xfrm>
          <a:prstGeom prst="rect">
            <a:avLst/>
          </a:prstGeom>
          <a:noFill/>
        </p:spPr>
        <p:txBody>
          <a:bodyPr wrap="square" rtlCol="0">
            <a:spAutoFit/>
          </a:bodyPr>
          <a:lstStyle/>
          <a:p>
            <a:r>
              <a:rPr lang="en-GB" sz="4000" dirty="0">
                <a:solidFill>
                  <a:schemeClr val="accent2"/>
                </a:solidFill>
                <a:latin typeface="Gilmer Light"/>
                <a:ea typeface="+mj-ea"/>
                <a:cs typeface="+mj-cs"/>
              </a:rPr>
              <a:t>Factors affecting social housing cost per unit?</a:t>
            </a:r>
            <a:endParaRPr lang="en-GB" sz="4000" dirty="0">
              <a:solidFill>
                <a:schemeClr val="accent2"/>
              </a:solidFill>
            </a:endParaRPr>
          </a:p>
        </p:txBody>
      </p:sp>
    </p:spTree>
    <p:extLst>
      <p:ext uri="{BB962C8B-B14F-4D97-AF65-F5344CB8AC3E}">
        <p14:creationId xmlns:p14="http://schemas.microsoft.com/office/powerpoint/2010/main" val="1395929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54076-2980-444B-F2B9-1CD47494CA6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55E3C8E-FA5C-112E-3208-6F6CDAC062BE}"/>
              </a:ext>
            </a:extLst>
          </p:cNvPr>
          <p:cNvSpPr txBox="1"/>
          <p:nvPr/>
        </p:nvSpPr>
        <p:spPr>
          <a:xfrm>
            <a:off x="984747" y="568762"/>
            <a:ext cx="8221598" cy="1323439"/>
          </a:xfrm>
          <a:prstGeom prst="rect">
            <a:avLst/>
          </a:prstGeom>
          <a:noFill/>
        </p:spPr>
        <p:txBody>
          <a:bodyPr wrap="square" rtlCol="0">
            <a:spAutoFit/>
          </a:bodyPr>
          <a:lstStyle/>
          <a:p>
            <a:r>
              <a:rPr lang="en-GB" sz="4000" dirty="0">
                <a:solidFill>
                  <a:schemeClr val="accent2"/>
                </a:solidFill>
                <a:latin typeface="Gilmer Light"/>
                <a:ea typeface="+mj-ea"/>
                <a:cs typeface="+mj-cs"/>
              </a:rPr>
              <a:t>Factors affecting social housing cost per unit</a:t>
            </a:r>
            <a:endParaRPr lang="en-GB" sz="4000" dirty="0">
              <a:solidFill>
                <a:schemeClr val="accent2"/>
              </a:solidFill>
            </a:endParaRPr>
          </a:p>
        </p:txBody>
      </p:sp>
      <p:sp>
        <p:nvSpPr>
          <p:cNvPr id="2" name="Rectangle 1">
            <a:extLst>
              <a:ext uri="{FF2B5EF4-FFF2-40B4-BE49-F238E27FC236}">
                <a16:creationId xmlns:a16="http://schemas.microsoft.com/office/drawing/2014/main" id="{07DF5746-80B4-8505-72DE-1FA16868AC86}"/>
              </a:ext>
            </a:extLst>
          </p:cNvPr>
          <p:cNvSpPr/>
          <p:nvPr/>
        </p:nvSpPr>
        <p:spPr>
          <a:xfrm>
            <a:off x="895847" y="1693131"/>
            <a:ext cx="9422326" cy="3417602"/>
          </a:xfrm>
          <a:prstGeom prst="rect">
            <a:avLst/>
          </a:prstGeom>
        </p:spPr>
        <p:txBody>
          <a:bodyPr wrap="square">
            <a:spAutoFit/>
          </a:bodyPr>
          <a:lstStyle/>
          <a:p>
            <a:pPr marL="207294" indent="-207294" defTabSz="829178">
              <a:lnSpc>
                <a:spcPct val="90000"/>
              </a:lnSpc>
              <a:spcBef>
                <a:spcPts val="907"/>
              </a:spcBef>
              <a:buFont typeface="Arial" panose="020B0604020202020204" pitchFamily="34" charset="0"/>
              <a:buChar char="•"/>
            </a:pPr>
            <a:endParaRPr lang="en-GB" sz="2176" dirty="0">
              <a:solidFill>
                <a:srgbClr val="000000"/>
              </a:solidFill>
              <a:latin typeface="Gilmer Light"/>
            </a:endParaRPr>
          </a:p>
          <a:p>
            <a:pPr defTabSz="829178">
              <a:lnSpc>
                <a:spcPct val="90000"/>
              </a:lnSpc>
              <a:spcBef>
                <a:spcPts val="907"/>
              </a:spcBef>
            </a:pPr>
            <a:r>
              <a:rPr lang="en-GB" sz="2000" b="1" i="1" dirty="0">
                <a:solidFill>
                  <a:srgbClr val="0B0C0C"/>
                </a:solidFill>
                <a:latin typeface="Gilmer Light"/>
                <a:cs typeface="Calibri" panose="020F0502020204030204" pitchFamily="34" charset="0"/>
              </a:rPr>
              <a:t>Value for money summary regression report 2024</a:t>
            </a:r>
            <a:r>
              <a:rPr lang="en-GB" sz="2000" b="1" dirty="0">
                <a:solidFill>
                  <a:srgbClr val="0B0C0C"/>
                </a:solidFill>
                <a:latin typeface="Gilmer Light"/>
                <a:cs typeface="Calibri" panose="020F0502020204030204" pitchFamily="34" charset="0"/>
              </a:rPr>
              <a:t>, Regulator of Social Housing (March 2025)</a:t>
            </a:r>
            <a:endParaRPr lang="en-GB" sz="2000" dirty="0">
              <a:solidFill>
                <a:srgbClr val="000000"/>
              </a:solidFill>
              <a:latin typeface="Gilmer Light"/>
            </a:endParaRP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Geographical location</a:t>
            </a: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Supported housing and housing for older people</a:t>
            </a: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Stock characteristics</a:t>
            </a: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Large-Scale Voluntary Transfer (LSVT)</a:t>
            </a: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Income generated from Non-Social Housing Lettings (SHL) activities</a:t>
            </a: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Organisational size</a:t>
            </a:r>
          </a:p>
        </p:txBody>
      </p:sp>
    </p:spTree>
    <p:extLst>
      <p:ext uri="{BB962C8B-B14F-4D97-AF65-F5344CB8AC3E}">
        <p14:creationId xmlns:p14="http://schemas.microsoft.com/office/powerpoint/2010/main" val="3826216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E89BE-F7CC-44CA-88B6-98D4B4B7642B}"/>
              </a:ext>
            </a:extLst>
          </p:cNvPr>
          <p:cNvSpPr>
            <a:spLocks noGrp="1"/>
          </p:cNvSpPr>
          <p:nvPr>
            <p:ph type="title"/>
          </p:nvPr>
        </p:nvSpPr>
        <p:spPr>
          <a:xfrm>
            <a:off x="838200" y="211924"/>
            <a:ext cx="9163050" cy="1195661"/>
          </a:xfrm>
        </p:spPr>
        <p:txBody>
          <a:bodyPr>
            <a:normAutofit/>
          </a:bodyPr>
          <a:lstStyle/>
          <a:p>
            <a:r>
              <a:rPr lang="en-US" dirty="0">
                <a:solidFill>
                  <a:schemeClr val="accent2"/>
                </a:solidFill>
              </a:rPr>
              <a:t>Value for Money metrics 2024 (1)</a:t>
            </a:r>
            <a:endParaRPr lang="en-GB" dirty="0">
              <a:solidFill>
                <a:schemeClr val="accent2"/>
              </a:solidFill>
            </a:endParaRPr>
          </a:p>
        </p:txBody>
      </p:sp>
      <p:sp>
        <p:nvSpPr>
          <p:cNvPr id="3" name="Content Placeholder 2">
            <a:extLst>
              <a:ext uri="{FF2B5EF4-FFF2-40B4-BE49-F238E27FC236}">
                <a16:creationId xmlns:a16="http://schemas.microsoft.com/office/drawing/2014/main" id="{3AFD741C-978B-4353-848F-B463B9FF3203}"/>
              </a:ext>
            </a:extLst>
          </p:cNvPr>
          <p:cNvSpPr>
            <a:spLocks noGrp="1"/>
          </p:cNvSpPr>
          <p:nvPr>
            <p:ph idx="1"/>
          </p:nvPr>
        </p:nvSpPr>
        <p:spPr>
          <a:xfrm>
            <a:off x="838200" y="1684194"/>
            <a:ext cx="9163050" cy="4702110"/>
          </a:xfrm>
        </p:spPr>
        <p:txBody>
          <a:bodyPr>
            <a:normAutofit/>
          </a:bodyPr>
          <a:lstStyle/>
          <a:p>
            <a:pPr marL="0" indent="0">
              <a:buNone/>
            </a:pPr>
            <a:r>
              <a:rPr lang="en-GB" sz="2000" b="1" i="1" dirty="0">
                <a:solidFill>
                  <a:srgbClr val="0B0C0C"/>
                </a:solidFill>
                <a:latin typeface="Gilmer Light"/>
                <a:cs typeface="Calibri" panose="020F0502020204030204" pitchFamily="34" charset="0"/>
              </a:rPr>
              <a:t>Value for money metrics and reporting 2024</a:t>
            </a:r>
            <a:r>
              <a:rPr lang="en-GB" sz="2000" b="1" dirty="0">
                <a:solidFill>
                  <a:srgbClr val="0B0C0C"/>
                </a:solidFill>
                <a:latin typeface="Gilmer Light"/>
                <a:cs typeface="Calibri" panose="020F0502020204030204" pitchFamily="34" charset="0"/>
              </a:rPr>
              <a:t>, Regulator of Social Housing (March 2025)</a:t>
            </a:r>
          </a:p>
          <a:p>
            <a:r>
              <a:rPr lang="en-GB" sz="2000" dirty="0"/>
              <a:t>The total reinvestment into new and existing homes in the year to 31 March 2024 increased by 18% to £14.6bn of which £11.4bn related to the development of new homes which in aggregate delivered 49,287 social homes and 5,422 non-social homes </a:t>
            </a:r>
          </a:p>
          <a:p>
            <a:r>
              <a:rPr lang="en-GB" sz="2000" dirty="0"/>
              <a:t>The median headline social housing cost per unit increased by 12% to £5,136 per unit, predominately driven by increased maintenance and major repairs expenditure on existing housing properties</a:t>
            </a:r>
          </a:p>
          <a:p>
            <a:r>
              <a:rPr lang="en-GB" sz="2000" dirty="0"/>
              <a:t>Inflationary pressures on wages, utility and insurance costs contributed significantly to 12% and 6% increases in service and management costs respectively</a:t>
            </a:r>
          </a:p>
          <a:p>
            <a:endParaRPr lang="en-GB" sz="2000" dirty="0"/>
          </a:p>
          <a:p>
            <a:pPr marL="0" indent="0">
              <a:buNone/>
            </a:pPr>
            <a:endParaRPr lang="en-GB" sz="2000" dirty="0"/>
          </a:p>
          <a:p>
            <a:pPr marL="0" indent="0">
              <a:buNone/>
            </a:pPr>
            <a:endParaRPr lang="en-GB" sz="2000" dirty="0"/>
          </a:p>
          <a:p>
            <a:endParaRPr lang="en-GB" sz="2000" dirty="0"/>
          </a:p>
          <a:p>
            <a:endParaRPr lang="en-GB" sz="2000" dirty="0"/>
          </a:p>
          <a:p>
            <a:pPr marL="0" indent="0" algn="ctr">
              <a:buNone/>
            </a:pPr>
            <a:endParaRPr lang="en-GB" sz="2000" dirty="0"/>
          </a:p>
          <a:p>
            <a:endParaRPr lang="en-GB" dirty="0"/>
          </a:p>
          <a:p>
            <a:endParaRPr lang="en-GB" dirty="0"/>
          </a:p>
        </p:txBody>
      </p:sp>
    </p:spTree>
    <p:extLst>
      <p:ext uri="{BB962C8B-B14F-4D97-AF65-F5344CB8AC3E}">
        <p14:creationId xmlns:p14="http://schemas.microsoft.com/office/powerpoint/2010/main" val="3805722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E8E07-1EC0-9A5A-2B2D-0F3A379CE3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9566E-C08C-49D8-DD46-5D55BE33F922}"/>
              </a:ext>
            </a:extLst>
          </p:cNvPr>
          <p:cNvSpPr>
            <a:spLocks noGrp="1"/>
          </p:cNvSpPr>
          <p:nvPr>
            <p:ph type="title"/>
          </p:nvPr>
        </p:nvSpPr>
        <p:spPr>
          <a:xfrm>
            <a:off x="838200" y="336615"/>
            <a:ext cx="9163050" cy="1195661"/>
          </a:xfrm>
        </p:spPr>
        <p:txBody>
          <a:bodyPr>
            <a:normAutofit/>
          </a:bodyPr>
          <a:lstStyle/>
          <a:p>
            <a:r>
              <a:rPr lang="en-US" dirty="0">
                <a:solidFill>
                  <a:schemeClr val="accent2"/>
                </a:solidFill>
              </a:rPr>
              <a:t>Value for Money metrics 2024 (2)</a:t>
            </a:r>
            <a:endParaRPr lang="en-GB" dirty="0">
              <a:solidFill>
                <a:schemeClr val="accent2"/>
              </a:solidFill>
            </a:endParaRPr>
          </a:p>
        </p:txBody>
      </p:sp>
      <p:sp>
        <p:nvSpPr>
          <p:cNvPr id="3" name="Content Placeholder 2">
            <a:extLst>
              <a:ext uri="{FF2B5EF4-FFF2-40B4-BE49-F238E27FC236}">
                <a16:creationId xmlns:a16="http://schemas.microsoft.com/office/drawing/2014/main" id="{7541ADEB-E7ED-8D82-D22A-40CE3A03FC2C}"/>
              </a:ext>
            </a:extLst>
          </p:cNvPr>
          <p:cNvSpPr>
            <a:spLocks noGrp="1"/>
          </p:cNvSpPr>
          <p:nvPr>
            <p:ph idx="1"/>
          </p:nvPr>
        </p:nvSpPr>
        <p:spPr>
          <a:xfrm>
            <a:off x="838200" y="1834478"/>
            <a:ext cx="9163050" cy="4702110"/>
          </a:xfrm>
        </p:spPr>
        <p:txBody>
          <a:bodyPr>
            <a:normAutofit/>
          </a:bodyPr>
          <a:lstStyle/>
          <a:p>
            <a:r>
              <a:rPr lang="en-GB" sz="2000" dirty="0"/>
              <a:t>The upward pressure on the sector’s headline costs, combined with the higher costs of borrowing affected the median EBITDA MRI interest cover, which fell to 122%, the lowest level since 2008 and down from 128% in the previous year</a:t>
            </a:r>
          </a:p>
          <a:p>
            <a:r>
              <a:rPr lang="en-GB" sz="2000" dirty="0"/>
              <a:t>The sector’s dependence on debt finance, as measured by gearing, remained relatively stable with the average gearing increasing by just 1% in the year to 46%</a:t>
            </a:r>
          </a:p>
          <a:p>
            <a:endParaRPr lang="en-GB" sz="2000" dirty="0"/>
          </a:p>
          <a:p>
            <a:endParaRPr lang="en-GB" sz="2000" dirty="0"/>
          </a:p>
          <a:p>
            <a:pPr marL="0" indent="0" algn="ctr">
              <a:buNone/>
            </a:pPr>
            <a:endParaRPr lang="en-GB" sz="2000" dirty="0"/>
          </a:p>
          <a:p>
            <a:endParaRPr lang="en-GB" dirty="0"/>
          </a:p>
          <a:p>
            <a:endParaRPr lang="en-GB" dirty="0"/>
          </a:p>
        </p:txBody>
      </p:sp>
    </p:spTree>
    <p:extLst>
      <p:ext uri="{BB962C8B-B14F-4D97-AF65-F5344CB8AC3E}">
        <p14:creationId xmlns:p14="http://schemas.microsoft.com/office/powerpoint/2010/main" val="2335692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FBF5D-BFFF-B298-2E77-72BFDC74FD3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36FB436-2618-AB92-8C87-7CA2262B2BB3}"/>
              </a:ext>
            </a:extLst>
          </p:cNvPr>
          <p:cNvSpPr txBox="1"/>
          <p:nvPr/>
        </p:nvSpPr>
        <p:spPr>
          <a:xfrm>
            <a:off x="984747" y="568762"/>
            <a:ext cx="7297274" cy="1320361"/>
          </a:xfrm>
          <a:prstGeom prst="rect">
            <a:avLst/>
          </a:prstGeom>
          <a:noFill/>
        </p:spPr>
        <p:txBody>
          <a:bodyPr wrap="square" rtlCol="0">
            <a:spAutoFit/>
          </a:bodyPr>
          <a:lstStyle/>
          <a:p>
            <a:r>
              <a:rPr lang="en-GB" sz="4000" dirty="0">
                <a:solidFill>
                  <a:schemeClr val="accent2"/>
                </a:solidFill>
                <a:latin typeface="Gilmer Light"/>
                <a:ea typeface="+mj-ea"/>
                <a:cs typeface="+mj-cs"/>
              </a:rPr>
              <a:t>Examples of organisation-specific VFM indicators?</a:t>
            </a:r>
            <a:endParaRPr lang="en-GB" sz="4000" dirty="0">
              <a:solidFill>
                <a:schemeClr val="accent2"/>
              </a:solidFill>
            </a:endParaRPr>
          </a:p>
        </p:txBody>
      </p:sp>
    </p:spTree>
    <p:extLst>
      <p:ext uri="{BB962C8B-B14F-4D97-AF65-F5344CB8AC3E}">
        <p14:creationId xmlns:p14="http://schemas.microsoft.com/office/powerpoint/2010/main" val="2418423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4747" y="568762"/>
            <a:ext cx="7297274" cy="1320361"/>
          </a:xfrm>
          <a:prstGeom prst="rect">
            <a:avLst/>
          </a:prstGeom>
          <a:noFill/>
        </p:spPr>
        <p:txBody>
          <a:bodyPr wrap="square" rtlCol="0">
            <a:spAutoFit/>
          </a:bodyPr>
          <a:lstStyle/>
          <a:p>
            <a:r>
              <a:rPr lang="en-GB" sz="4000" dirty="0">
                <a:solidFill>
                  <a:schemeClr val="accent2"/>
                </a:solidFill>
                <a:latin typeface="Gilmer Light"/>
                <a:ea typeface="+mj-ea"/>
                <a:cs typeface="+mj-cs"/>
              </a:rPr>
              <a:t>A few examples of organisation-specific VFM indicators</a:t>
            </a:r>
            <a:endParaRPr lang="en-GB" sz="4000" dirty="0">
              <a:solidFill>
                <a:schemeClr val="accent2"/>
              </a:solidFill>
            </a:endParaRPr>
          </a:p>
        </p:txBody>
      </p:sp>
      <p:sp>
        <p:nvSpPr>
          <p:cNvPr id="2" name="Rectangle 1"/>
          <p:cNvSpPr/>
          <p:nvPr/>
        </p:nvSpPr>
        <p:spPr>
          <a:xfrm>
            <a:off x="895847" y="1693131"/>
            <a:ext cx="6870098" cy="3140603"/>
          </a:xfrm>
          <a:prstGeom prst="rect">
            <a:avLst/>
          </a:prstGeom>
        </p:spPr>
        <p:txBody>
          <a:bodyPr wrap="square">
            <a:spAutoFit/>
          </a:bodyPr>
          <a:lstStyle/>
          <a:p>
            <a:pPr marL="207294" indent="-207294" defTabSz="829178">
              <a:lnSpc>
                <a:spcPct val="90000"/>
              </a:lnSpc>
              <a:spcBef>
                <a:spcPts val="907"/>
              </a:spcBef>
              <a:buFont typeface="Arial" panose="020B0604020202020204" pitchFamily="34" charset="0"/>
              <a:buChar char="•"/>
            </a:pPr>
            <a:endParaRPr lang="en-GB" sz="2176" dirty="0">
              <a:solidFill>
                <a:srgbClr val="000000"/>
              </a:solidFill>
              <a:latin typeface="Gilmer Light"/>
            </a:endParaRP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Compliance with Health and Safety requirements</a:t>
            </a: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Resident satisfaction</a:t>
            </a: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Repairs completed on time</a:t>
            </a: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Repairs completed right first time</a:t>
            </a: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Rent losses (voids and bad debts)</a:t>
            </a: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Residents given welfare advice</a:t>
            </a:r>
          </a:p>
          <a:p>
            <a:pPr marL="207294" indent="-207294" defTabSz="829178">
              <a:lnSpc>
                <a:spcPct val="90000"/>
              </a:lnSpc>
              <a:spcBef>
                <a:spcPts val="907"/>
              </a:spcBef>
              <a:buFont typeface="Arial" panose="020B0604020202020204" pitchFamily="34" charset="0"/>
              <a:buChar char="•"/>
            </a:pPr>
            <a:r>
              <a:rPr lang="en-GB" sz="2000" dirty="0">
                <a:solidFill>
                  <a:srgbClr val="000000"/>
                </a:solidFill>
                <a:latin typeface="Gilmer Light"/>
              </a:rPr>
              <a:t>Residents supported to obtain qualifications</a:t>
            </a:r>
          </a:p>
        </p:txBody>
      </p:sp>
    </p:spTree>
    <p:extLst>
      <p:ext uri="{BB962C8B-B14F-4D97-AF65-F5344CB8AC3E}">
        <p14:creationId xmlns:p14="http://schemas.microsoft.com/office/powerpoint/2010/main" val="3884982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E89BE-F7CC-44CA-88B6-98D4B4B7642B}"/>
              </a:ext>
            </a:extLst>
          </p:cNvPr>
          <p:cNvSpPr>
            <a:spLocks noGrp="1"/>
          </p:cNvSpPr>
          <p:nvPr>
            <p:ph type="title"/>
          </p:nvPr>
        </p:nvSpPr>
        <p:spPr>
          <a:xfrm>
            <a:off x="838200" y="336615"/>
            <a:ext cx="9163050" cy="1195661"/>
          </a:xfrm>
        </p:spPr>
        <p:txBody>
          <a:bodyPr>
            <a:normAutofit/>
          </a:bodyPr>
          <a:lstStyle/>
          <a:p>
            <a:r>
              <a:rPr lang="en-US" dirty="0">
                <a:solidFill>
                  <a:schemeClr val="accent2"/>
                </a:solidFill>
              </a:rPr>
              <a:t>Value for </a:t>
            </a:r>
            <a:r>
              <a:rPr lang="en-US">
                <a:solidFill>
                  <a:schemeClr val="accent2"/>
                </a:solidFill>
              </a:rPr>
              <a:t>Money reporting 2024</a:t>
            </a:r>
            <a:endParaRPr lang="en-GB" dirty="0">
              <a:solidFill>
                <a:schemeClr val="accent2"/>
              </a:solidFill>
            </a:endParaRPr>
          </a:p>
        </p:txBody>
      </p:sp>
      <p:sp>
        <p:nvSpPr>
          <p:cNvPr id="3" name="Content Placeholder 2">
            <a:extLst>
              <a:ext uri="{FF2B5EF4-FFF2-40B4-BE49-F238E27FC236}">
                <a16:creationId xmlns:a16="http://schemas.microsoft.com/office/drawing/2014/main" id="{3AFD741C-978B-4353-848F-B463B9FF3203}"/>
              </a:ext>
            </a:extLst>
          </p:cNvPr>
          <p:cNvSpPr>
            <a:spLocks noGrp="1"/>
          </p:cNvSpPr>
          <p:nvPr>
            <p:ph idx="1"/>
          </p:nvPr>
        </p:nvSpPr>
        <p:spPr>
          <a:xfrm>
            <a:off x="838200" y="1698530"/>
            <a:ext cx="9163050" cy="4702110"/>
          </a:xfrm>
        </p:spPr>
        <p:txBody>
          <a:bodyPr>
            <a:normAutofit/>
          </a:bodyPr>
          <a:lstStyle/>
          <a:p>
            <a:pPr marL="0" indent="0">
              <a:buNone/>
            </a:pPr>
            <a:r>
              <a:rPr lang="en-GB" sz="2000" b="1" i="1" dirty="0">
                <a:solidFill>
                  <a:srgbClr val="0B0C0C"/>
                </a:solidFill>
                <a:latin typeface="Gilmer Light"/>
                <a:cs typeface="Calibri" panose="020F0502020204030204" pitchFamily="34" charset="0"/>
              </a:rPr>
              <a:t>Value for money metrics and reporting 2024</a:t>
            </a:r>
            <a:r>
              <a:rPr lang="en-GB" sz="2000" b="1" dirty="0">
                <a:solidFill>
                  <a:srgbClr val="0B0C0C"/>
                </a:solidFill>
                <a:latin typeface="Gilmer Light"/>
                <a:cs typeface="Calibri" panose="020F0502020204030204" pitchFamily="34" charset="0"/>
              </a:rPr>
              <a:t>, Regulator of Social Housing (March 2025)</a:t>
            </a:r>
            <a:endParaRPr lang="en-GB" sz="2000" dirty="0"/>
          </a:p>
          <a:p>
            <a:r>
              <a:rPr lang="en-GB" sz="2000" dirty="0"/>
              <a:t>Some providers continued to report on metrics calculated on a different basis to the requirements set out in the Value for Money Technical Note</a:t>
            </a:r>
          </a:p>
          <a:p>
            <a:r>
              <a:rPr lang="en-GB" sz="2000" dirty="0"/>
              <a:t>Some providers again did not publish targets for current and future years making it difficult to assess the achievement of intended goals</a:t>
            </a:r>
          </a:p>
          <a:p>
            <a:r>
              <a:rPr lang="en-GB" sz="2000" dirty="0"/>
              <a:t>For some providers the peer group selected for reporting comparative performance remains an issue</a:t>
            </a:r>
          </a:p>
          <a:p>
            <a:r>
              <a:rPr lang="en-GB" sz="2000" dirty="0"/>
              <a:t>For some providers reporting on underperformance and setting out plans to improve performance continues to be challenging</a:t>
            </a:r>
          </a:p>
          <a:p>
            <a:endParaRPr lang="en-GB" sz="2000" dirty="0"/>
          </a:p>
          <a:p>
            <a:endParaRPr lang="en-GB" sz="2000" dirty="0"/>
          </a:p>
          <a:p>
            <a:pPr marL="0" indent="0" algn="ctr">
              <a:buNone/>
            </a:pPr>
            <a:endParaRPr lang="en-GB" sz="2000" dirty="0"/>
          </a:p>
          <a:p>
            <a:endParaRPr lang="en-GB" dirty="0"/>
          </a:p>
          <a:p>
            <a:endParaRPr lang="en-GB" dirty="0"/>
          </a:p>
        </p:txBody>
      </p:sp>
    </p:spTree>
    <p:extLst>
      <p:ext uri="{BB962C8B-B14F-4D97-AF65-F5344CB8AC3E}">
        <p14:creationId xmlns:p14="http://schemas.microsoft.com/office/powerpoint/2010/main" val="4101881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4747" y="568762"/>
            <a:ext cx="7297274" cy="706347"/>
          </a:xfrm>
          <a:prstGeom prst="rect">
            <a:avLst/>
          </a:prstGeom>
          <a:noFill/>
        </p:spPr>
        <p:txBody>
          <a:bodyPr wrap="square" rtlCol="0">
            <a:spAutoFit/>
          </a:bodyPr>
          <a:lstStyle/>
          <a:p>
            <a:r>
              <a:rPr lang="en-US" sz="4000" dirty="0">
                <a:solidFill>
                  <a:schemeClr val="accent2"/>
                </a:solidFill>
                <a:latin typeface="Gilmer Light"/>
                <a:ea typeface="+mj-ea"/>
                <a:cs typeface="+mj-cs"/>
              </a:rPr>
              <a:t>Good practice in reporting</a:t>
            </a:r>
            <a:endParaRPr lang="en-US" sz="4000" dirty="0">
              <a:solidFill>
                <a:schemeClr val="accent2"/>
              </a:solidFill>
              <a:latin typeface="Arial"/>
              <a:cs typeface="Arial"/>
            </a:endParaRPr>
          </a:p>
        </p:txBody>
      </p:sp>
      <p:sp>
        <p:nvSpPr>
          <p:cNvPr id="2" name="Rectangle 1"/>
          <p:cNvSpPr/>
          <p:nvPr/>
        </p:nvSpPr>
        <p:spPr>
          <a:xfrm>
            <a:off x="984747" y="1693131"/>
            <a:ext cx="6870098" cy="2477601"/>
          </a:xfrm>
          <a:prstGeom prst="rect">
            <a:avLst/>
          </a:prstGeom>
        </p:spPr>
        <p:txBody>
          <a:bodyPr wrap="square">
            <a:spAutoFit/>
          </a:bodyPr>
          <a:lstStyle/>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RSH VFM indicators</a:t>
            </a:r>
          </a:p>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Organisation-specific VFM indicators</a:t>
            </a:r>
          </a:p>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Trend analysis over time</a:t>
            </a:r>
          </a:p>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Comparison with targets</a:t>
            </a:r>
          </a:p>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Comparison with appropriate peer group performance </a:t>
            </a:r>
          </a:p>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Balanced explanatory narrative</a:t>
            </a:r>
          </a:p>
        </p:txBody>
      </p:sp>
    </p:spTree>
    <p:extLst>
      <p:ext uri="{BB962C8B-B14F-4D97-AF65-F5344CB8AC3E}">
        <p14:creationId xmlns:p14="http://schemas.microsoft.com/office/powerpoint/2010/main" val="3649651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4284"/>
            <a:ext cx="10515600" cy="1134731"/>
          </a:xfrm>
        </p:spPr>
        <p:txBody>
          <a:bodyPr>
            <a:normAutofit/>
          </a:bodyPr>
          <a:lstStyle/>
          <a:p>
            <a:r>
              <a:rPr lang="en-GB" sz="4000" dirty="0">
                <a:solidFill>
                  <a:schemeClr val="accent2"/>
                </a:solidFill>
              </a:rPr>
              <a:t>Some questions to ask </a:t>
            </a:r>
          </a:p>
        </p:txBody>
      </p:sp>
      <p:sp>
        <p:nvSpPr>
          <p:cNvPr id="3" name="Content Placeholder 2"/>
          <p:cNvSpPr>
            <a:spLocks noGrp="1"/>
          </p:cNvSpPr>
          <p:nvPr>
            <p:ph idx="1"/>
          </p:nvPr>
        </p:nvSpPr>
        <p:spPr>
          <a:xfrm>
            <a:off x="924051" y="1673156"/>
            <a:ext cx="9212170" cy="4528479"/>
          </a:xfrm>
        </p:spPr>
        <p:txBody>
          <a:bodyPr>
            <a:normAutofit/>
          </a:bodyPr>
          <a:lstStyle/>
          <a:p>
            <a:pPr marL="182563" lvl="2" indent="-182563"/>
            <a:r>
              <a:rPr lang="en-GB" dirty="0">
                <a:latin typeface="Gilmer Light"/>
              </a:rPr>
              <a:t>Do we understand what value for money means for us?</a:t>
            </a:r>
          </a:p>
          <a:p>
            <a:pPr marL="182563" lvl="2" indent="-182563"/>
            <a:r>
              <a:rPr lang="en-GB" dirty="0">
                <a:latin typeface="Gilmer Light"/>
              </a:rPr>
              <a:t>Are we doing the right things?</a:t>
            </a:r>
          </a:p>
          <a:p>
            <a:pPr marL="182563" lvl="2" indent="-182563"/>
            <a:r>
              <a:rPr lang="en-GB" dirty="0">
                <a:latin typeface="Gilmer Light"/>
              </a:rPr>
              <a:t>Could we do them in a different way?</a:t>
            </a:r>
          </a:p>
          <a:p>
            <a:pPr marL="182563" lvl="2" indent="-182563"/>
            <a:r>
              <a:rPr lang="en-GB" dirty="0">
                <a:latin typeface="Gilmer Light"/>
              </a:rPr>
              <a:t>Are we effectively managing our assets in an active manner?</a:t>
            </a:r>
          </a:p>
          <a:p>
            <a:pPr marL="182563" lvl="2" indent="-182563"/>
            <a:r>
              <a:rPr lang="en-GB" dirty="0">
                <a:latin typeface="Gilmer Light"/>
              </a:rPr>
              <a:t>Do we know the cost of delivering specific services?</a:t>
            </a:r>
          </a:p>
          <a:p>
            <a:pPr marL="182563" lvl="2" indent="-182563"/>
            <a:r>
              <a:rPr lang="en-GB" dirty="0">
                <a:latin typeface="Gilmer Light"/>
              </a:rPr>
              <a:t>Could we deliver them more efficiently?</a:t>
            </a:r>
          </a:p>
          <a:p>
            <a:pPr marL="182563" lvl="2" indent="-182563"/>
            <a:r>
              <a:rPr lang="en-GB" dirty="0">
                <a:latin typeface="Gilmer Light"/>
              </a:rPr>
              <a:t>Do we know how our costs compare with those of other providers?</a:t>
            </a:r>
          </a:p>
          <a:p>
            <a:pPr marL="182563" lvl="2" indent="-182563"/>
            <a:r>
              <a:rPr lang="en-GB" dirty="0">
                <a:latin typeface="Gilmer Light"/>
              </a:rPr>
              <a:t>If we are relatively more or less expensive, do we understand why?</a:t>
            </a:r>
          </a:p>
          <a:p>
            <a:pPr marL="182563" lvl="2" indent="-182563"/>
            <a:r>
              <a:rPr lang="en-GB" dirty="0">
                <a:latin typeface="Gilmer Light"/>
              </a:rPr>
              <a:t>Are we challenging ourselves to deliver on-going improvements in value for money?</a:t>
            </a:r>
            <a:endParaRPr lang="en-GB" dirty="0">
              <a:solidFill>
                <a:prstClr val="black"/>
              </a:solidFill>
              <a:latin typeface="Gilmer Light"/>
            </a:endParaRPr>
          </a:p>
          <a:p>
            <a:pPr lvl="1"/>
            <a:endParaRPr lang="en-GB" dirty="0"/>
          </a:p>
          <a:p>
            <a:pPr lvl="1"/>
            <a:endParaRPr lang="en-GB" dirty="0"/>
          </a:p>
        </p:txBody>
      </p:sp>
      <p:sp>
        <p:nvSpPr>
          <p:cNvPr id="5" name="Footer Placeholder 4"/>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3443734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0242065-7AC7-4A9F-AFAD-A129C1E04F65}"/>
              </a:ext>
            </a:extLst>
          </p:cNvPr>
          <p:cNvSpPr>
            <a:spLocks noGrp="1"/>
          </p:cNvSpPr>
          <p:nvPr>
            <p:ph type="title"/>
          </p:nvPr>
        </p:nvSpPr>
        <p:spPr>
          <a:xfrm>
            <a:off x="838200" y="1096242"/>
            <a:ext cx="8741229" cy="4061732"/>
          </a:xfrm>
        </p:spPr>
        <p:txBody>
          <a:bodyPr>
            <a:noAutofit/>
          </a:bodyPr>
          <a:lstStyle/>
          <a:p>
            <a:br>
              <a:rPr lang="en-GB" sz="6000" dirty="0"/>
            </a:br>
            <a:r>
              <a:rPr lang="en-GB" sz="6000" dirty="0">
                <a:solidFill>
                  <a:schemeClr val="accent2"/>
                </a:solidFill>
              </a:rPr>
              <a:t>Thoughts?  </a:t>
            </a:r>
            <a:br>
              <a:rPr lang="en-GB" sz="6000" dirty="0">
                <a:solidFill>
                  <a:schemeClr val="accent2"/>
                </a:solidFill>
              </a:rPr>
            </a:br>
            <a:br>
              <a:rPr lang="en-GB" sz="6000" dirty="0">
                <a:solidFill>
                  <a:schemeClr val="accent2"/>
                </a:solidFill>
              </a:rPr>
            </a:br>
            <a:r>
              <a:rPr lang="en-GB" sz="6000" dirty="0">
                <a:solidFill>
                  <a:schemeClr val="accent2"/>
                </a:solidFill>
              </a:rPr>
              <a:t>          Questions? </a:t>
            </a:r>
            <a:br>
              <a:rPr lang="en-GB" sz="6000" dirty="0">
                <a:solidFill>
                  <a:schemeClr val="accent2"/>
                </a:solidFill>
              </a:rPr>
            </a:br>
            <a:br>
              <a:rPr lang="en-GB" sz="6000" dirty="0">
                <a:solidFill>
                  <a:schemeClr val="accent2"/>
                </a:solidFill>
              </a:rPr>
            </a:br>
            <a:r>
              <a:rPr lang="en-GB" sz="6000" dirty="0">
                <a:solidFill>
                  <a:schemeClr val="accent2"/>
                </a:solidFill>
              </a:rPr>
              <a:t>                    Comments?</a:t>
            </a:r>
          </a:p>
        </p:txBody>
      </p:sp>
      <p:sp>
        <p:nvSpPr>
          <p:cNvPr id="3" name="Content Placeholder 2">
            <a:extLst>
              <a:ext uri="{FF2B5EF4-FFF2-40B4-BE49-F238E27FC236}">
                <a16:creationId xmlns:a16="http://schemas.microsoft.com/office/drawing/2014/main" id="{AE0C27BD-8BF4-4744-8DDE-2A29F79AF761}"/>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3421752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4747" y="568762"/>
            <a:ext cx="7297274" cy="706347"/>
          </a:xfrm>
          <a:prstGeom prst="rect">
            <a:avLst/>
          </a:prstGeom>
          <a:noFill/>
        </p:spPr>
        <p:txBody>
          <a:bodyPr wrap="square" rtlCol="0">
            <a:spAutoFit/>
          </a:bodyPr>
          <a:lstStyle/>
          <a:p>
            <a:r>
              <a:rPr lang="en-US" sz="4000" dirty="0">
                <a:solidFill>
                  <a:schemeClr val="accent2"/>
                </a:solidFill>
                <a:latin typeface="Gilmer Light"/>
                <a:ea typeface="+mj-ea"/>
                <a:cs typeface="+mj-cs"/>
              </a:rPr>
              <a:t>Overview</a:t>
            </a:r>
            <a:endParaRPr lang="en-US" sz="4000" dirty="0">
              <a:solidFill>
                <a:schemeClr val="accent2"/>
              </a:solidFill>
              <a:latin typeface="Arial"/>
              <a:cs typeface="Arial"/>
            </a:endParaRPr>
          </a:p>
        </p:txBody>
      </p:sp>
      <p:sp>
        <p:nvSpPr>
          <p:cNvPr id="2" name="Rectangle 1"/>
          <p:cNvSpPr/>
          <p:nvPr/>
        </p:nvSpPr>
        <p:spPr>
          <a:xfrm>
            <a:off x="895847" y="1693131"/>
            <a:ext cx="6870098" cy="2477601"/>
          </a:xfrm>
          <a:prstGeom prst="rect">
            <a:avLst/>
          </a:prstGeom>
        </p:spPr>
        <p:txBody>
          <a:bodyPr wrap="square">
            <a:spAutoFit/>
          </a:bodyPr>
          <a:lstStyle/>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What we mean by Value for Money (VFM)</a:t>
            </a:r>
          </a:p>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Regulatory expectations</a:t>
            </a:r>
          </a:p>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The Regulator of Social Housing’s (RSH) VFM indicators</a:t>
            </a:r>
          </a:p>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Examples of organisation-specific VFM indicators</a:t>
            </a:r>
          </a:p>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Good practice in reporting</a:t>
            </a:r>
          </a:p>
          <a:p>
            <a:pPr marL="207294" indent="-207294" defTabSz="829178">
              <a:lnSpc>
                <a:spcPct val="90000"/>
              </a:lnSpc>
              <a:spcBef>
                <a:spcPts val="907"/>
              </a:spcBef>
              <a:buFont typeface="Arial" panose="020B0604020202020204" pitchFamily="34" charset="0"/>
              <a:buChar char="•"/>
            </a:pPr>
            <a:r>
              <a:rPr lang="en-GB" sz="2200" dirty="0">
                <a:solidFill>
                  <a:srgbClr val="000000"/>
                </a:solidFill>
                <a:latin typeface="Gilmer Light"/>
              </a:rPr>
              <a:t>Some questions to ask</a:t>
            </a:r>
          </a:p>
        </p:txBody>
      </p:sp>
    </p:spTree>
    <p:extLst>
      <p:ext uri="{BB962C8B-B14F-4D97-AF65-F5344CB8AC3E}">
        <p14:creationId xmlns:p14="http://schemas.microsoft.com/office/powerpoint/2010/main" val="1441812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0242065-7AC7-4A9F-AFAD-A129C1E04F65}"/>
              </a:ext>
            </a:extLst>
          </p:cNvPr>
          <p:cNvSpPr>
            <a:spLocks noGrp="1"/>
          </p:cNvSpPr>
          <p:nvPr>
            <p:ph type="title"/>
          </p:nvPr>
        </p:nvSpPr>
        <p:spPr>
          <a:xfrm>
            <a:off x="838200" y="1096242"/>
            <a:ext cx="8741229" cy="4061732"/>
          </a:xfrm>
        </p:spPr>
        <p:txBody>
          <a:bodyPr>
            <a:noAutofit/>
          </a:bodyPr>
          <a:lstStyle/>
          <a:p>
            <a:br>
              <a:rPr lang="en-GB" sz="6000" dirty="0"/>
            </a:br>
            <a:endParaRPr lang="en-GB" sz="6000" dirty="0"/>
          </a:p>
        </p:txBody>
      </p:sp>
      <p:sp>
        <p:nvSpPr>
          <p:cNvPr id="3" name="Content Placeholder 2">
            <a:extLst>
              <a:ext uri="{FF2B5EF4-FFF2-40B4-BE49-F238E27FC236}">
                <a16:creationId xmlns:a16="http://schemas.microsoft.com/office/drawing/2014/main" id="{AE0C27BD-8BF4-4744-8DDE-2A29F79AF761}"/>
              </a:ext>
            </a:extLst>
          </p:cNvPr>
          <p:cNvSpPr>
            <a:spLocks noGrp="1"/>
          </p:cNvSpPr>
          <p:nvPr>
            <p:ph idx="1"/>
          </p:nvPr>
        </p:nvSpPr>
        <p:spPr/>
        <p:txBody>
          <a:bodyPr/>
          <a:lstStyle/>
          <a:p>
            <a:pPr marL="0" indent="0" algn="ctr">
              <a:buNone/>
            </a:pPr>
            <a:endParaRPr lang="en-GB" dirty="0"/>
          </a:p>
          <a:p>
            <a:pPr marL="0" indent="0" algn="ctr">
              <a:buNone/>
            </a:pPr>
            <a:r>
              <a:rPr lang="en-GB" dirty="0">
                <a:hlinkClick r:id="rId3"/>
              </a:rPr>
              <a:t>www.housingdiversitynetwork.co.uk</a:t>
            </a:r>
            <a:endParaRPr lang="en-GB" dirty="0"/>
          </a:p>
          <a:p>
            <a:pPr marL="0" indent="0" algn="ctr">
              <a:buNone/>
            </a:pPr>
            <a:endParaRPr lang="en-GB" dirty="0"/>
          </a:p>
          <a:p>
            <a:pPr marL="0" indent="0" algn="ctr">
              <a:buNone/>
            </a:pPr>
            <a:r>
              <a:rPr lang="en-GB" dirty="0">
                <a:hlinkClick r:id="rId4"/>
              </a:rPr>
              <a:t>mick@housingdiversitynetwork.co.uk</a:t>
            </a:r>
            <a:r>
              <a:rPr lang="en-GB" dirty="0"/>
              <a:t> </a:t>
            </a:r>
          </a:p>
        </p:txBody>
      </p:sp>
    </p:spTree>
    <p:extLst>
      <p:ext uri="{BB962C8B-B14F-4D97-AF65-F5344CB8AC3E}">
        <p14:creationId xmlns:p14="http://schemas.microsoft.com/office/powerpoint/2010/main" val="647003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4746" y="568763"/>
            <a:ext cx="8339728" cy="1700145"/>
          </a:xfrm>
          <a:prstGeom prst="rect">
            <a:avLst/>
          </a:prstGeom>
          <a:noFill/>
        </p:spPr>
        <p:txBody>
          <a:bodyPr wrap="square" rtlCol="0">
            <a:spAutoFit/>
          </a:bodyPr>
          <a:lstStyle/>
          <a:p>
            <a:r>
              <a:rPr lang="en-US" sz="4000" dirty="0">
                <a:solidFill>
                  <a:schemeClr val="accent2"/>
                </a:solidFill>
                <a:latin typeface="Gilmer Light"/>
                <a:ea typeface="+mj-ea"/>
                <a:cs typeface="+mj-cs"/>
              </a:rPr>
              <a:t>What we mean by Value for Money – three (or four?) E’s</a:t>
            </a:r>
          </a:p>
          <a:p>
            <a:endParaRPr lang="en-US" sz="2448" dirty="0">
              <a:solidFill>
                <a:srgbClr val="00998E"/>
              </a:solidFill>
              <a:latin typeface="Arial"/>
              <a:cs typeface="Arial"/>
            </a:endParaRPr>
          </a:p>
        </p:txBody>
      </p:sp>
    </p:spTree>
    <p:extLst>
      <p:ext uri="{BB962C8B-B14F-4D97-AF65-F5344CB8AC3E}">
        <p14:creationId xmlns:p14="http://schemas.microsoft.com/office/powerpoint/2010/main" val="1262869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29CF3-05FC-B5DE-4322-4F389969980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7A2E347-23FE-744E-3D64-CD6C98052E05}"/>
              </a:ext>
            </a:extLst>
          </p:cNvPr>
          <p:cNvSpPr txBox="1"/>
          <p:nvPr/>
        </p:nvSpPr>
        <p:spPr>
          <a:xfrm>
            <a:off x="984746" y="568763"/>
            <a:ext cx="8339728" cy="1700145"/>
          </a:xfrm>
          <a:prstGeom prst="rect">
            <a:avLst/>
          </a:prstGeom>
          <a:noFill/>
        </p:spPr>
        <p:txBody>
          <a:bodyPr wrap="square" rtlCol="0">
            <a:spAutoFit/>
          </a:bodyPr>
          <a:lstStyle/>
          <a:p>
            <a:r>
              <a:rPr lang="en-US" sz="4000" dirty="0">
                <a:solidFill>
                  <a:schemeClr val="accent2"/>
                </a:solidFill>
                <a:latin typeface="Gilmer Light"/>
              </a:rPr>
              <a:t>What we mean by Value for Money – three (or four?) E’s</a:t>
            </a:r>
          </a:p>
          <a:p>
            <a:endParaRPr lang="en-US" sz="2448" dirty="0">
              <a:solidFill>
                <a:srgbClr val="00998E"/>
              </a:solidFill>
              <a:latin typeface="Arial"/>
              <a:cs typeface="Arial"/>
            </a:endParaRPr>
          </a:p>
        </p:txBody>
      </p:sp>
      <p:sp>
        <p:nvSpPr>
          <p:cNvPr id="2" name="Rectangle 1">
            <a:extLst>
              <a:ext uri="{FF2B5EF4-FFF2-40B4-BE49-F238E27FC236}">
                <a16:creationId xmlns:a16="http://schemas.microsoft.com/office/drawing/2014/main" id="{B92C2C1E-0FE7-43DB-86DE-49562BD3C1D4}"/>
              </a:ext>
            </a:extLst>
          </p:cNvPr>
          <p:cNvSpPr/>
          <p:nvPr/>
        </p:nvSpPr>
        <p:spPr>
          <a:xfrm>
            <a:off x="1057483" y="2046671"/>
            <a:ext cx="8547698" cy="2377574"/>
          </a:xfrm>
          <a:prstGeom prst="rect">
            <a:avLst/>
          </a:prstGeom>
        </p:spPr>
        <p:txBody>
          <a:bodyPr wrap="square">
            <a:spAutoFit/>
          </a:bodyPr>
          <a:lstStyle/>
          <a:p>
            <a:pPr defTabSz="829178">
              <a:lnSpc>
                <a:spcPct val="90000"/>
              </a:lnSpc>
              <a:spcBef>
                <a:spcPts val="907"/>
              </a:spcBef>
            </a:pPr>
            <a:r>
              <a:rPr lang="en-GB" sz="2000" dirty="0">
                <a:solidFill>
                  <a:srgbClr val="000000"/>
                </a:solidFill>
                <a:latin typeface="Gilmer Light"/>
              </a:rPr>
              <a:t>Economy: minimising the cost of resources used while having regard to quality</a:t>
            </a:r>
          </a:p>
          <a:p>
            <a:pPr defTabSz="829178">
              <a:lnSpc>
                <a:spcPct val="90000"/>
              </a:lnSpc>
              <a:spcBef>
                <a:spcPts val="907"/>
              </a:spcBef>
            </a:pPr>
            <a:r>
              <a:rPr lang="en-GB" sz="2000" dirty="0">
                <a:solidFill>
                  <a:srgbClr val="000000"/>
                </a:solidFill>
                <a:latin typeface="Gilmer Light"/>
              </a:rPr>
              <a:t>Efficiency: the relationship between the output from goods or services and the resources to produce them</a:t>
            </a:r>
          </a:p>
          <a:p>
            <a:pPr defTabSz="829178">
              <a:lnSpc>
                <a:spcPct val="90000"/>
              </a:lnSpc>
              <a:spcBef>
                <a:spcPts val="907"/>
              </a:spcBef>
            </a:pPr>
            <a:r>
              <a:rPr lang="en-GB" sz="2000" dirty="0">
                <a:solidFill>
                  <a:srgbClr val="000000"/>
                </a:solidFill>
                <a:latin typeface="Gilmer Light"/>
              </a:rPr>
              <a:t>Effectiveness: the extent to which objectives are achieved and the relationship between intended and actual impacts</a:t>
            </a:r>
          </a:p>
          <a:p>
            <a:pPr defTabSz="829178">
              <a:lnSpc>
                <a:spcPct val="90000"/>
              </a:lnSpc>
              <a:spcBef>
                <a:spcPts val="907"/>
              </a:spcBef>
            </a:pPr>
            <a:r>
              <a:rPr lang="en-GB" sz="2000" dirty="0">
                <a:solidFill>
                  <a:srgbClr val="000000"/>
                </a:solidFill>
                <a:latin typeface="Gilmer Light"/>
              </a:rPr>
              <a:t>Equity: ensuring services reach the audience they are intended for or ensuring benefits reach those population groups most in need</a:t>
            </a:r>
          </a:p>
        </p:txBody>
      </p:sp>
    </p:spTree>
    <p:extLst>
      <p:ext uri="{BB962C8B-B14F-4D97-AF65-F5344CB8AC3E}">
        <p14:creationId xmlns:p14="http://schemas.microsoft.com/office/powerpoint/2010/main" val="1869099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5847" y="525295"/>
            <a:ext cx="8428627" cy="1700145"/>
          </a:xfrm>
          <a:prstGeom prst="rect">
            <a:avLst/>
          </a:prstGeom>
          <a:noFill/>
        </p:spPr>
        <p:txBody>
          <a:bodyPr wrap="square" rtlCol="0">
            <a:spAutoFit/>
          </a:bodyPr>
          <a:lstStyle/>
          <a:p>
            <a:r>
              <a:rPr lang="en-US" sz="4000" dirty="0">
                <a:solidFill>
                  <a:schemeClr val="accent2"/>
                </a:solidFill>
                <a:latin typeface="Gilmer Light"/>
                <a:ea typeface="+mj-ea"/>
                <a:cs typeface="+mj-cs"/>
              </a:rPr>
              <a:t>What we mean by Value for Money  - a few definitions</a:t>
            </a:r>
          </a:p>
          <a:p>
            <a:endParaRPr lang="en-US" sz="2448" dirty="0">
              <a:solidFill>
                <a:srgbClr val="00998E"/>
              </a:solidFill>
              <a:latin typeface="Arial"/>
              <a:cs typeface="Arial"/>
            </a:endParaRPr>
          </a:p>
        </p:txBody>
      </p:sp>
      <p:sp>
        <p:nvSpPr>
          <p:cNvPr id="2" name="Rectangle 1"/>
          <p:cNvSpPr/>
          <p:nvPr/>
        </p:nvSpPr>
        <p:spPr>
          <a:xfrm>
            <a:off x="895847" y="1693131"/>
            <a:ext cx="8547698" cy="2571473"/>
          </a:xfrm>
          <a:prstGeom prst="rect">
            <a:avLst/>
          </a:prstGeom>
        </p:spPr>
        <p:txBody>
          <a:bodyPr wrap="square">
            <a:spAutoFit/>
          </a:bodyPr>
          <a:lstStyle/>
          <a:p>
            <a:pPr defTabSz="829178">
              <a:lnSpc>
                <a:spcPct val="90000"/>
              </a:lnSpc>
              <a:spcBef>
                <a:spcPts val="907"/>
              </a:spcBef>
            </a:pPr>
            <a:endParaRPr lang="en-GB" sz="2200" dirty="0">
              <a:solidFill>
                <a:srgbClr val="000000"/>
              </a:solidFill>
              <a:latin typeface="Gilmer Light"/>
            </a:endParaRPr>
          </a:p>
          <a:p>
            <a:pPr defTabSz="829178">
              <a:lnSpc>
                <a:spcPct val="90000"/>
              </a:lnSpc>
              <a:spcBef>
                <a:spcPts val="907"/>
              </a:spcBef>
            </a:pPr>
            <a:r>
              <a:rPr lang="en-GB" sz="2200" dirty="0">
                <a:solidFill>
                  <a:srgbClr val="000000"/>
                </a:solidFill>
                <a:latin typeface="Gilmer Light"/>
              </a:rPr>
              <a:t>“doing the right things to deliver the mission, efficiently and at optimum cost, whilst not wasting resources on doing other things”</a:t>
            </a:r>
          </a:p>
          <a:p>
            <a:pPr defTabSz="829178">
              <a:lnSpc>
                <a:spcPct val="90000"/>
              </a:lnSpc>
              <a:spcBef>
                <a:spcPts val="907"/>
              </a:spcBef>
            </a:pPr>
            <a:r>
              <a:rPr lang="en-GB" sz="2200" dirty="0">
                <a:solidFill>
                  <a:srgbClr val="000000"/>
                </a:solidFill>
                <a:latin typeface="Gilmer Light"/>
              </a:rPr>
              <a:t>“the maximum benefit from the goods and services an organisation acquires and/or provides, within the resources available to it”</a:t>
            </a:r>
          </a:p>
          <a:p>
            <a:pPr defTabSz="829178">
              <a:lnSpc>
                <a:spcPct val="90000"/>
              </a:lnSpc>
              <a:spcBef>
                <a:spcPts val="907"/>
              </a:spcBef>
            </a:pPr>
            <a:r>
              <a:rPr lang="en-GB" sz="2200" dirty="0">
                <a:solidFill>
                  <a:srgbClr val="000000"/>
                </a:solidFill>
                <a:latin typeface="Gilmer Light"/>
              </a:rPr>
              <a:t>“the optimum use of available resources to achieve organisational objectives” </a:t>
            </a:r>
          </a:p>
        </p:txBody>
      </p:sp>
    </p:spTree>
    <p:extLst>
      <p:ext uri="{BB962C8B-B14F-4D97-AF65-F5344CB8AC3E}">
        <p14:creationId xmlns:p14="http://schemas.microsoft.com/office/powerpoint/2010/main" val="1069928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7447" y="467162"/>
            <a:ext cx="7297274" cy="1097095"/>
          </a:xfrm>
          <a:prstGeom prst="rect">
            <a:avLst/>
          </a:prstGeom>
          <a:noFill/>
        </p:spPr>
        <p:txBody>
          <a:bodyPr wrap="square" rtlCol="0">
            <a:spAutoFit/>
          </a:bodyPr>
          <a:lstStyle/>
          <a:p>
            <a:r>
              <a:rPr lang="en-GB" sz="4000" dirty="0">
                <a:solidFill>
                  <a:schemeClr val="accent2"/>
                </a:solidFill>
                <a:latin typeface="Gilmer Light"/>
                <a:ea typeface="+mj-ea"/>
                <a:cs typeface="+mj-cs"/>
              </a:rPr>
              <a:t>Regulatory expectations (1)</a:t>
            </a:r>
            <a:endParaRPr lang="en-GB" sz="4000" b="1" baseline="30000" dirty="0">
              <a:solidFill>
                <a:schemeClr val="accent2"/>
              </a:solidFill>
              <a:latin typeface="Gilmer Light"/>
              <a:cs typeface="Arial"/>
            </a:endParaRPr>
          </a:p>
          <a:p>
            <a:pPr lvl="0"/>
            <a:endParaRPr lang="en-GB" sz="2539" dirty="0"/>
          </a:p>
        </p:txBody>
      </p:sp>
      <p:sp>
        <p:nvSpPr>
          <p:cNvPr id="2" name="Rectangle 1"/>
          <p:cNvSpPr/>
          <p:nvPr/>
        </p:nvSpPr>
        <p:spPr>
          <a:xfrm>
            <a:off x="997447" y="1261151"/>
            <a:ext cx="10572512" cy="4016484"/>
          </a:xfrm>
          <a:prstGeom prst="rect">
            <a:avLst/>
          </a:prstGeom>
        </p:spPr>
        <p:txBody>
          <a:bodyPr wrap="square">
            <a:spAutoFit/>
          </a:bodyPr>
          <a:lstStyle/>
          <a:p>
            <a:pPr>
              <a:spcAft>
                <a:spcPts val="600"/>
              </a:spcAft>
            </a:pPr>
            <a:r>
              <a:rPr lang="en-GB" sz="2000" b="1" i="1" dirty="0">
                <a:solidFill>
                  <a:srgbClr val="0B0C0C"/>
                </a:solidFill>
                <a:latin typeface="Gilmer Light"/>
                <a:cs typeface="Calibri" panose="020F0502020204030204" pitchFamily="34" charset="0"/>
              </a:rPr>
              <a:t>Value for Money Standard</a:t>
            </a:r>
            <a:r>
              <a:rPr lang="en-GB" sz="2000" b="1" dirty="0">
                <a:solidFill>
                  <a:srgbClr val="0B0C0C"/>
                </a:solidFill>
                <a:latin typeface="Gilmer Light"/>
                <a:cs typeface="Calibri" panose="020F0502020204030204" pitchFamily="34" charset="0"/>
              </a:rPr>
              <a:t>, Regulator of Social Housing (June 2021)</a:t>
            </a:r>
          </a:p>
          <a:p>
            <a:pPr algn="l">
              <a:spcAft>
                <a:spcPts val="600"/>
              </a:spcAft>
            </a:pPr>
            <a:r>
              <a:rPr lang="en-GB" sz="2000" u="sng" dirty="0">
                <a:solidFill>
                  <a:srgbClr val="0B0C0C"/>
                </a:solidFill>
                <a:latin typeface="Gilmer Light"/>
                <a:cs typeface="Calibri" panose="020F0502020204030204" pitchFamily="34" charset="0"/>
              </a:rPr>
              <a:t>Required outcome</a:t>
            </a:r>
          </a:p>
          <a:p>
            <a:pPr algn="l">
              <a:spcAft>
                <a:spcPts val="600"/>
              </a:spcAft>
            </a:pPr>
            <a:r>
              <a:rPr lang="en-GB" sz="2000" dirty="0">
                <a:solidFill>
                  <a:srgbClr val="0B0C0C"/>
                </a:solidFill>
                <a:latin typeface="Gilmer Light"/>
                <a:cs typeface="Calibri" panose="020F0502020204030204" pitchFamily="34" charset="0"/>
              </a:rPr>
              <a:t>Registered providers must:</a:t>
            </a:r>
          </a:p>
          <a:p>
            <a:pPr algn="l">
              <a:spcAft>
                <a:spcPts val="600"/>
              </a:spcAft>
            </a:pPr>
            <a:r>
              <a:rPr lang="en-GB" sz="2000" dirty="0">
                <a:solidFill>
                  <a:srgbClr val="0B0C0C"/>
                </a:solidFill>
                <a:latin typeface="Gilmer Light"/>
                <a:cs typeface="Calibri" panose="020F0502020204030204" pitchFamily="34" charset="0"/>
              </a:rPr>
              <a:t>a. clearly articulate their strategic objectives</a:t>
            </a:r>
          </a:p>
          <a:p>
            <a:pPr algn="l">
              <a:spcAft>
                <a:spcPts val="600"/>
              </a:spcAft>
            </a:pPr>
            <a:r>
              <a:rPr lang="en-GB" sz="2000" dirty="0">
                <a:solidFill>
                  <a:srgbClr val="0B0C0C"/>
                </a:solidFill>
                <a:latin typeface="Gilmer Light"/>
                <a:cs typeface="Calibri" panose="020F0502020204030204" pitchFamily="34" charset="0"/>
              </a:rPr>
              <a:t>b. have an approach agreed by their board to achieving value for money in meeting these objectives and demonstrate their delivery of value for money to stakeholders</a:t>
            </a:r>
          </a:p>
          <a:p>
            <a:pPr algn="l">
              <a:spcAft>
                <a:spcPts val="600"/>
              </a:spcAft>
            </a:pPr>
            <a:r>
              <a:rPr lang="en-GB" sz="2000" dirty="0">
                <a:solidFill>
                  <a:srgbClr val="0B0C0C"/>
                </a:solidFill>
                <a:latin typeface="Gilmer Light"/>
                <a:cs typeface="Calibri" panose="020F0502020204030204" pitchFamily="34" charset="0"/>
              </a:rPr>
              <a:t>c. through their strategic objectives, articulate their strategy for delivering homes that meet a range of needs</a:t>
            </a:r>
          </a:p>
          <a:p>
            <a:pPr algn="l">
              <a:spcAft>
                <a:spcPts val="600"/>
              </a:spcAft>
            </a:pPr>
            <a:r>
              <a:rPr lang="en-GB" sz="2000" dirty="0">
                <a:solidFill>
                  <a:srgbClr val="0B0C0C"/>
                </a:solidFill>
                <a:latin typeface="Gilmer Light"/>
                <a:cs typeface="Calibri" panose="020F0502020204030204" pitchFamily="34" charset="0"/>
              </a:rPr>
              <a:t>d. ensure that optimal benefit is derived from resources and assets and optimise economy, efficiency and effectiveness in the delivery of their strategic objectives</a:t>
            </a:r>
          </a:p>
          <a:p>
            <a:pPr algn="l">
              <a:spcAft>
                <a:spcPts val="600"/>
              </a:spcAft>
            </a:pPr>
            <a:endParaRPr lang="en-GB" sz="2000" dirty="0">
              <a:solidFill>
                <a:srgbClr val="0B0C0C"/>
              </a:solidFill>
              <a:latin typeface="Gilmer Light"/>
              <a:cs typeface="Calibri" panose="020F0502020204030204" pitchFamily="34" charset="0"/>
            </a:endParaRPr>
          </a:p>
        </p:txBody>
      </p:sp>
    </p:spTree>
    <p:extLst>
      <p:ext uri="{BB962C8B-B14F-4D97-AF65-F5344CB8AC3E}">
        <p14:creationId xmlns:p14="http://schemas.microsoft.com/office/powerpoint/2010/main" val="7308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1247" y="572171"/>
            <a:ext cx="7297274" cy="1097095"/>
          </a:xfrm>
          <a:prstGeom prst="rect">
            <a:avLst/>
          </a:prstGeom>
          <a:noFill/>
        </p:spPr>
        <p:txBody>
          <a:bodyPr wrap="square" rtlCol="0">
            <a:spAutoFit/>
          </a:bodyPr>
          <a:lstStyle/>
          <a:p>
            <a:r>
              <a:rPr lang="en-GB" sz="4000" dirty="0">
                <a:solidFill>
                  <a:schemeClr val="accent2"/>
                </a:solidFill>
                <a:latin typeface="Gilmer Light"/>
                <a:ea typeface="+mj-ea"/>
                <a:cs typeface="+mj-cs"/>
              </a:rPr>
              <a:t>Regulatory expectations (2)</a:t>
            </a:r>
            <a:endParaRPr lang="en-GB" sz="4000" b="1" baseline="30000" dirty="0">
              <a:solidFill>
                <a:schemeClr val="accent2"/>
              </a:solidFill>
              <a:latin typeface="Gilmer Light"/>
              <a:cs typeface="Arial"/>
            </a:endParaRPr>
          </a:p>
          <a:p>
            <a:pPr lvl="0"/>
            <a:endParaRPr lang="en-GB" sz="2539" dirty="0"/>
          </a:p>
        </p:txBody>
      </p:sp>
      <p:sp>
        <p:nvSpPr>
          <p:cNvPr id="2" name="Rectangle 1"/>
          <p:cNvSpPr/>
          <p:nvPr/>
        </p:nvSpPr>
        <p:spPr>
          <a:xfrm>
            <a:off x="921246" y="1488904"/>
            <a:ext cx="9258451" cy="3431709"/>
          </a:xfrm>
          <a:prstGeom prst="rect">
            <a:avLst/>
          </a:prstGeom>
        </p:spPr>
        <p:txBody>
          <a:bodyPr wrap="square">
            <a:spAutoFit/>
          </a:bodyPr>
          <a:lstStyle/>
          <a:p>
            <a:pPr algn="l">
              <a:spcAft>
                <a:spcPts val="600"/>
              </a:spcAft>
            </a:pPr>
            <a:r>
              <a:rPr lang="en-GB" sz="1600" u="sng" dirty="0">
                <a:solidFill>
                  <a:srgbClr val="0B0C0C"/>
                </a:solidFill>
                <a:latin typeface="Gilmer Light"/>
                <a:cs typeface="Calibri" panose="020F0502020204030204" pitchFamily="34" charset="0"/>
              </a:rPr>
              <a:t>Specific expectations</a:t>
            </a:r>
          </a:p>
          <a:p>
            <a:pPr algn="l">
              <a:spcAft>
                <a:spcPts val="600"/>
              </a:spcAft>
            </a:pPr>
            <a:r>
              <a:rPr lang="en-GB" sz="1600" dirty="0">
                <a:solidFill>
                  <a:srgbClr val="0B0C0C"/>
                </a:solidFill>
                <a:latin typeface="Gilmer Light"/>
                <a:cs typeface="Calibri" panose="020F0502020204030204" pitchFamily="34" charset="0"/>
              </a:rPr>
              <a:t>Registered providers must demonstrate:</a:t>
            </a:r>
          </a:p>
          <a:p>
            <a:pPr marL="310942" indent="-310942">
              <a:spcAft>
                <a:spcPts val="600"/>
              </a:spcAft>
              <a:buAutoNum type="alphaLcPeriod"/>
            </a:pPr>
            <a:r>
              <a:rPr lang="en-GB" sz="1600" dirty="0">
                <a:solidFill>
                  <a:srgbClr val="0B0C0C"/>
                </a:solidFill>
                <a:latin typeface="Gilmer Light"/>
                <a:cs typeface="Calibri" panose="020F0502020204030204" pitchFamily="34" charset="0"/>
              </a:rPr>
              <a:t>a robust approach to achieving value for money – this must include a robust approach to decision making and a rigorous appraisal of potential options for improving performance</a:t>
            </a:r>
          </a:p>
          <a:p>
            <a:pPr marL="328216" indent="-328216">
              <a:spcAft>
                <a:spcPts val="600"/>
              </a:spcAft>
            </a:pPr>
            <a:r>
              <a:rPr lang="en-GB" sz="1600" dirty="0">
                <a:solidFill>
                  <a:srgbClr val="0B0C0C"/>
                </a:solidFill>
                <a:latin typeface="Gilmer Light"/>
                <a:cs typeface="Calibri" panose="020F0502020204030204" pitchFamily="34" charset="0"/>
              </a:rPr>
              <a:t>b.    regular and appropriate consideration by the board of potential value for money gains – this must include full consideration of costs and benefits of alternative commercial, organisational and delivery structures</a:t>
            </a:r>
          </a:p>
          <a:p>
            <a:pPr marL="328216" indent="-328216">
              <a:spcAft>
                <a:spcPts val="600"/>
              </a:spcAft>
            </a:pPr>
            <a:r>
              <a:rPr lang="en-GB" sz="1600" dirty="0">
                <a:solidFill>
                  <a:srgbClr val="0B0C0C"/>
                </a:solidFill>
                <a:latin typeface="Gilmer Light"/>
                <a:cs typeface="Calibri" panose="020F0502020204030204" pitchFamily="34" charset="0"/>
              </a:rPr>
              <a:t>c.     consideration of value for money across their whole business and where they invest  in non-social housing activity, they should consider whether this generates returns commensurate to the risk involved and justification where this is not the case</a:t>
            </a:r>
          </a:p>
          <a:p>
            <a:pPr marL="328216" indent="-328216">
              <a:spcAft>
                <a:spcPts val="600"/>
              </a:spcAft>
            </a:pPr>
            <a:r>
              <a:rPr lang="en-GB" sz="1600" dirty="0">
                <a:solidFill>
                  <a:srgbClr val="0B0C0C"/>
                </a:solidFill>
                <a:latin typeface="Gilmer Light"/>
                <a:cs typeface="Calibri" panose="020F0502020204030204" pitchFamily="34" charset="0"/>
              </a:rPr>
              <a:t>d.     that they have appropriate targets in place for measuring performance in achieving value for money in delivering their strategic objectives, and that they regularly monitor and report their performance against these targets</a:t>
            </a:r>
          </a:p>
        </p:txBody>
      </p:sp>
    </p:spTree>
    <p:extLst>
      <p:ext uri="{BB962C8B-B14F-4D97-AF65-F5344CB8AC3E}">
        <p14:creationId xmlns:p14="http://schemas.microsoft.com/office/powerpoint/2010/main" val="2331201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46647" y="572940"/>
            <a:ext cx="7297274" cy="1097095"/>
          </a:xfrm>
          <a:prstGeom prst="rect">
            <a:avLst/>
          </a:prstGeom>
          <a:noFill/>
        </p:spPr>
        <p:txBody>
          <a:bodyPr wrap="square" rtlCol="0">
            <a:spAutoFit/>
          </a:bodyPr>
          <a:lstStyle/>
          <a:p>
            <a:r>
              <a:rPr lang="en-GB" sz="4000" dirty="0">
                <a:solidFill>
                  <a:schemeClr val="accent2"/>
                </a:solidFill>
                <a:latin typeface="Gilmer Light"/>
                <a:ea typeface="+mj-ea"/>
                <a:cs typeface="+mj-cs"/>
              </a:rPr>
              <a:t>Regulatory expectations (3)</a:t>
            </a:r>
            <a:endParaRPr lang="en-GB" sz="4000" b="1" baseline="30000" dirty="0">
              <a:solidFill>
                <a:schemeClr val="accent2"/>
              </a:solidFill>
              <a:latin typeface="Gilmer Light"/>
              <a:cs typeface="Arial"/>
            </a:endParaRPr>
          </a:p>
          <a:p>
            <a:pPr lvl="0"/>
            <a:endParaRPr lang="en-GB" sz="2539" dirty="0"/>
          </a:p>
        </p:txBody>
      </p:sp>
      <p:sp>
        <p:nvSpPr>
          <p:cNvPr id="2" name="Rectangle 1"/>
          <p:cNvSpPr/>
          <p:nvPr/>
        </p:nvSpPr>
        <p:spPr>
          <a:xfrm>
            <a:off x="946646" y="1514304"/>
            <a:ext cx="8088171" cy="3170099"/>
          </a:xfrm>
          <a:prstGeom prst="rect">
            <a:avLst/>
          </a:prstGeom>
        </p:spPr>
        <p:txBody>
          <a:bodyPr wrap="square">
            <a:spAutoFit/>
          </a:bodyPr>
          <a:lstStyle/>
          <a:p>
            <a:pPr algn="l">
              <a:spcAft>
                <a:spcPts val="600"/>
              </a:spcAft>
            </a:pPr>
            <a:r>
              <a:rPr lang="en-GB" sz="2000" dirty="0">
                <a:solidFill>
                  <a:srgbClr val="0B0C0C"/>
                </a:solidFill>
                <a:latin typeface="Gilmer Light"/>
                <a:cs typeface="Calibri" panose="020F0502020204030204" pitchFamily="34" charset="0"/>
              </a:rPr>
              <a:t>Registered providers must annually publish evidence in the statutory accounts to enable stakeholders to understand the provider’s:</a:t>
            </a:r>
          </a:p>
          <a:p>
            <a:pPr marL="328216" indent="-328216">
              <a:spcAft>
                <a:spcPts val="600"/>
              </a:spcAft>
              <a:buAutoNum type="alphaLcPeriod"/>
            </a:pPr>
            <a:r>
              <a:rPr lang="en-GB" sz="2000" dirty="0">
                <a:solidFill>
                  <a:srgbClr val="0B0C0C"/>
                </a:solidFill>
                <a:latin typeface="Gilmer Light"/>
                <a:cs typeface="Calibri" panose="020F0502020204030204" pitchFamily="34" charset="0"/>
              </a:rPr>
              <a:t>performance against its own value for money targets and any metrics set out by the regulator, and how that performance compares to peers</a:t>
            </a:r>
          </a:p>
          <a:p>
            <a:pPr marL="328216" indent="-328216">
              <a:spcAft>
                <a:spcPts val="600"/>
              </a:spcAft>
            </a:pPr>
            <a:r>
              <a:rPr lang="en-GB" sz="2000" dirty="0">
                <a:solidFill>
                  <a:srgbClr val="0B0C0C"/>
                </a:solidFill>
                <a:latin typeface="Gilmer Light"/>
                <a:cs typeface="Calibri" panose="020F0502020204030204" pitchFamily="34" charset="0"/>
              </a:rPr>
              <a:t>b.  measurable plans to address any areas of underperformance, including clearly stating any areas where improvements would not be appropriate and the rationale for this</a:t>
            </a:r>
          </a:p>
          <a:p>
            <a:pPr marL="328216" indent="-328216">
              <a:spcAft>
                <a:spcPts val="600"/>
              </a:spcAft>
            </a:pPr>
            <a:endParaRPr lang="en-GB" sz="2000" dirty="0">
              <a:solidFill>
                <a:srgbClr val="0B0C0C"/>
              </a:solidFill>
              <a:latin typeface="Gilmer Light"/>
              <a:cs typeface="Calibri" panose="020F0502020204030204" pitchFamily="34" charset="0"/>
            </a:endParaRPr>
          </a:p>
          <a:p>
            <a:pPr marL="328216" indent="-328216">
              <a:spcAft>
                <a:spcPts val="600"/>
              </a:spcAft>
            </a:pPr>
            <a:endParaRPr lang="en-GB" sz="2000" dirty="0">
              <a:solidFill>
                <a:srgbClr val="0B0C0C"/>
              </a:solidFill>
              <a:latin typeface="Gilmer Light"/>
              <a:cs typeface="Calibri" panose="020F0502020204030204" pitchFamily="34" charset="0"/>
            </a:endParaRPr>
          </a:p>
        </p:txBody>
      </p:sp>
    </p:spTree>
    <p:extLst>
      <p:ext uri="{BB962C8B-B14F-4D97-AF65-F5344CB8AC3E}">
        <p14:creationId xmlns:p14="http://schemas.microsoft.com/office/powerpoint/2010/main" val="1082907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10146" y="248930"/>
            <a:ext cx="8283143" cy="1714187"/>
          </a:xfrm>
          <a:prstGeom prst="rect">
            <a:avLst/>
          </a:prstGeom>
          <a:noFill/>
        </p:spPr>
        <p:txBody>
          <a:bodyPr wrap="square" rtlCol="0">
            <a:spAutoFit/>
          </a:bodyPr>
          <a:lstStyle/>
          <a:p>
            <a:r>
              <a:rPr lang="en-GB" sz="4000" dirty="0">
                <a:solidFill>
                  <a:schemeClr val="accent2"/>
                </a:solidFill>
                <a:latin typeface="Gilmer Light"/>
                <a:ea typeface="+mj-ea"/>
                <a:cs typeface="+mj-cs"/>
              </a:rPr>
              <a:t>The Regulator of Social Housing’s (RSH’s) VFM indicators</a:t>
            </a:r>
            <a:endParaRPr lang="en-GB" sz="4000" b="1" baseline="30000" dirty="0">
              <a:solidFill>
                <a:schemeClr val="accent2"/>
              </a:solidFill>
              <a:latin typeface="Gilmer Light"/>
              <a:cs typeface="Arial"/>
            </a:endParaRPr>
          </a:p>
          <a:p>
            <a:pPr lvl="0"/>
            <a:endParaRPr lang="en-GB" sz="2539" dirty="0"/>
          </a:p>
        </p:txBody>
      </p:sp>
      <p:sp>
        <p:nvSpPr>
          <p:cNvPr id="2" name="Rectangle 1"/>
          <p:cNvSpPr/>
          <p:nvPr/>
        </p:nvSpPr>
        <p:spPr>
          <a:xfrm>
            <a:off x="1010146" y="1638677"/>
            <a:ext cx="7970080" cy="3170099"/>
          </a:xfrm>
          <a:prstGeom prst="rect">
            <a:avLst/>
          </a:prstGeom>
        </p:spPr>
        <p:txBody>
          <a:bodyPr wrap="square">
            <a:spAutoFit/>
          </a:bodyPr>
          <a:lstStyle/>
          <a:p>
            <a:pPr marL="310942" indent="-310942">
              <a:buFont typeface="+mj-lt"/>
              <a:buAutoNum type="arabicPeriod"/>
            </a:pPr>
            <a:r>
              <a:rPr lang="en-GB" sz="2000" dirty="0">
                <a:solidFill>
                  <a:srgbClr val="0B0C0C"/>
                </a:solidFill>
                <a:latin typeface="Gilmer Light"/>
              </a:rPr>
              <a:t>Reinvestment % (in existing homes and new homes)</a:t>
            </a:r>
          </a:p>
          <a:p>
            <a:pPr marL="310942" indent="-310942">
              <a:buFont typeface="+mj-lt"/>
              <a:buAutoNum type="arabicPeriod"/>
            </a:pPr>
            <a:r>
              <a:rPr lang="en-GB" sz="2000" dirty="0">
                <a:solidFill>
                  <a:srgbClr val="0B0C0C"/>
                </a:solidFill>
                <a:latin typeface="Gilmer Light"/>
              </a:rPr>
              <a:t>a) New Supply Delivered Social Housing Units % b) New Supply Delivered Non-Social Housing Units % </a:t>
            </a:r>
          </a:p>
          <a:p>
            <a:pPr marL="310942" indent="-310942">
              <a:buFont typeface="+mj-lt"/>
              <a:buAutoNum type="arabicPeriod"/>
            </a:pPr>
            <a:r>
              <a:rPr lang="en-GB" sz="2000" dirty="0">
                <a:solidFill>
                  <a:srgbClr val="0B0C0C"/>
                </a:solidFill>
                <a:latin typeface="Gilmer Light"/>
              </a:rPr>
              <a:t>Gearing %</a:t>
            </a:r>
          </a:p>
          <a:p>
            <a:pPr marL="310942" indent="-310942">
              <a:buFont typeface="+mj-lt"/>
              <a:buAutoNum type="arabicPeriod"/>
            </a:pPr>
            <a:r>
              <a:rPr lang="en-GB" sz="2000" dirty="0">
                <a:solidFill>
                  <a:srgbClr val="0B0C0C"/>
                </a:solidFill>
                <a:latin typeface="Gilmer Light"/>
              </a:rPr>
              <a:t>Earnings Before Interest; Tax; Depreciation; Amortisation; Major Repairs; Included (EBITDA MRI) Interest Cover %</a:t>
            </a:r>
          </a:p>
          <a:p>
            <a:pPr marL="310942" indent="-310942">
              <a:buFont typeface="+mj-lt"/>
              <a:buAutoNum type="arabicPeriod"/>
            </a:pPr>
            <a:r>
              <a:rPr lang="en-GB" sz="2000" dirty="0">
                <a:solidFill>
                  <a:srgbClr val="0B0C0C"/>
                </a:solidFill>
                <a:latin typeface="Gilmer Light"/>
              </a:rPr>
              <a:t>Headline social housing cost per unit (£’000)</a:t>
            </a:r>
          </a:p>
          <a:p>
            <a:pPr marL="310942" indent="-310942">
              <a:buFont typeface="+mj-lt"/>
              <a:buAutoNum type="arabicPeriod"/>
            </a:pPr>
            <a:r>
              <a:rPr lang="en-GB" sz="2000" dirty="0">
                <a:solidFill>
                  <a:srgbClr val="0B0C0C"/>
                </a:solidFill>
                <a:latin typeface="Gilmer Light"/>
              </a:rPr>
              <a:t>a) Operating Margin Social Housing Lettings % b) Operating Margin Overall % </a:t>
            </a:r>
          </a:p>
          <a:p>
            <a:pPr marL="310942" indent="-310942">
              <a:buFont typeface="+mj-lt"/>
              <a:buAutoNum type="arabicPeriod"/>
            </a:pPr>
            <a:r>
              <a:rPr lang="en-GB" sz="2000" dirty="0">
                <a:solidFill>
                  <a:srgbClr val="0B0C0C"/>
                </a:solidFill>
                <a:latin typeface="Gilmer Light"/>
              </a:rPr>
              <a:t>Return on Capital Employed %</a:t>
            </a:r>
          </a:p>
        </p:txBody>
      </p:sp>
    </p:spTree>
    <p:extLst>
      <p:ext uri="{BB962C8B-B14F-4D97-AF65-F5344CB8AC3E}">
        <p14:creationId xmlns:p14="http://schemas.microsoft.com/office/powerpoint/2010/main" val="3076394393"/>
      </p:ext>
    </p:extLst>
  </p:cSld>
  <p:clrMapOvr>
    <a:masterClrMapping/>
  </p:clrMapOvr>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24065A54-B2EE-4C5D-A6CA-3A0FB18BD32E}" vid="{8F47E73B-4486-46F8-BB14-8259352E4C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0AEE7475BED4F478699D4472DAD2E48" ma:contentTypeVersion="13" ma:contentTypeDescription="Create a new document." ma:contentTypeScope="" ma:versionID="c1b7ddc85387d90967260b68607f56ce">
  <xsd:schema xmlns:xsd="http://www.w3.org/2001/XMLSchema" xmlns:xs="http://www.w3.org/2001/XMLSchema" xmlns:p="http://schemas.microsoft.com/office/2006/metadata/properties" xmlns:ns2="1f8f253d-e716-4626-931f-4264eeb6d682" xmlns:ns3="da6d5167-2a90-4f82-8b8b-55797dd00cca" targetNamespace="http://schemas.microsoft.com/office/2006/metadata/properties" ma:root="true" ma:fieldsID="b6579cc53d5c27ca3bc9acdbc4dede51" ns2:_="" ns3:_="">
    <xsd:import namespace="1f8f253d-e716-4626-931f-4264eeb6d682"/>
    <xsd:import namespace="da6d5167-2a90-4f82-8b8b-55797dd00cc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EventHashCode" minOccurs="0"/>
                <xsd:element ref="ns3:MediaServiceGenerationTim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8f253d-e716-4626-931f-4264eeb6d68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a6d5167-2a90-4f82-8b8b-55797dd00cc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F5D01B0-4097-4DD3-9892-D32EF695E708}">
  <ds:schemaRefs>
    <ds:schemaRef ds:uri="http://schemas.microsoft.com/sharepoint/v3/contenttype/forms"/>
  </ds:schemaRefs>
</ds:datastoreItem>
</file>

<file path=customXml/itemProps2.xml><?xml version="1.0" encoding="utf-8"?>
<ds:datastoreItem xmlns:ds="http://schemas.openxmlformats.org/officeDocument/2006/customXml" ds:itemID="{4CB4F5EA-913E-4030-B2EC-F38AC5880C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8f253d-e716-4626-931f-4264eeb6d682"/>
    <ds:schemaRef ds:uri="da6d5167-2a90-4f82-8b8b-55797dd00c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975DB31-A836-4A95-9D91-19ED6AFAC757}">
  <ds:schemaRefs>
    <ds:schemaRef ds:uri="http://schemas.microsoft.com/office/2006/metadata/properties"/>
    <ds:schemaRef ds:uri="http://purl.org/dc/terms/"/>
    <ds:schemaRef ds:uri="http://schemas.microsoft.com/office/infopath/2007/PartnerControls"/>
    <ds:schemaRef ds:uri="http://purl.org/dc/dcmitype/"/>
    <ds:schemaRef ds:uri="http://purl.org/dc/elements/1.1/"/>
    <ds:schemaRef ds:uri="http://schemas.microsoft.com/office/2006/documentManagement/types"/>
    <ds:schemaRef ds:uri="http://www.w3.org/XML/1998/namespace"/>
    <ds:schemaRef ds:uri="http://schemas.openxmlformats.org/package/2006/metadata/core-properties"/>
    <ds:schemaRef ds:uri="da6d5167-2a90-4f82-8b8b-55797dd00cca"/>
    <ds:schemaRef ds:uri="1f8f253d-e716-4626-931f-4264eeb6d682"/>
  </ds:schemaRefs>
</ds:datastoreItem>
</file>

<file path=docProps/app.xml><?xml version="1.0" encoding="utf-8"?>
<Properties xmlns="http://schemas.openxmlformats.org/officeDocument/2006/extended-properties" xmlns:vt="http://schemas.openxmlformats.org/officeDocument/2006/docPropsVTypes">
  <Template>HDN Master Slides</Template>
  <TotalTime>2491</TotalTime>
  <Words>1223</Words>
  <Application>Microsoft Office PowerPoint</Application>
  <PresentationFormat>Widescreen</PresentationFormat>
  <Paragraphs>145</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Gilmer Light</vt:lpstr>
      <vt:lpstr>Office Theme</vt:lpstr>
      <vt:lpstr>      Board Accelerator Programme 12 February 2026  Value for Money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Value for Money metrics 2024 (1)</vt:lpstr>
      <vt:lpstr>Value for Money metrics 2024 (2)</vt:lpstr>
      <vt:lpstr>PowerPoint Presentation</vt:lpstr>
      <vt:lpstr>PowerPoint Presentation</vt:lpstr>
      <vt:lpstr>Value for Money reporting 2024</vt:lpstr>
      <vt:lpstr>PowerPoint Presentation</vt:lpstr>
      <vt:lpstr>Some questions to ask </vt:lpstr>
      <vt:lpstr> Thoughts?              Questions?                       Comments?</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Carla Olfin</dc:creator>
  <cp:lastModifiedBy>Mick Warner</cp:lastModifiedBy>
  <cp:revision>14</cp:revision>
  <cp:lastPrinted>2025-02-20T05:57:05Z</cp:lastPrinted>
  <dcterms:created xsi:type="dcterms:W3CDTF">2021-04-12T15:25:42Z</dcterms:created>
  <dcterms:modified xsi:type="dcterms:W3CDTF">2026-02-13T06:28:41Z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0x01010040AEE7475BED4F478699D4472DAD2E48</vt:lpwstr>
  </property>
</Properties>
</file>