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16"/>
  </p:notesMasterIdLst>
  <p:sldIdLst>
    <p:sldId id="304" r:id="rId5"/>
    <p:sldId id="260" r:id="rId6"/>
    <p:sldId id="317" r:id="rId7"/>
    <p:sldId id="329" r:id="rId8"/>
    <p:sldId id="326" r:id="rId9"/>
    <p:sldId id="295" r:id="rId10"/>
    <p:sldId id="574" r:id="rId11"/>
    <p:sldId id="573" r:id="rId12"/>
    <p:sldId id="547" r:id="rId13"/>
    <p:sldId id="287" r:id="rId14"/>
    <p:sldId id="54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2CA2DA-1336-4B56-AAE5-4EF4E87921F3}" v="2" dt="2026-02-10T09:49:11.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994" y="283"/>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k Warner" userId="007e5329194b2ec8" providerId="LiveId" clId="{48AAB814-F6B3-464C-AD80-253D5FF21B8F}"/>
    <pc:docChg chg="undo custSel addSld delSld modSld sldOrd">
      <pc:chgData name="Mick Warner" userId="007e5329194b2ec8" providerId="LiveId" clId="{48AAB814-F6B3-464C-AD80-253D5FF21B8F}" dt="2026-02-10T09:50:51.222" v="257" actId="113"/>
      <pc:docMkLst>
        <pc:docMk/>
      </pc:docMkLst>
      <pc:sldChg chg="modSp mod">
        <pc:chgData name="Mick Warner" userId="007e5329194b2ec8" providerId="LiveId" clId="{48AAB814-F6B3-464C-AD80-253D5FF21B8F}" dt="2026-02-10T09:49:20.660" v="234" actId="255"/>
        <pc:sldMkLst>
          <pc:docMk/>
          <pc:sldMk cId="73086383" sldId="260"/>
        </pc:sldMkLst>
        <pc:spChg chg="mod">
          <ac:chgData name="Mick Warner" userId="007e5329194b2ec8" providerId="LiveId" clId="{48AAB814-F6B3-464C-AD80-253D5FF21B8F}" dt="2026-02-10T09:49:20.660" v="234" actId="255"/>
          <ac:spMkLst>
            <pc:docMk/>
            <pc:sldMk cId="73086383" sldId="260"/>
            <ac:spMk id="2" creationId="{00000000-0000-0000-0000-000000000000}"/>
          </ac:spMkLst>
        </pc:spChg>
        <pc:spChg chg="mod">
          <ac:chgData name="Mick Warner" userId="007e5329194b2ec8" providerId="LiveId" clId="{48AAB814-F6B3-464C-AD80-253D5FF21B8F}" dt="2026-02-06T11:53:56.907" v="108" actId="207"/>
          <ac:spMkLst>
            <pc:docMk/>
            <pc:sldMk cId="73086383" sldId="260"/>
            <ac:spMk id="4" creationId="{00000000-0000-0000-0000-000000000000}"/>
          </ac:spMkLst>
        </pc:spChg>
      </pc:sldChg>
      <pc:sldChg chg="modSp mod">
        <pc:chgData name="Mick Warner" userId="007e5329194b2ec8" providerId="LiveId" clId="{48AAB814-F6B3-464C-AD80-253D5FF21B8F}" dt="2026-02-06T11:54:26.964" v="112" actId="207"/>
        <pc:sldMkLst>
          <pc:docMk/>
          <pc:sldMk cId="4120993982" sldId="295"/>
        </pc:sldMkLst>
        <pc:spChg chg="mod">
          <ac:chgData name="Mick Warner" userId="007e5329194b2ec8" providerId="LiveId" clId="{48AAB814-F6B3-464C-AD80-253D5FF21B8F}" dt="2026-02-06T11:54:26.964" v="112" actId="207"/>
          <ac:spMkLst>
            <pc:docMk/>
            <pc:sldMk cId="4120993982" sldId="295"/>
            <ac:spMk id="2" creationId="{CDCE89BE-F7CC-44CA-88B6-98D4B4B7642B}"/>
          </ac:spMkLst>
        </pc:spChg>
      </pc:sldChg>
      <pc:sldChg chg="modSp mod">
        <pc:chgData name="Mick Warner" userId="007e5329194b2ec8" providerId="LiveId" clId="{48AAB814-F6B3-464C-AD80-253D5FF21B8F}" dt="2026-02-06T11:53:51.055" v="107" actId="207"/>
        <pc:sldMkLst>
          <pc:docMk/>
          <pc:sldMk cId="655861629" sldId="304"/>
        </pc:sldMkLst>
        <pc:spChg chg="mod">
          <ac:chgData name="Mick Warner" userId="007e5329194b2ec8" providerId="LiveId" clId="{48AAB814-F6B3-464C-AD80-253D5FF21B8F}" dt="2026-02-06T11:53:47.962" v="106" actId="207"/>
          <ac:spMkLst>
            <pc:docMk/>
            <pc:sldMk cId="655861629" sldId="304"/>
            <ac:spMk id="2" creationId="{904C5EC0-EC2C-4E05-A90E-903C37A60938}"/>
          </ac:spMkLst>
        </pc:spChg>
        <pc:spChg chg="mod">
          <ac:chgData name="Mick Warner" userId="007e5329194b2ec8" providerId="LiveId" clId="{48AAB814-F6B3-464C-AD80-253D5FF21B8F}" dt="2026-02-06T11:53:51.055" v="107" actId="207"/>
          <ac:spMkLst>
            <pc:docMk/>
            <pc:sldMk cId="655861629" sldId="304"/>
            <ac:spMk id="3" creationId="{E807F63A-F585-470D-A623-75593691CF09}"/>
          </ac:spMkLst>
        </pc:spChg>
      </pc:sldChg>
      <pc:sldChg chg="modSp mod">
        <pc:chgData name="Mick Warner" userId="007e5329194b2ec8" providerId="LiveId" clId="{48AAB814-F6B3-464C-AD80-253D5FF21B8F}" dt="2026-02-06T11:54:03.863" v="109" actId="207"/>
        <pc:sldMkLst>
          <pc:docMk/>
          <pc:sldMk cId="1205153996" sldId="317"/>
        </pc:sldMkLst>
        <pc:spChg chg="mod">
          <ac:chgData name="Mick Warner" userId="007e5329194b2ec8" providerId="LiveId" clId="{48AAB814-F6B3-464C-AD80-253D5FF21B8F}" dt="2026-02-06T11:54:03.863" v="109" actId="207"/>
          <ac:spMkLst>
            <pc:docMk/>
            <pc:sldMk cId="1205153996" sldId="317"/>
            <ac:spMk id="4" creationId="{00000000-0000-0000-0000-000000000000}"/>
          </ac:spMkLst>
        </pc:spChg>
      </pc:sldChg>
      <pc:sldChg chg="modSp mod">
        <pc:chgData name="Mick Warner" userId="007e5329194b2ec8" providerId="LiveId" clId="{48AAB814-F6B3-464C-AD80-253D5FF21B8F}" dt="2026-02-06T11:54:14.305" v="111" actId="207"/>
        <pc:sldMkLst>
          <pc:docMk/>
          <pc:sldMk cId="2641591003" sldId="326"/>
        </pc:sldMkLst>
        <pc:spChg chg="mod">
          <ac:chgData name="Mick Warner" userId="007e5329194b2ec8" providerId="LiveId" clId="{48AAB814-F6B3-464C-AD80-253D5FF21B8F}" dt="2026-02-06T11:54:14.305" v="111" actId="207"/>
          <ac:spMkLst>
            <pc:docMk/>
            <pc:sldMk cId="2641591003" sldId="326"/>
            <ac:spMk id="4" creationId="{00000000-0000-0000-0000-000000000000}"/>
          </ac:spMkLst>
        </pc:spChg>
      </pc:sldChg>
      <pc:sldChg chg="modSp mod">
        <pc:chgData name="Mick Warner" userId="007e5329194b2ec8" providerId="LiveId" clId="{48AAB814-F6B3-464C-AD80-253D5FF21B8F}" dt="2026-02-06T11:54:08.584" v="110" actId="207"/>
        <pc:sldMkLst>
          <pc:docMk/>
          <pc:sldMk cId="1221581260" sldId="329"/>
        </pc:sldMkLst>
        <pc:spChg chg="mod">
          <ac:chgData name="Mick Warner" userId="007e5329194b2ec8" providerId="LiveId" clId="{48AAB814-F6B3-464C-AD80-253D5FF21B8F}" dt="2026-02-06T11:54:08.584" v="110" actId="207"/>
          <ac:spMkLst>
            <pc:docMk/>
            <pc:sldMk cId="1221581260" sldId="329"/>
            <ac:spMk id="4" creationId="{00000000-0000-0000-0000-000000000000}"/>
          </ac:spMkLst>
        </pc:spChg>
      </pc:sldChg>
      <pc:sldChg chg="modSp mod">
        <pc:chgData name="Mick Warner" userId="007e5329194b2ec8" providerId="LiveId" clId="{48AAB814-F6B3-464C-AD80-253D5FF21B8F}" dt="2026-02-10T09:50:51.222" v="257" actId="113"/>
        <pc:sldMkLst>
          <pc:docMk/>
          <pc:sldMk cId="3547798751" sldId="547"/>
        </pc:sldMkLst>
        <pc:spChg chg="mod">
          <ac:chgData name="Mick Warner" userId="007e5329194b2ec8" providerId="LiveId" clId="{48AAB814-F6B3-464C-AD80-253D5FF21B8F}" dt="2026-02-06T11:55:54.186" v="116" actId="207"/>
          <ac:spMkLst>
            <pc:docMk/>
            <pc:sldMk cId="3547798751" sldId="547"/>
            <ac:spMk id="2" creationId="{CDCE89BE-F7CC-44CA-88B6-98D4B4B7642B}"/>
          </ac:spMkLst>
        </pc:spChg>
        <pc:spChg chg="mod">
          <ac:chgData name="Mick Warner" userId="007e5329194b2ec8" providerId="LiveId" clId="{48AAB814-F6B3-464C-AD80-253D5FF21B8F}" dt="2026-02-10T09:50:51.222" v="257" actId="113"/>
          <ac:spMkLst>
            <pc:docMk/>
            <pc:sldMk cId="3547798751" sldId="547"/>
            <ac:spMk id="3" creationId="{3AFD741C-978B-4353-848F-B463B9FF3203}"/>
          </ac:spMkLst>
        </pc:spChg>
      </pc:sldChg>
      <pc:sldChg chg="modSp mod ord">
        <pc:chgData name="Mick Warner" userId="007e5329194b2ec8" providerId="LiveId" clId="{48AAB814-F6B3-464C-AD80-253D5FF21B8F}" dt="2026-02-10T09:50:00.425" v="236" actId="114"/>
        <pc:sldMkLst>
          <pc:docMk/>
          <pc:sldMk cId="1024088897" sldId="573"/>
        </pc:sldMkLst>
        <pc:spChg chg="mod">
          <ac:chgData name="Mick Warner" userId="007e5329194b2ec8" providerId="LiveId" clId="{48AAB814-F6B3-464C-AD80-253D5FF21B8F}" dt="2026-02-06T11:55:05.168" v="113" actId="207"/>
          <ac:spMkLst>
            <pc:docMk/>
            <pc:sldMk cId="1024088897" sldId="573"/>
            <ac:spMk id="2" creationId="{CDCE89BE-F7CC-44CA-88B6-98D4B4B7642B}"/>
          </ac:spMkLst>
        </pc:spChg>
        <pc:spChg chg="mod">
          <ac:chgData name="Mick Warner" userId="007e5329194b2ec8" providerId="LiveId" clId="{48AAB814-F6B3-464C-AD80-253D5FF21B8F}" dt="2026-02-10T09:50:00.425" v="236" actId="114"/>
          <ac:spMkLst>
            <pc:docMk/>
            <pc:sldMk cId="1024088897" sldId="573"/>
            <ac:spMk id="3" creationId="{3AFD741C-978B-4353-848F-B463B9FF3203}"/>
          </ac:spMkLst>
        </pc:spChg>
      </pc:sldChg>
      <pc:sldChg chg="add">
        <pc:chgData name="Mick Warner" userId="007e5329194b2ec8" providerId="LiveId" clId="{48AAB814-F6B3-464C-AD80-253D5FF21B8F}" dt="2026-02-06T11:55:37.915" v="114"/>
        <pc:sldMkLst>
          <pc:docMk/>
          <pc:sldMk cId="3966603911" sldId="5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B27E56-F9B8-4FD9-A9DE-34F499BEA239}" type="datetimeFigureOut">
              <a:rPr lang="en-GB" smtClean="0"/>
              <a:t>10/02/2026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74671-54C6-47BA-8D25-3E16C4E4AFF9}" type="slidenum">
              <a:rPr lang="en-GB" smtClean="0"/>
              <a:t>‹#›</a:t>
            </a:fld>
            <a:endParaRPr lang="en-GB"/>
          </a:p>
        </p:txBody>
      </p:sp>
    </p:spTree>
    <p:extLst>
      <p:ext uri="{BB962C8B-B14F-4D97-AF65-F5344CB8AC3E}">
        <p14:creationId xmlns:p14="http://schemas.microsoft.com/office/powerpoint/2010/main" val="2748626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1</a:t>
            </a:fld>
            <a:endParaRPr lang="en-GB" dirty="0"/>
          </a:p>
        </p:txBody>
      </p:sp>
    </p:spTree>
    <p:extLst>
      <p:ext uri="{BB962C8B-B14F-4D97-AF65-F5344CB8AC3E}">
        <p14:creationId xmlns:p14="http://schemas.microsoft.com/office/powerpoint/2010/main" val="548958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dirty="0"/>
          </a:p>
          <a:p>
            <a:pPr marL="176679" indent="-176679">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6</a:t>
            </a:fld>
            <a:endParaRPr lang="en-GB" dirty="0"/>
          </a:p>
        </p:txBody>
      </p:sp>
    </p:spTree>
    <p:extLst>
      <p:ext uri="{BB962C8B-B14F-4D97-AF65-F5344CB8AC3E}">
        <p14:creationId xmlns:p14="http://schemas.microsoft.com/office/powerpoint/2010/main" val="703253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Numbers go up and down due in the main to mergers and providers going over the 1,000 home threshold</a:t>
            </a:r>
          </a:p>
          <a:p>
            <a:endParaRPr lang="en-GB" dirty="0"/>
          </a:p>
          <a:p>
            <a:r>
              <a:rPr lang="en-GB" dirty="0"/>
              <a:t>There are never any providers in the top right hand corner</a:t>
            </a:r>
          </a:p>
          <a:p>
            <a:endParaRPr lang="en-GB" dirty="0"/>
          </a:p>
          <a:p>
            <a:r>
              <a:rPr lang="en-GB" dirty="0"/>
              <a:t>At 31 October 2022, 202 judgements, 137 V1, 60 V2, 5 V3 – inflation, interest rates, spend required on H&amp;S, quality and decarbonisation</a:t>
            </a:r>
          </a:p>
        </p:txBody>
      </p:sp>
      <p:sp>
        <p:nvSpPr>
          <p:cNvPr id="4" name="Slide Number Placeholder 3"/>
          <p:cNvSpPr>
            <a:spLocks noGrp="1"/>
          </p:cNvSpPr>
          <p:nvPr>
            <p:ph type="sldNum" sz="quarter" idx="5"/>
          </p:nvPr>
        </p:nvSpPr>
        <p:spPr/>
        <p:txBody>
          <a:bodyPr/>
          <a:lstStyle/>
          <a:p>
            <a:fld id="{7F8CA2CD-E75C-47E1-8ADC-85D84CCAD7F1}" type="slidenum">
              <a:rPr lang="en-GB" smtClean="0"/>
              <a:t>7</a:t>
            </a:fld>
            <a:endParaRPr lang="en-GB" dirty="0"/>
          </a:p>
        </p:txBody>
      </p:sp>
    </p:spTree>
    <p:extLst>
      <p:ext uri="{BB962C8B-B14F-4D97-AF65-F5344CB8AC3E}">
        <p14:creationId xmlns:p14="http://schemas.microsoft.com/office/powerpoint/2010/main" val="2251520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dirty="0"/>
          </a:p>
          <a:p>
            <a:pPr marL="176732" indent="-176732">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8</a:t>
            </a:fld>
            <a:endParaRPr lang="en-GB" dirty="0"/>
          </a:p>
        </p:txBody>
      </p:sp>
    </p:spTree>
    <p:extLst>
      <p:ext uri="{BB962C8B-B14F-4D97-AF65-F5344CB8AC3E}">
        <p14:creationId xmlns:p14="http://schemas.microsoft.com/office/powerpoint/2010/main" val="3467962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a:p>
            <a:endParaRPr lang="en-GB" dirty="0"/>
          </a:p>
          <a:p>
            <a:pPr marL="176732" indent="-176732">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AAE2E0AF-F163-49E0-A801-5AB065B3C23C}" type="slidenum">
              <a:rPr lang="en-GB" smtClean="0"/>
              <a:t>9</a:t>
            </a:fld>
            <a:endParaRPr lang="en-GB" dirty="0"/>
          </a:p>
        </p:txBody>
      </p:sp>
    </p:spTree>
    <p:extLst>
      <p:ext uri="{BB962C8B-B14F-4D97-AF65-F5344CB8AC3E}">
        <p14:creationId xmlns:p14="http://schemas.microsoft.com/office/powerpoint/2010/main" val="1677202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10</a:t>
            </a:fld>
            <a:endParaRPr lang="en-GB" dirty="0"/>
          </a:p>
        </p:txBody>
      </p:sp>
    </p:spTree>
    <p:extLst>
      <p:ext uri="{BB962C8B-B14F-4D97-AF65-F5344CB8AC3E}">
        <p14:creationId xmlns:p14="http://schemas.microsoft.com/office/powerpoint/2010/main" val="2709861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E2E0AF-F163-49E0-A801-5AB065B3C23C}" type="slidenum">
              <a:rPr lang="en-GB" smtClean="0"/>
              <a:t>11</a:t>
            </a:fld>
            <a:endParaRPr lang="en-GB" dirty="0"/>
          </a:p>
        </p:txBody>
      </p:sp>
    </p:spTree>
    <p:extLst>
      <p:ext uri="{BB962C8B-B14F-4D97-AF65-F5344CB8AC3E}">
        <p14:creationId xmlns:p14="http://schemas.microsoft.com/office/powerpoint/2010/main" val="3603450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E31168E1-33B9-4CFF-A81A-210204770DCC}"/>
              </a:ext>
            </a:extLst>
          </p:cNvPr>
          <p:cNvSpPr>
            <a:spLocks noGrp="1"/>
          </p:cNvSpPr>
          <p:nvPr>
            <p:ph type="dt" sz="half" idx="10"/>
          </p:nvPr>
        </p:nvSpPr>
        <p:spPr/>
        <p:txBody>
          <a:bodyPr/>
          <a:lstStyle/>
          <a:p>
            <a:fld id="{1CDE210D-490F-41D1-938A-C52707D45A37}" type="datetimeFigureOut">
              <a:rPr lang="en-GB" smtClean="0"/>
              <a:pPr/>
              <a:t>10/02/2026</a:t>
            </a:fld>
            <a:endParaRPr lang="en-GB" dirty="0"/>
          </a:p>
        </p:txBody>
      </p:sp>
      <p:sp>
        <p:nvSpPr>
          <p:cNvPr id="8" name="Footer Placeholder 7">
            <a:extLst>
              <a:ext uri="{FF2B5EF4-FFF2-40B4-BE49-F238E27FC236}">
                <a16:creationId xmlns:a16="http://schemas.microsoft.com/office/drawing/2014/main" id="{74BFF5E6-C142-4A2A-8DFB-DEFF5E8DA8D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75A0610D-06E0-43E0-89B2-BDE2014A7234}"/>
              </a:ext>
            </a:extLst>
          </p:cNvPr>
          <p:cNvSpPr>
            <a:spLocks noGrp="1"/>
          </p:cNvSpPr>
          <p:nvPr>
            <p:ph type="sldNum" sz="quarter" idx="12"/>
          </p:nvPr>
        </p:nvSpPr>
        <p:spPr/>
        <p:txBody>
          <a:bodyPr/>
          <a:lstStyle/>
          <a:p>
            <a:fld id="{0B17C3CB-F82B-4CB7-8F39-9670A6A5E1D5}" type="slidenum">
              <a:rPr lang="en-GB" smtClean="0"/>
              <a:pPr/>
              <a:t>‹#›</a:t>
            </a:fld>
            <a:endParaRPr lang="en-GB" dirty="0"/>
          </a:p>
        </p:txBody>
      </p:sp>
    </p:spTree>
    <p:extLst>
      <p:ext uri="{BB962C8B-B14F-4D97-AF65-F5344CB8AC3E}">
        <p14:creationId xmlns:p14="http://schemas.microsoft.com/office/powerpoint/2010/main" val="144200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DE210D-490F-41D1-938A-C52707D45A37}"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175284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12359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8200" y="429851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DE210D-490F-41D1-938A-C52707D45A37}"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1206958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DE210D-490F-41D1-938A-C52707D45A37}"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1934796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DE210D-490F-41D1-938A-C52707D45A37}"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95240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DE210D-490F-41D1-938A-C52707D45A37}"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2772728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E210D-490F-41D1-938A-C52707D45A37}"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142164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E210D-490F-41D1-938A-C52707D45A37}"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317575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DE210D-490F-41D1-938A-C52707D45A37}"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17C3CB-F82B-4CB7-8F39-9670A6A5E1D5}" type="slidenum">
              <a:rPr lang="en-GB" smtClean="0"/>
              <a:t>‹#›</a:t>
            </a:fld>
            <a:endParaRPr lang="en-GB"/>
          </a:p>
        </p:txBody>
      </p:sp>
    </p:spTree>
    <p:extLst>
      <p:ext uri="{BB962C8B-B14F-4D97-AF65-F5344CB8AC3E}">
        <p14:creationId xmlns:p14="http://schemas.microsoft.com/office/powerpoint/2010/main" val="1961685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5958DA-E210-44EB-9DD6-91499251E0F7}"/>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5562600"/>
            <a:ext cx="12192000" cy="1295400"/>
          </a:xfrm>
          <a:prstGeom prst="rect">
            <a:avLst/>
          </a:prstGeom>
        </p:spPr>
      </p:pic>
      <p:pic>
        <p:nvPicPr>
          <p:cNvPr id="10" name="Picture 9" descr="Logo&#10;&#10;Description automatically generated">
            <a:extLst>
              <a:ext uri="{FF2B5EF4-FFF2-40B4-BE49-F238E27FC236}">
                <a16:creationId xmlns:a16="http://schemas.microsoft.com/office/drawing/2014/main" id="{98A10A3D-33DE-4D32-87E2-1465996A0584}"/>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810696" y="306010"/>
            <a:ext cx="1990241" cy="734919"/>
          </a:xfrm>
          <a:prstGeom prst="rect">
            <a:avLst/>
          </a:prstGeom>
        </p:spPr>
      </p:pic>
      <p:sp>
        <p:nvSpPr>
          <p:cNvPr id="2" name="Title Placeholder 1"/>
          <p:cNvSpPr>
            <a:spLocks noGrp="1"/>
          </p:cNvSpPr>
          <p:nvPr>
            <p:ph type="title"/>
          </p:nvPr>
        </p:nvSpPr>
        <p:spPr>
          <a:xfrm>
            <a:off x="391063" y="361560"/>
            <a:ext cx="10515600" cy="113473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391063" y="1700026"/>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8987" y="6342264"/>
            <a:ext cx="2743200" cy="365125"/>
          </a:xfrm>
          <a:prstGeom prst="rect">
            <a:avLst/>
          </a:prstGeom>
        </p:spPr>
        <p:txBody>
          <a:bodyPr vert="horz" lIns="91440" tIns="45720" rIns="91440" bIns="45720" rtlCol="0" anchor="ctr"/>
          <a:lstStyle>
            <a:lvl1pPr algn="r">
              <a:defRPr sz="1200" b="1">
                <a:solidFill>
                  <a:schemeClr val="bg1"/>
                </a:solidFill>
              </a:defRPr>
            </a:lvl1pPr>
          </a:lstStyle>
          <a:p>
            <a:fld id="{1CDE210D-490F-41D1-938A-C52707D45A37}" type="datetimeFigureOut">
              <a:rPr lang="en-GB" smtClean="0"/>
              <a:pPr/>
              <a:t>10/02/2026</a:t>
            </a:fld>
            <a:endParaRPr lang="en-GB" dirty="0"/>
          </a:p>
        </p:txBody>
      </p:sp>
      <p:sp>
        <p:nvSpPr>
          <p:cNvPr id="5" name="Footer Placeholder 4"/>
          <p:cNvSpPr>
            <a:spLocks noGrp="1"/>
          </p:cNvSpPr>
          <p:nvPr>
            <p:ph type="ftr" sz="quarter" idx="3"/>
          </p:nvPr>
        </p:nvSpPr>
        <p:spPr>
          <a:xfrm>
            <a:off x="119063" y="6342265"/>
            <a:ext cx="4114800" cy="365125"/>
          </a:xfrm>
          <a:prstGeom prst="rect">
            <a:avLst/>
          </a:prstGeom>
        </p:spPr>
        <p:txBody>
          <a:bodyPr vert="horz" lIns="91440" tIns="45720" rIns="91440" bIns="45720" rtlCol="0" anchor="ctr"/>
          <a:lstStyle>
            <a:lvl1pPr algn="l">
              <a:defRPr sz="1200" b="1">
                <a:solidFill>
                  <a:schemeClr val="bg1"/>
                </a:solidFill>
              </a:defRPr>
            </a:lvl1pPr>
          </a:lstStyle>
          <a:p>
            <a:endParaRPr lang="en-GB" dirty="0"/>
          </a:p>
        </p:txBody>
      </p:sp>
      <p:sp>
        <p:nvSpPr>
          <p:cNvPr id="6" name="Slide Number Placeholder 5"/>
          <p:cNvSpPr>
            <a:spLocks noGrp="1"/>
          </p:cNvSpPr>
          <p:nvPr>
            <p:ph type="sldNum" sz="quarter" idx="4"/>
          </p:nvPr>
        </p:nvSpPr>
        <p:spPr>
          <a:xfrm>
            <a:off x="11463250" y="6342265"/>
            <a:ext cx="609687" cy="365125"/>
          </a:xfrm>
          <a:prstGeom prst="rect">
            <a:avLst/>
          </a:prstGeom>
        </p:spPr>
        <p:txBody>
          <a:bodyPr vert="horz" lIns="91440" tIns="45720" rIns="91440" bIns="45720" rtlCol="0" anchor="ctr"/>
          <a:lstStyle>
            <a:lvl1pPr algn="r">
              <a:defRPr sz="1200" b="1">
                <a:solidFill>
                  <a:schemeClr val="bg1"/>
                </a:solidFill>
              </a:defRPr>
            </a:lvl1pPr>
          </a:lstStyle>
          <a:p>
            <a:fld id="{0B17C3CB-F82B-4CB7-8F39-9670A6A5E1D5}" type="slidenum">
              <a:rPr lang="en-GB" smtClean="0"/>
              <a:pPr/>
              <a:t>‹#›</a:t>
            </a:fld>
            <a:endParaRPr lang="en-GB" dirty="0"/>
          </a:p>
        </p:txBody>
      </p:sp>
      <p:pic>
        <p:nvPicPr>
          <p:cNvPr id="11" name="Picture 10">
            <a:extLst>
              <a:ext uri="{FF2B5EF4-FFF2-40B4-BE49-F238E27FC236}">
                <a16:creationId xmlns:a16="http://schemas.microsoft.com/office/drawing/2014/main" id="{D1AE92B2-8FA3-499A-8E72-B9C2C9364FF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91064" y="4979324"/>
            <a:ext cx="1146791" cy="973107"/>
          </a:xfrm>
          <a:prstGeom prst="rect">
            <a:avLst/>
          </a:prstGeom>
        </p:spPr>
      </p:pic>
    </p:spTree>
    <p:extLst>
      <p:ext uri="{BB962C8B-B14F-4D97-AF65-F5344CB8AC3E}">
        <p14:creationId xmlns:p14="http://schemas.microsoft.com/office/powerpoint/2010/main" val="380677236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userDrawn="1">
          <p15:clr>
            <a:srgbClr val="F26B43"/>
          </p15:clr>
        </p15:guide>
        <p15:guide id="2" pos="75" userDrawn="1">
          <p15:clr>
            <a:srgbClr val="F26B43"/>
          </p15:clr>
        </p15:guide>
        <p15:guide id="3" orient="horz" pos="4247" userDrawn="1">
          <p15:clr>
            <a:srgbClr val="F26B43"/>
          </p15:clr>
        </p15:guide>
        <p15:guide id="4" pos="760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housingdiversitynetwork.co.uk/"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mick@housingdiversitynetwork.co.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5EC0-EC2C-4E05-A90E-903C37A60938}"/>
              </a:ext>
            </a:extLst>
          </p:cNvPr>
          <p:cNvSpPr>
            <a:spLocks noGrp="1"/>
          </p:cNvSpPr>
          <p:nvPr>
            <p:ph type="ctrTitle"/>
          </p:nvPr>
        </p:nvSpPr>
        <p:spPr>
          <a:xfrm>
            <a:off x="1524000" y="2362802"/>
            <a:ext cx="9144000" cy="1515291"/>
          </a:xfrm>
        </p:spPr>
        <p:txBody>
          <a:bodyPr>
            <a:normAutofit fontScale="90000"/>
          </a:bodyPr>
          <a:lstStyle/>
          <a:p>
            <a:pPr>
              <a:spcBef>
                <a:spcPts val="600"/>
              </a:spcBef>
            </a:pPr>
            <a:br>
              <a:rPr lang="en-GB" sz="4400" dirty="0"/>
            </a:br>
            <a:br>
              <a:rPr lang="en-GB" sz="4400" dirty="0"/>
            </a:br>
            <a:br>
              <a:rPr lang="en-GB" sz="4400" dirty="0"/>
            </a:br>
            <a:br>
              <a:rPr lang="en-GB" sz="4400" dirty="0"/>
            </a:br>
            <a:br>
              <a:rPr lang="en-GB" sz="4400" dirty="0"/>
            </a:br>
            <a:br>
              <a:rPr lang="en-GB" sz="4400" dirty="0"/>
            </a:br>
            <a:r>
              <a:rPr lang="en-GB" sz="4400" b="1" dirty="0">
                <a:solidFill>
                  <a:schemeClr val="accent2"/>
                </a:solidFill>
              </a:rPr>
              <a:t>Board Accelerator Programme</a:t>
            </a:r>
            <a:br>
              <a:rPr lang="en-GB" sz="4400" b="1" dirty="0">
                <a:solidFill>
                  <a:schemeClr val="accent2"/>
                </a:solidFill>
              </a:rPr>
            </a:br>
            <a:r>
              <a:rPr lang="en-GB" sz="4400" b="1" dirty="0">
                <a:solidFill>
                  <a:schemeClr val="accent2"/>
                </a:solidFill>
              </a:rPr>
              <a:t>12 February 2026</a:t>
            </a:r>
            <a:br>
              <a:rPr lang="en-GB" sz="4400" b="1" dirty="0">
                <a:solidFill>
                  <a:schemeClr val="accent2"/>
                </a:solidFill>
              </a:rPr>
            </a:br>
            <a:br>
              <a:rPr lang="en-GB" sz="4400" b="1" dirty="0">
                <a:solidFill>
                  <a:schemeClr val="accent2"/>
                </a:solidFill>
              </a:rPr>
            </a:br>
            <a:r>
              <a:rPr lang="en-GB" sz="4400" b="1" dirty="0">
                <a:solidFill>
                  <a:schemeClr val="accent2"/>
                </a:solidFill>
              </a:rPr>
              <a:t>Regulatory expectations on financial viability</a:t>
            </a:r>
          </a:p>
        </p:txBody>
      </p:sp>
      <p:sp>
        <p:nvSpPr>
          <p:cNvPr id="3" name="Subtitle 2">
            <a:extLst>
              <a:ext uri="{FF2B5EF4-FFF2-40B4-BE49-F238E27FC236}">
                <a16:creationId xmlns:a16="http://schemas.microsoft.com/office/drawing/2014/main" id="{E807F63A-F585-470D-A623-75593691CF09}"/>
              </a:ext>
            </a:extLst>
          </p:cNvPr>
          <p:cNvSpPr>
            <a:spLocks noGrp="1"/>
          </p:cNvSpPr>
          <p:nvPr>
            <p:ph type="subTitle" idx="1"/>
          </p:nvPr>
        </p:nvSpPr>
        <p:spPr>
          <a:xfrm>
            <a:off x="1524000" y="3602038"/>
            <a:ext cx="9144000" cy="2678182"/>
          </a:xfrm>
        </p:spPr>
        <p:txBody>
          <a:bodyPr>
            <a:normAutofit/>
          </a:bodyPr>
          <a:lstStyle/>
          <a:p>
            <a:pPr algn="l"/>
            <a:endParaRPr lang="en-GB" dirty="0">
              <a:solidFill>
                <a:schemeClr val="tx1"/>
              </a:solidFill>
            </a:endParaRPr>
          </a:p>
          <a:p>
            <a:endParaRPr lang="en-GB" b="1" dirty="0">
              <a:solidFill>
                <a:schemeClr val="tx1"/>
              </a:solidFill>
            </a:endParaRPr>
          </a:p>
          <a:p>
            <a:r>
              <a:rPr lang="en-GB" sz="3200" b="1" dirty="0">
                <a:solidFill>
                  <a:schemeClr val="accent2"/>
                </a:solidFill>
              </a:rPr>
              <a:t>Mick Warner</a:t>
            </a:r>
          </a:p>
          <a:p>
            <a:r>
              <a:rPr lang="en-GB" sz="3200" b="1" dirty="0">
                <a:solidFill>
                  <a:schemeClr val="accent2"/>
                </a:solidFill>
              </a:rPr>
              <a:t>HDN Associate</a:t>
            </a:r>
          </a:p>
        </p:txBody>
      </p:sp>
    </p:spTree>
    <p:extLst>
      <p:ext uri="{BB962C8B-B14F-4D97-AF65-F5344CB8AC3E}">
        <p14:creationId xmlns:p14="http://schemas.microsoft.com/office/powerpoint/2010/main" val="655861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242065-7AC7-4A9F-AFAD-A129C1E04F65}"/>
              </a:ext>
            </a:extLst>
          </p:cNvPr>
          <p:cNvSpPr>
            <a:spLocks noGrp="1"/>
          </p:cNvSpPr>
          <p:nvPr>
            <p:ph type="title"/>
          </p:nvPr>
        </p:nvSpPr>
        <p:spPr>
          <a:xfrm>
            <a:off x="838200" y="1096242"/>
            <a:ext cx="8741229" cy="4061732"/>
          </a:xfrm>
        </p:spPr>
        <p:txBody>
          <a:bodyPr>
            <a:noAutofit/>
          </a:bodyPr>
          <a:lstStyle/>
          <a:p>
            <a:br>
              <a:rPr lang="en-GB" sz="6000" dirty="0"/>
            </a:br>
            <a:r>
              <a:rPr lang="en-GB" sz="6000" dirty="0">
                <a:solidFill>
                  <a:schemeClr val="accent2"/>
                </a:solidFill>
              </a:rPr>
              <a:t>Thoughts?  </a:t>
            </a:r>
            <a:br>
              <a:rPr lang="en-GB" sz="6000" dirty="0">
                <a:solidFill>
                  <a:schemeClr val="accent2"/>
                </a:solidFill>
              </a:rPr>
            </a:br>
            <a:br>
              <a:rPr lang="en-GB" sz="6000" dirty="0">
                <a:solidFill>
                  <a:schemeClr val="accent2"/>
                </a:solidFill>
              </a:rPr>
            </a:br>
            <a:r>
              <a:rPr lang="en-GB" sz="6000" dirty="0">
                <a:solidFill>
                  <a:schemeClr val="accent2"/>
                </a:solidFill>
              </a:rPr>
              <a:t>          Questions? </a:t>
            </a:r>
            <a:br>
              <a:rPr lang="en-GB" sz="6000" dirty="0">
                <a:solidFill>
                  <a:schemeClr val="accent2"/>
                </a:solidFill>
              </a:rPr>
            </a:br>
            <a:br>
              <a:rPr lang="en-GB" sz="6000" dirty="0">
                <a:solidFill>
                  <a:schemeClr val="accent2"/>
                </a:solidFill>
              </a:rPr>
            </a:br>
            <a:r>
              <a:rPr lang="en-GB" sz="6000" dirty="0">
                <a:solidFill>
                  <a:schemeClr val="accent2"/>
                </a:solidFill>
              </a:rPr>
              <a:t>                    Comments?</a:t>
            </a:r>
          </a:p>
        </p:txBody>
      </p:sp>
      <p:sp>
        <p:nvSpPr>
          <p:cNvPr id="3" name="Content Placeholder 2">
            <a:extLst>
              <a:ext uri="{FF2B5EF4-FFF2-40B4-BE49-F238E27FC236}">
                <a16:creationId xmlns:a16="http://schemas.microsoft.com/office/drawing/2014/main" id="{AE0C27BD-8BF4-4744-8DDE-2A29F79AF761}"/>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85947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242065-7AC7-4A9F-AFAD-A129C1E04F65}"/>
              </a:ext>
            </a:extLst>
          </p:cNvPr>
          <p:cNvSpPr>
            <a:spLocks noGrp="1"/>
          </p:cNvSpPr>
          <p:nvPr>
            <p:ph type="title"/>
          </p:nvPr>
        </p:nvSpPr>
        <p:spPr>
          <a:xfrm>
            <a:off x="838200" y="1096242"/>
            <a:ext cx="8741229" cy="4061732"/>
          </a:xfrm>
        </p:spPr>
        <p:txBody>
          <a:bodyPr>
            <a:noAutofit/>
          </a:bodyPr>
          <a:lstStyle/>
          <a:p>
            <a:br>
              <a:rPr lang="en-GB" sz="6000" dirty="0"/>
            </a:br>
            <a:endParaRPr lang="en-GB" sz="6000" dirty="0"/>
          </a:p>
        </p:txBody>
      </p:sp>
      <p:sp>
        <p:nvSpPr>
          <p:cNvPr id="3" name="Content Placeholder 2">
            <a:extLst>
              <a:ext uri="{FF2B5EF4-FFF2-40B4-BE49-F238E27FC236}">
                <a16:creationId xmlns:a16="http://schemas.microsoft.com/office/drawing/2014/main" id="{AE0C27BD-8BF4-4744-8DDE-2A29F79AF761}"/>
              </a:ext>
            </a:extLst>
          </p:cNvPr>
          <p:cNvSpPr>
            <a:spLocks noGrp="1"/>
          </p:cNvSpPr>
          <p:nvPr>
            <p:ph idx="1"/>
          </p:nvPr>
        </p:nvSpPr>
        <p:spPr/>
        <p:txBody>
          <a:bodyPr/>
          <a:lstStyle/>
          <a:p>
            <a:pPr marL="0" indent="0" algn="ctr">
              <a:buNone/>
            </a:pPr>
            <a:endParaRPr lang="en-GB" dirty="0"/>
          </a:p>
          <a:p>
            <a:pPr marL="0" indent="0" algn="ctr">
              <a:buNone/>
            </a:pPr>
            <a:r>
              <a:rPr lang="en-GB" dirty="0">
                <a:solidFill>
                  <a:srgbClr val="6B9F25"/>
                </a:solidFill>
                <a:hlinkClick r:id="rId3">
                  <a:extLst>
                    <a:ext uri="{A12FA001-AC4F-418D-AE19-62706E023703}">
                      <ahyp:hlinkClr xmlns:ahyp="http://schemas.microsoft.com/office/drawing/2018/hyperlinkcolor" val="tx"/>
                    </a:ext>
                  </a:extLst>
                </a:hlinkClick>
              </a:rPr>
              <a:t>www.</a:t>
            </a:r>
            <a:r>
              <a:rPr lang="en-GB" dirty="0">
                <a:solidFill>
                  <a:schemeClr val="accent2"/>
                </a:solidFill>
                <a:hlinkClick r:id="rId3">
                  <a:extLst>
                    <a:ext uri="{A12FA001-AC4F-418D-AE19-62706E023703}">
                      <ahyp:hlinkClr xmlns:ahyp="http://schemas.microsoft.com/office/drawing/2018/hyperlinkcolor" val="tx"/>
                    </a:ext>
                  </a:extLst>
                </a:hlinkClick>
              </a:rPr>
              <a:t>housingdiversitynetwork</a:t>
            </a:r>
            <a:r>
              <a:rPr lang="en-GB" dirty="0">
                <a:solidFill>
                  <a:srgbClr val="6B9F25"/>
                </a:solidFill>
                <a:hlinkClick r:id="rId3">
                  <a:extLst>
                    <a:ext uri="{A12FA001-AC4F-418D-AE19-62706E023703}">
                      <ahyp:hlinkClr xmlns:ahyp="http://schemas.microsoft.com/office/drawing/2018/hyperlinkcolor" val="tx"/>
                    </a:ext>
                  </a:extLst>
                </a:hlinkClick>
              </a:rPr>
              <a:t>.co.uk</a:t>
            </a:r>
            <a:endParaRPr lang="en-GB" dirty="0"/>
          </a:p>
          <a:p>
            <a:pPr marL="0" indent="0" algn="ctr">
              <a:buNone/>
            </a:pPr>
            <a:endParaRPr lang="en-GB" dirty="0"/>
          </a:p>
          <a:p>
            <a:pPr marL="0" indent="0" algn="ctr">
              <a:buNone/>
            </a:pPr>
            <a:r>
              <a:rPr lang="en-GB" dirty="0">
                <a:hlinkClick r:id="rId4"/>
              </a:rPr>
              <a:t>mick@housingdiversitynetwork.co.uk</a:t>
            </a:r>
            <a:r>
              <a:rPr lang="en-GB" dirty="0"/>
              <a:t> </a:t>
            </a:r>
          </a:p>
        </p:txBody>
      </p:sp>
    </p:spTree>
    <p:extLst>
      <p:ext uri="{BB962C8B-B14F-4D97-AF65-F5344CB8AC3E}">
        <p14:creationId xmlns:p14="http://schemas.microsoft.com/office/powerpoint/2010/main" val="647003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01236" y="610884"/>
            <a:ext cx="7297274" cy="706347"/>
          </a:xfrm>
          <a:prstGeom prst="rect">
            <a:avLst/>
          </a:prstGeom>
          <a:noFill/>
        </p:spPr>
        <p:txBody>
          <a:bodyPr wrap="square" rtlCol="0">
            <a:spAutoFit/>
          </a:bodyPr>
          <a:lstStyle/>
          <a:p>
            <a:r>
              <a:rPr lang="en-GB" sz="3990" dirty="0">
                <a:solidFill>
                  <a:schemeClr val="accent2"/>
                </a:solidFill>
                <a:latin typeface="Gilmer Light"/>
                <a:ea typeface="+mj-ea"/>
                <a:cs typeface="+mj-cs"/>
              </a:rPr>
              <a:t>Required outcome</a:t>
            </a:r>
            <a:endParaRPr lang="en-GB" sz="3627" b="1" baseline="30000" dirty="0">
              <a:solidFill>
                <a:schemeClr val="accent2"/>
              </a:solidFill>
              <a:latin typeface="Arial"/>
              <a:cs typeface="Arial"/>
            </a:endParaRPr>
          </a:p>
        </p:txBody>
      </p:sp>
      <p:sp>
        <p:nvSpPr>
          <p:cNvPr id="2" name="Rectangle 1"/>
          <p:cNvSpPr/>
          <p:nvPr/>
        </p:nvSpPr>
        <p:spPr>
          <a:xfrm>
            <a:off x="1101236" y="1746079"/>
            <a:ext cx="8310778" cy="2492990"/>
          </a:xfrm>
          <a:prstGeom prst="rect">
            <a:avLst/>
          </a:prstGeom>
        </p:spPr>
        <p:txBody>
          <a:bodyPr wrap="square">
            <a:spAutoFit/>
          </a:bodyPr>
          <a:lstStyle/>
          <a:p>
            <a:r>
              <a:rPr lang="en-GB" sz="2400" b="1" i="1" dirty="0"/>
              <a:t>Governance and Financial Viability Standard</a:t>
            </a:r>
            <a:r>
              <a:rPr lang="en-GB" sz="2400" b="1" dirty="0"/>
              <a:t>, Regulator of Social Housing (March 2015)</a:t>
            </a:r>
          </a:p>
          <a:p>
            <a:pPr algn="l"/>
            <a:endParaRPr lang="en-GB" sz="1200" dirty="0">
              <a:solidFill>
                <a:srgbClr val="0B0C0C"/>
              </a:solidFill>
            </a:endParaRPr>
          </a:p>
          <a:p>
            <a:pPr algn="l"/>
            <a:r>
              <a:rPr lang="en-GB" sz="2400" dirty="0">
                <a:solidFill>
                  <a:srgbClr val="0B0C0C"/>
                </a:solidFill>
              </a:rPr>
              <a:t>Registered providers shall manage their resources effectively to ensure their viability is maintained while ensuring that social housing assets are not put at undue risk</a:t>
            </a:r>
          </a:p>
          <a:p>
            <a:pPr algn="l"/>
            <a:endParaRPr lang="en-GB" sz="2400" dirty="0">
              <a:solidFill>
                <a:srgbClr val="0B0C0C"/>
              </a:solidFill>
            </a:endParaRPr>
          </a:p>
        </p:txBody>
      </p:sp>
    </p:spTree>
    <p:extLst>
      <p:ext uri="{BB962C8B-B14F-4D97-AF65-F5344CB8AC3E}">
        <p14:creationId xmlns:p14="http://schemas.microsoft.com/office/powerpoint/2010/main" val="73086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5986" y="429909"/>
            <a:ext cx="7297274" cy="706347"/>
          </a:xfrm>
          <a:prstGeom prst="rect">
            <a:avLst/>
          </a:prstGeom>
          <a:noFill/>
        </p:spPr>
        <p:txBody>
          <a:bodyPr wrap="square" rtlCol="0">
            <a:spAutoFit/>
          </a:bodyPr>
          <a:lstStyle/>
          <a:p>
            <a:r>
              <a:rPr lang="en-GB" sz="3990" dirty="0">
                <a:solidFill>
                  <a:schemeClr val="accent2"/>
                </a:solidFill>
                <a:latin typeface="Gilmer Light"/>
                <a:ea typeface="+mj-ea"/>
                <a:cs typeface="+mj-cs"/>
              </a:rPr>
              <a:t>Specific expectations (1)</a:t>
            </a:r>
            <a:endParaRPr lang="en-GB" sz="3627" b="1" baseline="30000" dirty="0">
              <a:solidFill>
                <a:schemeClr val="accent2"/>
              </a:solidFill>
              <a:latin typeface="Arial"/>
              <a:cs typeface="Arial"/>
            </a:endParaRPr>
          </a:p>
        </p:txBody>
      </p:sp>
      <p:sp>
        <p:nvSpPr>
          <p:cNvPr id="2" name="Rectangle 1"/>
          <p:cNvSpPr/>
          <p:nvPr/>
        </p:nvSpPr>
        <p:spPr>
          <a:xfrm>
            <a:off x="1005986" y="1498429"/>
            <a:ext cx="8310778" cy="1200329"/>
          </a:xfrm>
          <a:prstGeom prst="rect">
            <a:avLst/>
          </a:prstGeom>
        </p:spPr>
        <p:txBody>
          <a:bodyPr wrap="square">
            <a:spAutoFit/>
          </a:bodyPr>
          <a:lstStyle/>
          <a:p>
            <a:pPr algn="l"/>
            <a:r>
              <a:rPr lang="en-GB" sz="2400" dirty="0">
                <a:solidFill>
                  <a:srgbClr val="0B0C0C"/>
                </a:solidFill>
              </a:rPr>
              <a:t>Registered providers shall ensure that they have an appropriate, robust and prudent business planning, risk and control framework</a:t>
            </a:r>
          </a:p>
        </p:txBody>
      </p:sp>
    </p:spTree>
    <p:extLst>
      <p:ext uri="{BB962C8B-B14F-4D97-AF65-F5344CB8AC3E}">
        <p14:creationId xmlns:p14="http://schemas.microsoft.com/office/powerpoint/2010/main" val="1205153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5986" y="334659"/>
            <a:ext cx="7297274" cy="706347"/>
          </a:xfrm>
          <a:prstGeom prst="rect">
            <a:avLst/>
          </a:prstGeom>
          <a:noFill/>
        </p:spPr>
        <p:txBody>
          <a:bodyPr wrap="square" rtlCol="0">
            <a:spAutoFit/>
          </a:bodyPr>
          <a:lstStyle/>
          <a:p>
            <a:r>
              <a:rPr lang="en-GB" sz="3990" dirty="0">
                <a:solidFill>
                  <a:schemeClr val="accent2"/>
                </a:solidFill>
                <a:latin typeface="Gilmer Light"/>
                <a:ea typeface="+mj-ea"/>
                <a:cs typeface="+mj-cs"/>
              </a:rPr>
              <a:t>Specific expectations (2)</a:t>
            </a:r>
            <a:endParaRPr lang="en-GB" sz="3627" b="1" baseline="30000" dirty="0">
              <a:solidFill>
                <a:schemeClr val="accent2"/>
              </a:solidFill>
              <a:latin typeface="Arial"/>
              <a:cs typeface="Arial"/>
            </a:endParaRPr>
          </a:p>
        </p:txBody>
      </p:sp>
      <p:sp>
        <p:nvSpPr>
          <p:cNvPr id="2" name="Rectangle 1"/>
          <p:cNvSpPr/>
          <p:nvPr/>
        </p:nvSpPr>
        <p:spPr>
          <a:xfrm>
            <a:off x="1005986" y="1269829"/>
            <a:ext cx="8310778" cy="5016758"/>
          </a:xfrm>
          <a:prstGeom prst="rect">
            <a:avLst/>
          </a:prstGeom>
        </p:spPr>
        <p:txBody>
          <a:bodyPr wrap="square">
            <a:spAutoFit/>
          </a:bodyPr>
          <a:lstStyle/>
          <a:p>
            <a:pPr algn="l"/>
            <a:r>
              <a:rPr lang="en-GB" sz="2000" dirty="0">
                <a:solidFill>
                  <a:srgbClr val="0B0C0C"/>
                </a:solidFill>
                <a:latin typeface="+mj-lt"/>
              </a:rPr>
              <a:t>The framework shall ensure:</a:t>
            </a:r>
          </a:p>
          <a:p>
            <a:pPr algn="l"/>
            <a:endParaRPr lang="en-GB" sz="2000" dirty="0">
              <a:solidFill>
                <a:srgbClr val="0B0C0C"/>
              </a:solidFill>
              <a:latin typeface="+mj-lt"/>
            </a:endParaRPr>
          </a:p>
          <a:p>
            <a:pPr marL="457200" indent="-457200">
              <a:buFont typeface="Arial" panose="020B0604020202020204" pitchFamily="34" charset="0"/>
              <a:buChar char="•"/>
            </a:pPr>
            <a:r>
              <a:rPr lang="en-GB" sz="2000" dirty="0">
                <a:solidFill>
                  <a:srgbClr val="0B0C0C"/>
                </a:solidFill>
                <a:latin typeface="+mj-lt"/>
              </a:rPr>
              <a:t>there is access to sufficient liquidity at all times</a:t>
            </a:r>
          </a:p>
          <a:p>
            <a:pPr marL="457200" indent="-457200">
              <a:buFont typeface="Arial" panose="020B0604020202020204" pitchFamily="34" charset="0"/>
              <a:buChar char="•"/>
            </a:pPr>
            <a:r>
              <a:rPr lang="en-GB" sz="2000" dirty="0">
                <a:solidFill>
                  <a:srgbClr val="0B0C0C"/>
                </a:solidFill>
                <a:latin typeface="+mj-lt"/>
              </a:rPr>
              <a:t>financial forecasts are based on appropriate and reasonable assumptions</a:t>
            </a:r>
          </a:p>
          <a:p>
            <a:pPr marL="457200" indent="-457200">
              <a:buFont typeface="Arial" panose="020B0604020202020204" pitchFamily="34" charset="0"/>
              <a:buChar char="•"/>
            </a:pPr>
            <a:r>
              <a:rPr lang="en-GB" sz="2000" dirty="0">
                <a:solidFill>
                  <a:srgbClr val="0B0C0C"/>
                </a:solidFill>
                <a:latin typeface="+mj-lt"/>
              </a:rPr>
              <a:t>effective systems are in place to monitor and accurately report delivery of the registered provider’s plans</a:t>
            </a:r>
          </a:p>
          <a:p>
            <a:pPr marL="457200" indent="-457200">
              <a:buFont typeface="Arial" panose="020B0604020202020204" pitchFamily="34" charset="0"/>
              <a:buChar char="•"/>
            </a:pPr>
            <a:r>
              <a:rPr lang="en-GB" sz="2000" dirty="0">
                <a:solidFill>
                  <a:srgbClr val="0B0C0C"/>
                </a:solidFill>
                <a:latin typeface="+mj-lt"/>
              </a:rPr>
              <a:t>the financial and other implications of risks to the delivery of plans are considered and</a:t>
            </a:r>
          </a:p>
          <a:p>
            <a:pPr marL="457200" indent="-457200">
              <a:buFont typeface="Arial" panose="020B0604020202020204" pitchFamily="34" charset="0"/>
              <a:buChar char="•"/>
            </a:pPr>
            <a:r>
              <a:rPr lang="en-GB" sz="2000" dirty="0">
                <a:solidFill>
                  <a:srgbClr val="0B0C0C"/>
                </a:solidFill>
                <a:latin typeface="+mj-lt"/>
              </a:rPr>
              <a:t>r</a:t>
            </a:r>
            <a:r>
              <a:rPr lang="en-US" sz="2000" b="0" i="0" dirty="0" err="1">
                <a:solidFill>
                  <a:srgbClr val="0B0C0C"/>
                </a:solidFill>
                <a:effectLst/>
                <a:latin typeface="+mj-lt"/>
              </a:rPr>
              <a:t>egistered</a:t>
            </a:r>
            <a:r>
              <a:rPr lang="en-US" sz="2000" b="0" i="0" dirty="0">
                <a:solidFill>
                  <a:srgbClr val="0B0C0C"/>
                </a:solidFill>
                <a:effectLst/>
                <a:latin typeface="+mj-lt"/>
              </a:rPr>
              <a:t> providers monitor, report on and comply with their funders’ covenants</a:t>
            </a:r>
            <a:endParaRPr lang="en-GB" sz="2000" dirty="0">
              <a:solidFill>
                <a:srgbClr val="0B0C0C"/>
              </a:solidFill>
              <a:latin typeface="+mj-lt"/>
            </a:endParaRPr>
          </a:p>
          <a:p>
            <a:pPr marL="457200" indent="-457200">
              <a:buAutoNum type="alphaLcParenBoth"/>
            </a:pPr>
            <a:endParaRPr lang="en-GB" sz="2000" dirty="0">
              <a:solidFill>
                <a:srgbClr val="0B0C0C"/>
              </a:solidFill>
            </a:endParaRPr>
          </a:p>
          <a:p>
            <a:pPr algn="l"/>
            <a:endParaRPr lang="en-GB" sz="2000" dirty="0">
              <a:solidFill>
                <a:srgbClr val="0B0C0C"/>
              </a:solidFill>
            </a:endParaRPr>
          </a:p>
          <a:p>
            <a:pPr marL="327025" indent="-327025"/>
            <a:r>
              <a:rPr lang="en-GB" sz="2000" dirty="0">
                <a:solidFill>
                  <a:srgbClr val="0B0C0C"/>
                </a:solidFill>
              </a:rPr>
              <a:t>(c)</a:t>
            </a:r>
          </a:p>
          <a:p>
            <a:pPr algn="l"/>
            <a:endParaRPr lang="en-GB" sz="2000" dirty="0">
              <a:solidFill>
                <a:srgbClr val="0B0C0C"/>
              </a:solidFill>
            </a:endParaRPr>
          </a:p>
          <a:p>
            <a:pPr marL="328216" indent="-328216"/>
            <a:r>
              <a:rPr lang="en-GB" sz="2000" dirty="0">
                <a:solidFill>
                  <a:srgbClr val="0B0C0C"/>
                </a:solidFill>
              </a:rPr>
              <a:t>(d)</a:t>
            </a:r>
          </a:p>
          <a:p>
            <a:pPr marL="328216" indent="-328216"/>
            <a:endParaRPr lang="en-GB" sz="2000" dirty="0">
              <a:solidFill>
                <a:srgbClr val="0B0C0C"/>
              </a:solidFill>
            </a:endParaRPr>
          </a:p>
        </p:txBody>
      </p:sp>
    </p:spTree>
    <p:extLst>
      <p:ext uri="{BB962C8B-B14F-4D97-AF65-F5344CB8AC3E}">
        <p14:creationId xmlns:p14="http://schemas.microsoft.com/office/powerpoint/2010/main" val="1221581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01236" y="487059"/>
            <a:ext cx="7297274" cy="706347"/>
          </a:xfrm>
          <a:prstGeom prst="rect">
            <a:avLst/>
          </a:prstGeom>
          <a:noFill/>
        </p:spPr>
        <p:txBody>
          <a:bodyPr wrap="square" rtlCol="0">
            <a:spAutoFit/>
          </a:bodyPr>
          <a:lstStyle/>
          <a:p>
            <a:r>
              <a:rPr lang="en-GB" sz="3990" dirty="0">
                <a:solidFill>
                  <a:schemeClr val="accent2"/>
                </a:solidFill>
                <a:latin typeface="Gilmer Light"/>
                <a:ea typeface="+mj-ea"/>
                <a:cs typeface="+mj-cs"/>
              </a:rPr>
              <a:t>Specific expectations (3)</a:t>
            </a:r>
            <a:endParaRPr lang="en-GB" sz="3627" b="1" baseline="30000" dirty="0">
              <a:solidFill>
                <a:schemeClr val="accent2"/>
              </a:solidFill>
              <a:latin typeface="Arial"/>
              <a:cs typeface="Arial"/>
            </a:endParaRPr>
          </a:p>
        </p:txBody>
      </p:sp>
      <p:sp>
        <p:nvSpPr>
          <p:cNvPr id="2" name="Rectangle 1"/>
          <p:cNvSpPr/>
          <p:nvPr/>
        </p:nvSpPr>
        <p:spPr>
          <a:xfrm>
            <a:off x="1101236" y="1584154"/>
            <a:ext cx="8310778" cy="2462213"/>
          </a:xfrm>
          <a:prstGeom prst="rect">
            <a:avLst/>
          </a:prstGeom>
        </p:spPr>
        <p:txBody>
          <a:bodyPr wrap="square">
            <a:spAutoFit/>
          </a:bodyPr>
          <a:lstStyle/>
          <a:p>
            <a:pPr marL="0" indent="0">
              <a:buNone/>
            </a:pPr>
            <a:r>
              <a:rPr lang="en-US" sz="2200" dirty="0">
                <a:solidFill>
                  <a:srgbClr val="0B0C0C"/>
                </a:solidFill>
              </a:rPr>
              <a:t>Registered providers shall assess, manage and where appropriate address risks to ensure the long term viability of the registered provider, including ensuring that social housing assets are protected. Registered providers shall do so by … carrying out detailed and robust stress testing against identified risks and combinations of risks across a range of scenarios and putting appropriate mitigation strategies in place as a result</a:t>
            </a:r>
          </a:p>
        </p:txBody>
      </p:sp>
    </p:spTree>
    <p:extLst>
      <p:ext uri="{BB962C8B-B14F-4D97-AF65-F5344CB8AC3E}">
        <p14:creationId xmlns:p14="http://schemas.microsoft.com/office/powerpoint/2010/main" val="2641591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89BE-F7CC-44CA-88B6-98D4B4B7642B}"/>
              </a:ext>
            </a:extLst>
          </p:cNvPr>
          <p:cNvSpPr>
            <a:spLocks noGrp="1"/>
          </p:cNvSpPr>
          <p:nvPr>
            <p:ph type="title"/>
          </p:nvPr>
        </p:nvSpPr>
        <p:spPr>
          <a:xfrm>
            <a:off x="838200" y="348482"/>
            <a:ext cx="10515600" cy="961257"/>
          </a:xfrm>
        </p:spPr>
        <p:txBody>
          <a:bodyPr>
            <a:normAutofit/>
          </a:bodyPr>
          <a:lstStyle/>
          <a:p>
            <a:r>
              <a:rPr lang="en-US" dirty="0">
                <a:solidFill>
                  <a:schemeClr val="accent2"/>
                </a:solidFill>
              </a:rPr>
              <a:t>Viability grades</a:t>
            </a:r>
            <a:endParaRPr lang="en-GB" dirty="0">
              <a:solidFill>
                <a:schemeClr val="accent2"/>
              </a:solidFill>
            </a:endParaRPr>
          </a:p>
        </p:txBody>
      </p:sp>
      <p:sp>
        <p:nvSpPr>
          <p:cNvPr id="3" name="Content Placeholder 2">
            <a:extLst>
              <a:ext uri="{FF2B5EF4-FFF2-40B4-BE49-F238E27FC236}">
                <a16:creationId xmlns:a16="http://schemas.microsoft.com/office/drawing/2014/main" id="{3AFD741C-978B-4353-848F-B463B9FF3203}"/>
              </a:ext>
            </a:extLst>
          </p:cNvPr>
          <p:cNvSpPr>
            <a:spLocks noGrp="1"/>
          </p:cNvSpPr>
          <p:nvPr>
            <p:ph idx="1"/>
          </p:nvPr>
        </p:nvSpPr>
        <p:spPr>
          <a:xfrm>
            <a:off x="838200" y="1326382"/>
            <a:ext cx="9163050" cy="5017582"/>
          </a:xfrm>
        </p:spPr>
        <p:txBody>
          <a:bodyPr>
            <a:normAutofit/>
          </a:bodyPr>
          <a:lstStyle/>
          <a:p>
            <a:pPr marL="0" indent="0">
              <a:buNone/>
            </a:pPr>
            <a:endParaRPr lang="en-GB" sz="2400" dirty="0"/>
          </a:p>
          <a:p>
            <a:pPr marL="0" indent="0" algn="ctr">
              <a:buNone/>
            </a:pPr>
            <a:endParaRPr lang="en-GB" dirty="0"/>
          </a:p>
          <a:p>
            <a:endParaRPr lang="en-GB" dirty="0"/>
          </a:p>
          <a:p>
            <a:endParaRPr lang="en-GB" dirty="0"/>
          </a:p>
        </p:txBody>
      </p:sp>
      <p:pic>
        <p:nvPicPr>
          <p:cNvPr id="4" name="Picture 3">
            <a:extLst>
              <a:ext uri="{FF2B5EF4-FFF2-40B4-BE49-F238E27FC236}">
                <a16:creationId xmlns:a16="http://schemas.microsoft.com/office/drawing/2014/main" id="{FFE51413-98E4-423C-80CA-5E8BE93328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1550" y="1576316"/>
            <a:ext cx="5356349" cy="39553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0993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91090"/>
            <a:ext cx="10515599" cy="932688"/>
          </a:xfrm>
        </p:spPr>
        <p:txBody>
          <a:bodyPr vert="horz" lIns="91440" tIns="45720" rIns="91440" bIns="45720" rtlCol="0" anchor="b">
            <a:normAutofit/>
          </a:bodyPr>
          <a:lstStyle/>
          <a:p>
            <a:r>
              <a:rPr lang="en-US" kern="1200" dirty="0">
                <a:solidFill>
                  <a:schemeClr val="accent2"/>
                </a:solidFill>
                <a:latin typeface="+mj-lt"/>
                <a:ea typeface="+mj-ea"/>
                <a:cs typeface="+mj-cs"/>
              </a:rPr>
              <a:t>Governance and Viability Judgements </a:t>
            </a:r>
          </a:p>
        </p:txBody>
      </p:sp>
      <p:graphicFrame>
        <p:nvGraphicFramePr>
          <p:cNvPr id="4" name="Content Placeholder 3">
            <a:extLst>
              <a:ext uri="{FF2B5EF4-FFF2-40B4-BE49-F238E27FC236}">
                <a16:creationId xmlns:a16="http://schemas.microsoft.com/office/drawing/2014/main" id="{8B1C76A7-EBB1-ABEB-E324-720D9A298E97}"/>
              </a:ext>
            </a:extLst>
          </p:cNvPr>
          <p:cNvGraphicFramePr>
            <a:graphicFrameLocks noGrp="1"/>
          </p:cNvGraphicFramePr>
          <p:nvPr>
            <p:ph idx="1"/>
          </p:nvPr>
        </p:nvGraphicFramePr>
        <p:xfrm>
          <a:off x="1873900" y="1766197"/>
          <a:ext cx="6785341" cy="3188970"/>
        </p:xfrm>
        <a:graphic>
          <a:graphicData uri="http://schemas.openxmlformats.org/drawingml/2006/table">
            <a:tbl>
              <a:tblPr firstRow="1" bandRow="1">
                <a:tableStyleId>{5C22544A-7EE6-4342-B048-85BDC9FD1C3A}</a:tableStyleId>
              </a:tblPr>
              <a:tblGrid>
                <a:gridCol w="1554326">
                  <a:extLst>
                    <a:ext uri="{9D8B030D-6E8A-4147-A177-3AD203B41FA5}">
                      <a16:colId xmlns:a16="http://schemas.microsoft.com/office/drawing/2014/main" val="3310184635"/>
                    </a:ext>
                  </a:extLst>
                </a:gridCol>
                <a:gridCol w="1046203">
                  <a:extLst>
                    <a:ext uri="{9D8B030D-6E8A-4147-A177-3AD203B41FA5}">
                      <a16:colId xmlns:a16="http://schemas.microsoft.com/office/drawing/2014/main" val="2820940403"/>
                    </a:ext>
                  </a:extLst>
                </a:gridCol>
                <a:gridCol w="1046203">
                  <a:extLst>
                    <a:ext uri="{9D8B030D-6E8A-4147-A177-3AD203B41FA5}">
                      <a16:colId xmlns:a16="http://schemas.microsoft.com/office/drawing/2014/main" val="2594596377"/>
                    </a:ext>
                  </a:extLst>
                </a:gridCol>
                <a:gridCol w="1046203">
                  <a:extLst>
                    <a:ext uri="{9D8B030D-6E8A-4147-A177-3AD203B41FA5}">
                      <a16:colId xmlns:a16="http://schemas.microsoft.com/office/drawing/2014/main" val="251963552"/>
                    </a:ext>
                  </a:extLst>
                </a:gridCol>
                <a:gridCol w="1046203">
                  <a:extLst>
                    <a:ext uri="{9D8B030D-6E8A-4147-A177-3AD203B41FA5}">
                      <a16:colId xmlns:a16="http://schemas.microsoft.com/office/drawing/2014/main" val="643386034"/>
                    </a:ext>
                  </a:extLst>
                </a:gridCol>
                <a:gridCol w="1046203">
                  <a:extLst>
                    <a:ext uri="{9D8B030D-6E8A-4147-A177-3AD203B41FA5}">
                      <a16:colId xmlns:a16="http://schemas.microsoft.com/office/drawing/2014/main" val="3309053072"/>
                    </a:ext>
                  </a:extLst>
                </a:gridCol>
              </a:tblGrid>
              <a:tr h="418101">
                <a:tc>
                  <a:txBody>
                    <a:bodyPr/>
                    <a:lstStyle/>
                    <a:p>
                      <a:pPr algn="ctr" fontAlgn="b"/>
                      <a:r>
                        <a:rPr lang="en-GB" sz="3300" u="none" strike="noStrike" dirty="0">
                          <a:effectLst/>
                        </a:rPr>
                        <a:t>Grade</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chemeClr val="bg1"/>
                          </a:solidFill>
                          <a:effectLst/>
                          <a:latin typeface="Calibri" panose="020F0502020204030204" pitchFamily="34" charset="0"/>
                        </a:rPr>
                        <a:t>V</a:t>
                      </a:r>
                      <a:r>
                        <a:rPr lang="en-GB" sz="3300" b="1" i="0" u="none" strike="noStrike" dirty="0">
                          <a:solidFill>
                            <a:schemeClr val="bg1"/>
                          </a:solidFill>
                          <a:effectLst/>
                          <a:latin typeface="Calibri" panose="020F0502020204030204" pitchFamily="34" charset="0"/>
                        </a:rPr>
                        <a:t>1</a:t>
                      </a:r>
                    </a:p>
                  </a:txBody>
                  <a:tcPr marL="28575" marR="28575" marT="28575" marB="0" anchor="b"/>
                </a:tc>
                <a:tc>
                  <a:txBody>
                    <a:bodyPr/>
                    <a:lstStyle/>
                    <a:p>
                      <a:pPr algn="ctr" fontAlgn="b"/>
                      <a:r>
                        <a:rPr lang="en-US" sz="3300" b="1" i="0" u="none" strike="noStrike" dirty="0">
                          <a:solidFill>
                            <a:schemeClr val="bg1"/>
                          </a:solidFill>
                          <a:effectLst/>
                          <a:latin typeface="Calibri" panose="020F0502020204030204" pitchFamily="34" charset="0"/>
                        </a:rPr>
                        <a:t>V2</a:t>
                      </a:r>
                      <a:endParaRPr lang="en-GB" sz="3300" b="1" i="0" u="none" strike="noStrike" dirty="0">
                        <a:solidFill>
                          <a:schemeClr val="bg1"/>
                        </a:solidFill>
                        <a:effectLst/>
                        <a:latin typeface="Calibri" panose="020F0502020204030204" pitchFamily="34" charset="0"/>
                      </a:endParaRPr>
                    </a:p>
                  </a:txBody>
                  <a:tcPr marL="28575" marR="28575" marT="28575" marB="0" anchor="b"/>
                </a:tc>
                <a:tc>
                  <a:txBody>
                    <a:bodyPr/>
                    <a:lstStyle/>
                    <a:p>
                      <a:pPr algn="ctr" fontAlgn="b"/>
                      <a:r>
                        <a:rPr lang="en-GB" sz="3300" u="none" strike="noStrike" dirty="0">
                          <a:effectLst/>
                        </a:rPr>
                        <a:t>V3</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chemeClr val="bg1"/>
                          </a:solidFill>
                          <a:effectLst/>
                          <a:latin typeface="Calibri" panose="020F0502020204030204" pitchFamily="34" charset="0"/>
                        </a:rPr>
                        <a:t>V4</a:t>
                      </a:r>
                      <a:endParaRPr lang="en-GB" sz="3300" b="1" i="0" u="none" strike="noStrike" dirty="0">
                        <a:solidFill>
                          <a:schemeClr val="bg1"/>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chemeClr val="bg1"/>
                          </a:solidFill>
                          <a:effectLst/>
                          <a:latin typeface="Calibri" panose="020F0502020204030204" pitchFamily="34" charset="0"/>
                        </a:rPr>
                        <a:t>Total</a:t>
                      </a:r>
                      <a:endParaRPr lang="en-GB" sz="3300" b="1" i="0" u="none" strike="noStrike" dirty="0">
                        <a:solidFill>
                          <a:schemeClr val="bg1"/>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2705201150"/>
                  </a:ext>
                </a:extLst>
              </a:tr>
              <a:tr h="418101">
                <a:tc>
                  <a:txBody>
                    <a:bodyPr/>
                    <a:lstStyle/>
                    <a:p>
                      <a:pPr algn="ctr" fontAlgn="b"/>
                      <a:r>
                        <a:rPr lang="en-GB" sz="3300" b="1" u="none" strike="noStrike" dirty="0">
                          <a:solidFill>
                            <a:schemeClr val="bg1"/>
                          </a:solidFill>
                          <a:effectLst/>
                        </a:rPr>
                        <a:t>G1</a:t>
                      </a:r>
                      <a:endParaRPr lang="en-GB" sz="3300" b="1" i="0" u="none" strike="noStrike" dirty="0">
                        <a:solidFill>
                          <a:schemeClr val="bg1"/>
                        </a:solidFill>
                        <a:effectLst/>
                        <a:latin typeface="Calibri" panose="020F0502020204030204" pitchFamily="34" charset="0"/>
                      </a:endParaRPr>
                    </a:p>
                  </a:txBody>
                  <a:tcPr marL="28575" marR="28575" marT="28575" marB="0" anchor="b">
                    <a:solidFill>
                      <a:schemeClr val="accent1"/>
                    </a:solidFill>
                  </a:tcPr>
                </a:tc>
                <a:tc>
                  <a:txBody>
                    <a:bodyPr/>
                    <a:lstStyle/>
                    <a:p>
                      <a:pPr algn="ctr" fontAlgn="b"/>
                      <a:r>
                        <a:rPr lang="en-GB" sz="3300" b="0" i="0" u="none" strike="noStrike" dirty="0">
                          <a:solidFill>
                            <a:srgbClr val="000000"/>
                          </a:solidFill>
                          <a:effectLst/>
                          <a:latin typeface="Calibri" panose="020F0502020204030204" pitchFamily="34" charset="0"/>
                        </a:rPr>
                        <a:t>62</a:t>
                      </a: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96</a:t>
                      </a: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158</a:t>
                      </a:r>
                      <a:endParaRPr lang="en-GB" sz="3300" b="1" i="0" u="none" strike="noStrike" dirty="0">
                        <a:solidFill>
                          <a:srgbClr val="000000"/>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3623633507"/>
                  </a:ext>
                </a:extLst>
              </a:tr>
              <a:tr h="418101">
                <a:tc>
                  <a:txBody>
                    <a:bodyPr/>
                    <a:lstStyle/>
                    <a:p>
                      <a:pPr algn="ctr" fontAlgn="b"/>
                      <a:r>
                        <a:rPr lang="en-GB" sz="3300" b="1" u="none" strike="noStrike" dirty="0">
                          <a:solidFill>
                            <a:schemeClr val="bg1"/>
                          </a:solidFill>
                          <a:effectLst/>
                        </a:rPr>
                        <a:t>G2</a:t>
                      </a:r>
                      <a:endParaRPr lang="en-GB" sz="3300" b="1" i="0" u="none" strike="noStrike" dirty="0">
                        <a:solidFill>
                          <a:schemeClr val="bg1"/>
                        </a:solidFill>
                        <a:effectLst/>
                        <a:latin typeface="Calibri" panose="020F0502020204030204" pitchFamily="34" charset="0"/>
                      </a:endParaRPr>
                    </a:p>
                  </a:txBody>
                  <a:tcPr marL="28575" marR="28575" marT="28575" marB="0" anchor="b">
                    <a:solidFill>
                      <a:schemeClr val="accent1"/>
                    </a:solidFill>
                  </a:tcPr>
                </a:tc>
                <a:tc>
                  <a:txBody>
                    <a:bodyPr/>
                    <a:lstStyle/>
                    <a:p>
                      <a:pPr algn="ctr" fontAlgn="b"/>
                      <a:r>
                        <a:rPr lang="en-GB" sz="3300" b="0" i="0" u="none" strike="noStrike" dirty="0">
                          <a:solidFill>
                            <a:srgbClr val="000000"/>
                          </a:solidFill>
                          <a:effectLst/>
                          <a:latin typeface="Calibri" panose="020F0502020204030204" pitchFamily="34" charset="0"/>
                        </a:rPr>
                        <a:t>3</a:t>
                      </a: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23</a:t>
                      </a: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26</a:t>
                      </a:r>
                      <a:endParaRPr lang="en-GB" sz="3300" b="1" i="0" u="none" strike="noStrike" dirty="0">
                        <a:solidFill>
                          <a:srgbClr val="000000"/>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745574734"/>
                  </a:ext>
                </a:extLst>
              </a:tr>
              <a:tr h="418101">
                <a:tc>
                  <a:txBody>
                    <a:bodyPr/>
                    <a:lstStyle/>
                    <a:p>
                      <a:pPr algn="ctr" fontAlgn="b"/>
                      <a:r>
                        <a:rPr lang="en-GB" sz="3300" b="1" u="none" strike="noStrike" dirty="0">
                          <a:solidFill>
                            <a:schemeClr val="bg1"/>
                          </a:solidFill>
                          <a:effectLst/>
                        </a:rPr>
                        <a:t>G3</a:t>
                      </a:r>
                      <a:endParaRPr lang="en-GB" sz="3300" b="1" i="0" u="none" strike="noStrike" dirty="0">
                        <a:solidFill>
                          <a:schemeClr val="bg1"/>
                        </a:solidFill>
                        <a:effectLst/>
                        <a:latin typeface="Calibri" panose="020F0502020204030204" pitchFamily="34" charset="0"/>
                      </a:endParaRPr>
                    </a:p>
                  </a:txBody>
                  <a:tcPr marL="28575" marR="28575" marT="28575" marB="0" anchor="b">
                    <a:solidFill>
                      <a:schemeClr val="accent1"/>
                    </a:solidFill>
                  </a:tcPr>
                </a:tc>
                <a:tc>
                  <a:txBody>
                    <a:bodyPr/>
                    <a:lstStyle/>
                    <a:p>
                      <a:pPr algn="ctr" fontAlgn="b"/>
                      <a:r>
                        <a:rPr lang="en-GB" sz="3300" b="0" i="0" u="none" strike="noStrike" dirty="0">
                          <a:solidFill>
                            <a:srgbClr val="000000"/>
                          </a:solidFill>
                          <a:effectLst/>
                          <a:latin typeface="Calibri" panose="020F0502020204030204" pitchFamily="34" charset="0"/>
                        </a:rPr>
                        <a:t>1</a:t>
                      </a: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5</a:t>
                      </a: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6</a:t>
                      </a: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12</a:t>
                      </a:r>
                      <a:endParaRPr lang="en-GB" sz="3300" b="1" i="0" u="none" strike="noStrike" dirty="0">
                        <a:solidFill>
                          <a:srgbClr val="000000"/>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4041598693"/>
                  </a:ext>
                </a:extLst>
              </a:tr>
              <a:tr h="418101">
                <a:tc>
                  <a:txBody>
                    <a:bodyPr/>
                    <a:lstStyle/>
                    <a:p>
                      <a:pPr algn="ctr" fontAlgn="b"/>
                      <a:r>
                        <a:rPr lang="en-GB" sz="3300" b="1" u="none" strike="noStrike" dirty="0">
                          <a:solidFill>
                            <a:schemeClr val="bg1"/>
                          </a:solidFill>
                          <a:effectLst/>
                        </a:rPr>
                        <a:t>G4</a:t>
                      </a:r>
                      <a:endParaRPr lang="en-GB" sz="3300" b="1" i="0" u="none" strike="noStrike" dirty="0">
                        <a:solidFill>
                          <a:schemeClr val="bg1"/>
                        </a:solidFill>
                        <a:effectLst/>
                        <a:latin typeface="Calibri" panose="020F0502020204030204" pitchFamily="34" charset="0"/>
                      </a:endParaRPr>
                    </a:p>
                  </a:txBody>
                  <a:tcPr marL="28575" marR="28575" marT="28575" marB="0" anchor="b">
                    <a:solidFill>
                      <a:schemeClr val="accent1"/>
                    </a:solidFill>
                  </a:tcPr>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endParaRPr lang="en-GB" sz="3300" b="0"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1</a:t>
                      </a:r>
                    </a:p>
                  </a:txBody>
                  <a:tcPr marL="28575" marR="28575" marT="28575" marB="0" anchor="b"/>
                </a:tc>
                <a:tc>
                  <a:txBody>
                    <a:bodyPr/>
                    <a:lstStyle/>
                    <a:p>
                      <a:pPr algn="ctr" fontAlgn="b"/>
                      <a:r>
                        <a:rPr lang="en-GB" sz="3300" b="0" i="0" u="none" strike="noStrike" dirty="0">
                          <a:solidFill>
                            <a:srgbClr val="000000"/>
                          </a:solidFill>
                          <a:effectLst/>
                          <a:latin typeface="Calibri" panose="020F0502020204030204" pitchFamily="34" charset="0"/>
                        </a:rPr>
                        <a:t>1</a:t>
                      </a: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2</a:t>
                      </a:r>
                      <a:endParaRPr lang="en-GB" sz="3300" b="1" i="0" u="none" strike="noStrike" dirty="0">
                        <a:solidFill>
                          <a:srgbClr val="000000"/>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3690469458"/>
                  </a:ext>
                </a:extLst>
              </a:tr>
              <a:tr h="418101">
                <a:tc>
                  <a:txBody>
                    <a:bodyPr/>
                    <a:lstStyle/>
                    <a:p>
                      <a:pPr algn="ctr" fontAlgn="b"/>
                      <a:r>
                        <a:rPr lang="en-GB" sz="3300" b="1" u="none" strike="noStrike" dirty="0">
                          <a:solidFill>
                            <a:schemeClr val="bg1"/>
                          </a:solidFill>
                          <a:effectLst/>
                        </a:rPr>
                        <a:t>Total</a:t>
                      </a:r>
                      <a:endParaRPr lang="en-GB" sz="3300" b="1" i="0" u="none" strike="noStrike" dirty="0">
                        <a:solidFill>
                          <a:schemeClr val="bg1"/>
                        </a:solidFill>
                        <a:effectLst/>
                        <a:latin typeface="Calibri" panose="020F0502020204030204" pitchFamily="34" charset="0"/>
                      </a:endParaRPr>
                    </a:p>
                  </a:txBody>
                  <a:tcPr marL="28575" marR="28575" marT="28575" marB="0" anchor="b">
                    <a:solidFill>
                      <a:schemeClr val="accent1"/>
                    </a:solidFill>
                  </a:tcPr>
                </a:tc>
                <a:tc>
                  <a:txBody>
                    <a:bodyPr/>
                    <a:lstStyle/>
                    <a:p>
                      <a:pPr algn="ctr" fontAlgn="b"/>
                      <a:r>
                        <a:rPr lang="en-US" sz="3300" b="1" i="0" u="none" strike="noStrike" dirty="0">
                          <a:solidFill>
                            <a:srgbClr val="000000"/>
                          </a:solidFill>
                          <a:effectLst/>
                          <a:latin typeface="Calibri" panose="020F0502020204030204" pitchFamily="34" charset="0"/>
                        </a:rPr>
                        <a:t>66</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124</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7</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1</a:t>
                      </a:r>
                      <a:endParaRPr lang="en-GB" sz="3300" b="1" i="0" u="none" strike="noStrike" dirty="0">
                        <a:solidFill>
                          <a:srgbClr val="000000"/>
                        </a:solidFill>
                        <a:effectLst/>
                        <a:latin typeface="Calibri" panose="020F0502020204030204" pitchFamily="34" charset="0"/>
                      </a:endParaRPr>
                    </a:p>
                  </a:txBody>
                  <a:tcPr marL="28575" marR="28575" marT="28575" marB="0" anchor="b"/>
                </a:tc>
                <a:tc>
                  <a:txBody>
                    <a:bodyPr/>
                    <a:lstStyle/>
                    <a:p>
                      <a:pPr algn="ctr" fontAlgn="b"/>
                      <a:r>
                        <a:rPr lang="en-US" sz="3300" b="1" i="0" u="none" strike="noStrike" dirty="0">
                          <a:solidFill>
                            <a:srgbClr val="000000"/>
                          </a:solidFill>
                          <a:effectLst/>
                          <a:latin typeface="Calibri" panose="020F0502020204030204" pitchFamily="34" charset="0"/>
                        </a:rPr>
                        <a:t>198</a:t>
                      </a:r>
                      <a:endParaRPr lang="en-GB" sz="3300" b="1" i="0" u="none" strike="noStrike" dirty="0">
                        <a:solidFill>
                          <a:srgbClr val="000000"/>
                        </a:solidFill>
                        <a:effectLst/>
                        <a:latin typeface="Calibri" panose="020F0502020204030204" pitchFamily="34" charset="0"/>
                      </a:endParaRPr>
                    </a:p>
                  </a:txBody>
                  <a:tcPr marL="28575" marR="28575" marT="28575" marB="0" anchor="b"/>
                </a:tc>
                <a:extLst>
                  <a:ext uri="{0D108BD9-81ED-4DB2-BD59-A6C34878D82A}">
                    <a16:rowId xmlns:a16="http://schemas.microsoft.com/office/drawing/2014/main" val="1353587125"/>
                  </a:ext>
                </a:extLst>
              </a:tr>
            </a:tbl>
          </a:graphicData>
        </a:graphic>
      </p:graphicFrame>
    </p:spTree>
    <p:extLst>
      <p:ext uri="{BB962C8B-B14F-4D97-AF65-F5344CB8AC3E}">
        <p14:creationId xmlns:p14="http://schemas.microsoft.com/office/powerpoint/2010/main" val="396660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89BE-F7CC-44CA-88B6-98D4B4B7642B}"/>
              </a:ext>
            </a:extLst>
          </p:cNvPr>
          <p:cNvSpPr>
            <a:spLocks noGrp="1"/>
          </p:cNvSpPr>
          <p:nvPr>
            <p:ph type="title"/>
          </p:nvPr>
        </p:nvSpPr>
        <p:spPr>
          <a:xfrm>
            <a:off x="838200" y="200428"/>
            <a:ext cx="8542283" cy="1195661"/>
          </a:xfrm>
        </p:spPr>
        <p:txBody>
          <a:bodyPr>
            <a:normAutofit/>
          </a:bodyPr>
          <a:lstStyle/>
          <a:p>
            <a:r>
              <a:rPr lang="en-US" dirty="0">
                <a:solidFill>
                  <a:schemeClr val="accent2"/>
                </a:solidFill>
              </a:rPr>
              <a:t>V2 is the new normal for “now”</a:t>
            </a:r>
            <a:endParaRPr lang="en-GB" dirty="0">
              <a:solidFill>
                <a:schemeClr val="accent2"/>
              </a:solidFill>
            </a:endParaRPr>
          </a:p>
        </p:txBody>
      </p:sp>
      <p:sp>
        <p:nvSpPr>
          <p:cNvPr id="3" name="Content Placeholder 2">
            <a:extLst>
              <a:ext uri="{FF2B5EF4-FFF2-40B4-BE49-F238E27FC236}">
                <a16:creationId xmlns:a16="http://schemas.microsoft.com/office/drawing/2014/main" id="{3AFD741C-978B-4353-848F-B463B9FF3203}"/>
              </a:ext>
            </a:extLst>
          </p:cNvPr>
          <p:cNvSpPr>
            <a:spLocks noGrp="1"/>
          </p:cNvSpPr>
          <p:nvPr>
            <p:ph idx="1"/>
          </p:nvPr>
        </p:nvSpPr>
        <p:spPr>
          <a:xfrm>
            <a:off x="838200" y="1673360"/>
            <a:ext cx="9163050" cy="4702110"/>
          </a:xfrm>
        </p:spPr>
        <p:txBody>
          <a:bodyPr>
            <a:normAutofit/>
          </a:bodyPr>
          <a:lstStyle/>
          <a:p>
            <a:pPr marL="0" indent="0">
              <a:buNone/>
            </a:pPr>
            <a:r>
              <a:rPr lang="en-US" sz="2200" dirty="0"/>
              <a:t>“For the moment, </a:t>
            </a:r>
            <a:r>
              <a:rPr lang="en-US" sz="2200" dirty="0">
                <a:solidFill>
                  <a:schemeClr val="tx1"/>
                </a:solidFill>
              </a:rPr>
              <a:t>V2 is going to be the new normal</a:t>
            </a:r>
            <a:r>
              <a:rPr lang="en-US" sz="2200" dirty="0"/>
              <a:t>. There will be some providers that move up and some that move down, but in broad terms for the foreseeable future, I think the sector is going to be predominantly a V2 sector.  V2 is a reflection of the </a:t>
            </a:r>
            <a:r>
              <a:rPr lang="en-US" sz="2200" dirty="0">
                <a:solidFill>
                  <a:schemeClr val="tx1"/>
                </a:solidFill>
              </a:rPr>
              <a:t>economic reality </a:t>
            </a:r>
            <a:r>
              <a:rPr lang="en-US" sz="2200" dirty="0"/>
              <a:t>that the sector’s in at the moment.  I don’t think there’ll be negative consequences for those providers if they are regraded this year.  But what’s important is that you understand the risks and you’ve got plans to mitigate them. </a:t>
            </a:r>
            <a:r>
              <a:rPr lang="en-US" sz="2200" dirty="0">
                <a:solidFill>
                  <a:schemeClr val="tx1"/>
                </a:solidFill>
              </a:rPr>
              <a:t>V2 is fine, but V3 is very definitely not</a:t>
            </a:r>
            <a:r>
              <a:rPr lang="en-US" sz="2200" dirty="0"/>
              <a:t>”</a:t>
            </a:r>
          </a:p>
          <a:p>
            <a:pPr marL="0" indent="0">
              <a:buNone/>
            </a:pPr>
            <a:r>
              <a:rPr lang="en-US" sz="2200" b="1" dirty="0"/>
              <a:t>Jonathan Walters, Deputy Chief Executive, Regulator of Social Housing, article in </a:t>
            </a:r>
            <a:r>
              <a:rPr lang="en-US" sz="2200" b="1" i="1" dirty="0"/>
              <a:t>Inside Housing</a:t>
            </a:r>
            <a:r>
              <a:rPr lang="en-US" sz="2200" b="1" dirty="0"/>
              <a:t>, 28 November 2023</a:t>
            </a:r>
            <a:endParaRPr lang="en-GB" sz="2200" b="1" dirty="0"/>
          </a:p>
          <a:p>
            <a:pPr marL="0" indent="0" algn="ctr">
              <a:buNone/>
            </a:pPr>
            <a:endParaRPr lang="en-GB" dirty="0"/>
          </a:p>
          <a:p>
            <a:endParaRPr lang="en-GB" dirty="0"/>
          </a:p>
          <a:p>
            <a:endParaRPr lang="en-GB" dirty="0"/>
          </a:p>
        </p:txBody>
      </p:sp>
    </p:spTree>
    <p:extLst>
      <p:ext uri="{BB962C8B-B14F-4D97-AF65-F5344CB8AC3E}">
        <p14:creationId xmlns:p14="http://schemas.microsoft.com/office/powerpoint/2010/main" val="1024088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89BE-F7CC-44CA-88B6-98D4B4B7642B}"/>
              </a:ext>
            </a:extLst>
          </p:cNvPr>
          <p:cNvSpPr>
            <a:spLocks noGrp="1"/>
          </p:cNvSpPr>
          <p:nvPr>
            <p:ph type="title"/>
          </p:nvPr>
        </p:nvSpPr>
        <p:spPr>
          <a:xfrm>
            <a:off x="838200" y="200428"/>
            <a:ext cx="8542283" cy="1195661"/>
          </a:xfrm>
        </p:spPr>
        <p:txBody>
          <a:bodyPr>
            <a:normAutofit/>
          </a:bodyPr>
          <a:lstStyle/>
          <a:p>
            <a:r>
              <a:rPr lang="en-US" dirty="0">
                <a:solidFill>
                  <a:schemeClr val="accent2"/>
                </a:solidFill>
              </a:rPr>
              <a:t>Financial opportunities and risks</a:t>
            </a:r>
            <a:endParaRPr lang="en-GB" dirty="0">
              <a:solidFill>
                <a:schemeClr val="accent2"/>
              </a:solidFill>
            </a:endParaRPr>
          </a:p>
        </p:txBody>
      </p:sp>
      <p:sp>
        <p:nvSpPr>
          <p:cNvPr id="3" name="Content Placeholder 2">
            <a:extLst>
              <a:ext uri="{FF2B5EF4-FFF2-40B4-BE49-F238E27FC236}">
                <a16:creationId xmlns:a16="http://schemas.microsoft.com/office/drawing/2014/main" id="{3AFD741C-978B-4353-848F-B463B9FF3203}"/>
              </a:ext>
            </a:extLst>
          </p:cNvPr>
          <p:cNvSpPr>
            <a:spLocks noGrp="1"/>
          </p:cNvSpPr>
          <p:nvPr>
            <p:ph idx="1"/>
          </p:nvPr>
        </p:nvSpPr>
        <p:spPr>
          <a:xfrm>
            <a:off x="838200" y="1673360"/>
            <a:ext cx="9163050" cy="4702110"/>
          </a:xfrm>
        </p:spPr>
        <p:txBody>
          <a:bodyPr>
            <a:normAutofit/>
          </a:bodyPr>
          <a:lstStyle/>
          <a:p>
            <a:pPr marL="0" indent="0">
              <a:lnSpc>
                <a:spcPct val="100000"/>
              </a:lnSpc>
              <a:buNone/>
            </a:pPr>
            <a:r>
              <a:rPr lang="en-US" sz="2000" dirty="0"/>
              <a:t>“</a:t>
            </a:r>
            <a:r>
              <a:rPr lang="en-GB" sz="2000" dirty="0"/>
              <a:t>The measures implemented in the Spending Review and reflected in the forthcoming Budget Statement, are intended to enable long-term investment in the sector and give PRPs greater certainty in the regulatory environment, enabling them to better manage their finances and increase ambitions on new supply… Further challenges and opportunities will arise as additional details of the DHS, MEES (Minimum Energy Efficiency Standard), rent convergence and Awaab’s Law emerge. PRPs should ensure that plans are adapted to reflect emerging opportunities and new requirements. It is vital they understand and manage any additional risks, identify potential liquidity and covenant restrictions, and maintain robust contingency plans</a:t>
            </a:r>
            <a:r>
              <a:rPr lang="en-US" sz="2000" dirty="0"/>
              <a:t>”</a:t>
            </a:r>
          </a:p>
          <a:p>
            <a:pPr marL="0" indent="0">
              <a:buNone/>
            </a:pPr>
            <a:r>
              <a:rPr lang="en-US" sz="2000" b="1" i="1" dirty="0"/>
              <a:t>Quarterly Survey July to September 2025</a:t>
            </a:r>
            <a:r>
              <a:rPr lang="en-US" sz="2000" b="1" dirty="0"/>
              <a:t>, Regulator of Social Housing, November 2025</a:t>
            </a:r>
            <a:endParaRPr lang="en-GB" sz="2000" b="1" dirty="0"/>
          </a:p>
          <a:p>
            <a:pPr marL="0" indent="0" algn="ctr">
              <a:buNone/>
            </a:pPr>
            <a:endParaRPr lang="en-GB" dirty="0"/>
          </a:p>
          <a:p>
            <a:endParaRPr lang="en-GB" dirty="0"/>
          </a:p>
          <a:p>
            <a:endParaRPr lang="en-GB" dirty="0"/>
          </a:p>
        </p:txBody>
      </p:sp>
    </p:spTree>
    <p:extLst>
      <p:ext uri="{BB962C8B-B14F-4D97-AF65-F5344CB8AC3E}">
        <p14:creationId xmlns:p14="http://schemas.microsoft.com/office/powerpoint/2010/main" val="3547798751"/>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4065A54-B2EE-4C5D-A6CA-3A0FB18BD32E}" vid="{8F47E73B-4486-46F8-BB14-8259352E4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0AEE7475BED4F478699D4472DAD2E48" ma:contentTypeVersion="13" ma:contentTypeDescription="Create a new document." ma:contentTypeScope="" ma:versionID="c1b7ddc85387d90967260b68607f56ce">
  <xsd:schema xmlns:xsd="http://www.w3.org/2001/XMLSchema" xmlns:xs="http://www.w3.org/2001/XMLSchema" xmlns:p="http://schemas.microsoft.com/office/2006/metadata/properties" xmlns:ns2="1f8f253d-e716-4626-931f-4264eeb6d682" xmlns:ns3="da6d5167-2a90-4f82-8b8b-55797dd00cca" targetNamespace="http://schemas.microsoft.com/office/2006/metadata/properties" ma:root="true" ma:fieldsID="b6579cc53d5c27ca3bc9acdbc4dede51" ns2:_="" ns3:_="">
    <xsd:import namespace="1f8f253d-e716-4626-931f-4264eeb6d682"/>
    <xsd:import namespace="da6d5167-2a90-4f82-8b8b-55797dd00cc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8f253d-e716-4626-931f-4264eeb6d68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6d5167-2a90-4f82-8b8b-55797dd00cc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75DB31-A836-4A95-9D91-19ED6AFAC75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F5D01B0-4097-4DD3-9892-D32EF695E708}">
  <ds:schemaRefs>
    <ds:schemaRef ds:uri="http://schemas.microsoft.com/sharepoint/v3/contenttype/forms"/>
  </ds:schemaRefs>
</ds:datastoreItem>
</file>

<file path=customXml/itemProps3.xml><?xml version="1.0" encoding="utf-8"?>
<ds:datastoreItem xmlns:ds="http://schemas.openxmlformats.org/officeDocument/2006/customXml" ds:itemID="{4CB4F5EA-913E-4030-B2EC-F38AC5880C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8f253d-e716-4626-931f-4264eeb6d682"/>
    <ds:schemaRef ds:uri="da6d5167-2a90-4f82-8b8b-55797dd00c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HDN Master Slides</Template>
  <TotalTime>199</TotalTime>
  <Words>647</Words>
  <Application>Microsoft Office PowerPoint</Application>
  <PresentationFormat>Widescreen</PresentationFormat>
  <Paragraphs>91</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Gilmer Light</vt:lpstr>
      <vt:lpstr>Office Theme</vt:lpstr>
      <vt:lpstr>      Board Accelerator Programme 12 February 2026  Regulatory expectations on financial viability</vt:lpstr>
      <vt:lpstr>PowerPoint Presentation</vt:lpstr>
      <vt:lpstr>PowerPoint Presentation</vt:lpstr>
      <vt:lpstr>PowerPoint Presentation</vt:lpstr>
      <vt:lpstr>PowerPoint Presentation</vt:lpstr>
      <vt:lpstr>Viability grades</vt:lpstr>
      <vt:lpstr>Governance and Viability Judgements </vt:lpstr>
      <vt:lpstr>V2 is the new normal for “now”</vt:lpstr>
      <vt:lpstr>Financial opportunities and risks</vt:lpstr>
      <vt:lpstr> Thoughts?              Questions?                       Comments?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Olfin</dc:creator>
  <cp:lastModifiedBy>Mick Warner</cp:lastModifiedBy>
  <cp:revision>6</cp:revision>
  <dcterms:created xsi:type="dcterms:W3CDTF">2021-04-12T15:25:42Z</dcterms:created>
  <dcterms:modified xsi:type="dcterms:W3CDTF">2026-02-10T09:50:56Z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0x01010040AEE7475BED4F478699D4472DAD2E48</vt:lpwstr>
  </property>
</Properties>
</file>