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76" r:id="rId4"/>
    <p:sldId id="277" r:id="rId5"/>
    <p:sldId id="273" r:id="rId6"/>
    <p:sldId id="279" r:id="rId7"/>
    <p:sldId id="281" r:id="rId8"/>
    <p:sldId id="283" r:id="rId9"/>
    <p:sldId id="285" r:id="rId10"/>
    <p:sldId id="286" r:id="rId11"/>
    <p:sldId id="270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Cousens" initials="MC" lastIdx="10" clrIdx="0">
    <p:extLst/>
  </p:cmAuthor>
  <p:cmAuthor id="2" name="Hugh Owen" initials="HO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C5D3F"/>
    <a:srgbClr val="515047"/>
    <a:srgbClr val="009BA8"/>
    <a:srgbClr val="515249"/>
    <a:srgbClr val="E74F3E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1837" autoAdjust="0"/>
  </p:normalViewPr>
  <p:slideViewPr>
    <p:cSldViewPr snapToGrid="0" snapToObjects="1">
      <p:cViewPr varScale="1">
        <p:scale>
          <a:sx n="94" d="100"/>
          <a:sy n="94" d="100"/>
        </p:scale>
        <p:origin x="-112" y="-1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7" Type="http://schemas.openxmlformats.org/officeDocument/2006/relationships/slide" Target="slides/slide6.xml"/><Relationship Id="rId20" Type="http://schemas.openxmlformats.org/officeDocument/2006/relationships/tableStyles" Target="tableStyles.xml"/><Relationship Id="rId16" Type="http://schemas.openxmlformats.org/officeDocument/2006/relationships/commentAuthors" Target="commentAuthors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F4315-B41C-4865-BACD-E8630C0485DA}" type="datetimeFigureOut">
              <a:rPr lang="en-GB" smtClean="0"/>
              <a:t>03/06/20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E1461-492A-472B-9261-88010AE85BA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923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F98E-5CF7-634E-9374-A2C7558B213D}" type="datetimeFigureOut">
              <a:rPr lang="en-US" smtClean="0"/>
              <a:t>03/06/20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810E8-9E8A-5347-9FA0-016445B8B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769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810E8-9E8A-5347-9FA0-016445B8BB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2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gi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g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gi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gi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gi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gi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gi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g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gi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58D8162-02E5-2D44-BDD3-650AF12C87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6072FE1-6EA7-6349-9896-6A24E7C86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670" y="5133314"/>
            <a:ext cx="3712277" cy="667693"/>
          </a:xfrm>
        </p:spPr>
        <p:txBody>
          <a:bodyPr>
            <a:normAutofit/>
          </a:bodyPr>
          <a:lstStyle>
            <a:lvl1pPr marL="0" indent="0" algn="l">
              <a:buNone/>
              <a:defRPr sz="1800" spc="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63889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e Are Courageou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F95EE67-3262-9C49-A8D9-E310078244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6B0C-7EB3-B04E-936D-D521F997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33624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EC5D3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74521" cy="4351338"/>
          </a:xfrm>
        </p:spPr>
        <p:txBody>
          <a:bodyPr/>
          <a:lstStyle>
            <a:lvl1pPr>
              <a:buClr>
                <a:srgbClr val="E74F3E"/>
              </a:buClr>
              <a:defRPr spc="20" baseline="0"/>
            </a:lvl1pPr>
            <a:lvl2pPr>
              <a:buClr>
                <a:srgbClr val="E74F3E"/>
              </a:buClr>
              <a:defRPr sz="2000" spc="20" baseline="0"/>
            </a:lvl2pPr>
            <a:lvl3pPr>
              <a:buClr>
                <a:srgbClr val="E74F3E"/>
              </a:buClr>
              <a:defRPr sz="1800" spc="20" baseline="0"/>
            </a:lvl3pPr>
            <a:lvl4pPr>
              <a:buClr>
                <a:srgbClr val="E74F3E"/>
              </a:buClr>
              <a:defRPr sz="1800" spc="20" baseline="0"/>
            </a:lvl4pPr>
            <a:lvl5pPr>
              <a:buClr>
                <a:srgbClr val="E74F3E"/>
              </a:buClr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F2EA8-6A42-8D46-A8D0-42FBA5CB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7099-20D5-C54F-BFFD-343279057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3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e Are Courageous content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9588C08-842B-EC4E-9414-BA28D676F0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6B0C-7EB3-B04E-936D-D521F997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33624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EC5D3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74521" cy="4351338"/>
          </a:xfrm>
        </p:spPr>
        <p:txBody>
          <a:bodyPr/>
          <a:lstStyle>
            <a:lvl1pPr>
              <a:buClr>
                <a:srgbClr val="E74F3E"/>
              </a:buClr>
              <a:defRPr spc="20" baseline="0"/>
            </a:lvl1pPr>
            <a:lvl2pPr>
              <a:buClr>
                <a:srgbClr val="E74F3E"/>
              </a:buClr>
              <a:defRPr sz="2000" spc="20" baseline="0"/>
            </a:lvl2pPr>
            <a:lvl3pPr>
              <a:buClr>
                <a:srgbClr val="E74F3E"/>
              </a:buClr>
              <a:defRPr sz="1800" spc="20" baseline="0"/>
            </a:lvl3pPr>
            <a:lvl4pPr>
              <a:buClr>
                <a:srgbClr val="E74F3E"/>
              </a:buClr>
              <a:defRPr sz="1800" spc="20" baseline="0"/>
            </a:lvl4pPr>
            <a:lvl5pPr>
              <a:buClr>
                <a:srgbClr val="E74F3E"/>
              </a:buClr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F2EA8-6A42-8D46-A8D0-42FBA5CB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7099-20D5-C54F-BFFD-343279057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3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We are Trusted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A94965F-3C4B-8444-8A14-428D13BC03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2B7BD6-D22D-4843-B414-C96A269D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107223" cy="2852737"/>
          </a:xfrm>
        </p:spPr>
        <p:txBody>
          <a:bodyPr anchor="b">
            <a:normAutofit/>
          </a:bodyPr>
          <a:lstStyle>
            <a:lvl1pPr>
              <a:lnSpc>
                <a:spcPct val="1140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73A3AF-F91E-744A-952B-E31679A37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2425"/>
            <a:ext cx="5107223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6089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e Are Trus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A39D1B8-503C-8845-AEB9-083897FDA7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6B0C-7EB3-B04E-936D-D521F997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33624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515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74521" cy="4351338"/>
          </a:xfrm>
        </p:spPr>
        <p:txBody>
          <a:bodyPr/>
          <a:lstStyle>
            <a:lvl1pPr>
              <a:buClr>
                <a:srgbClr val="515047"/>
              </a:buClr>
              <a:defRPr spc="20" baseline="0"/>
            </a:lvl1pPr>
            <a:lvl2pPr>
              <a:buClr>
                <a:srgbClr val="515047"/>
              </a:buClr>
              <a:defRPr sz="2000" spc="20" baseline="0"/>
            </a:lvl2pPr>
            <a:lvl3pPr>
              <a:buClr>
                <a:srgbClr val="515047"/>
              </a:buClr>
              <a:defRPr sz="1800" spc="20" baseline="0"/>
            </a:lvl3pPr>
            <a:lvl4pPr>
              <a:buClr>
                <a:srgbClr val="515047"/>
              </a:buClr>
              <a:defRPr sz="1800" spc="20" baseline="0"/>
            </a:lvl4pPr>
            <a:lvl5pPr>
              <a:buClr>
                <a:srgbClr val="515047"/>
              </a:buClr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F2EA8-6A42-8D46-A8D0-42FBA5CB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7099-20D5-C54F-BFFD-343279057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320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e Are Trusted content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A6145DB-B4CC-EF41-A009-27A282E133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6B0C-7EB3-B04E-936D-D521F997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33624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515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74521" cy="4351338"/>
          </a:xfrm>
        </p:spPr>
        <p:txBody>
          <a:bodyPr/>
          <a:lstStyle>
            <a:lvl1pPr>
              <a:buClr>
                <a:srgbClr val="515047"/>
              </a:buClr>
              <a:defRPr spc="20" baseline="0"/>
            </a:lvl1pPr>
            <a:lvl2pPr>
              <a:buClr>
                <a:srgbClr val="515047"/>
              </a:buClr>
              <a:defRPr sz="2000" spc="20" baseline="0"/>
            </a:lvl2pPr>
            <a:lvl3pPr>
              <a:buClr>
                <a:srgbClr val="515047"/>
              </a:buClr>
              <a:defRPr sz="1800" spc="20" baseline="0"/>
            </a:lvl3pPr>
            <a:lvl4pPr>
              <a:buClr>
                <a:srgbClr val="515047"/>
              </a:buClr>
              <a:defRPr sz="1800" spc="20" baseline="0"/>
            </a:lvl4pPr>
            <a:lvl5pPr>
              <a:buClr>
                <a:srgbClr val="515047"/>
              </a:buClr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F2EA8-6A42-8D46-A8D0-42FBA5CB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7099-20D5-C54F-BFFD-343279057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0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eneral content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88A5530-CE16-3547-A24C-31C56B339E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2B7BD6-D22D-4843-B414-C96A269D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107223" cy="2852737"/>
          </a:xfrm>
        </p:spPr>
        <p:txBody>
          <a:bodyPr anchor="b">
            <a:normAutofit/>
          </a:bodyPr>
          <a:lstStyle>
            <a:lvl1pPr>
              <a:lnSpc>
                <a:spcPct val="114000"/>
              </a:lnSpc>
              <a:defRPr sz="5400">
                <a:solidFill>
                  <a:srgbClr val="515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73A3AF-F91E-744A-952B-E31679A37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2425"/>
            <a:ext cx="5107223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853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defRPr spc="20" baseline="0"/>
            </a:lvl1pPr>
            <a:lvl2pPr>
              <a:spcBef>
                <a:spcPts val="1100"/>
              </a:spcBef>
              <a:spcAft>
                <a:spcPts val="0"/>
              </a:spcAft>
              <a:defRPr sz="2000" spc="20" baseline="0"/>
            </a:lvl2pPr>
            <a:lvl3pPr>
              <a:spcBef>
                <a:spcPts val="1100"/>
              </a:spcBef>
              <a:spcAft>
                <a:spcPts val="0"/>
              </a:spcAft>
              <a:defRPr sz="1800" spc="20" baseline="0"/>
            </a:lvl3pPr>
            <a:lvl4pPr>
              <a:spcBef>
                <a:spcPts val="1100"/>
              </a:spcBef>
              <a:spcAft>
                <a:spcPts val="0"/>
              </a:spcAft>
              <a:defRPr sz="1800" spc="20" baseline="0"/>
            </a:lvl4pPr>
            <a:lvl5pPr>
              <a:spcBef>
                <a:spcPts val="1100"/>
              </a:spcBef>
              <a:spcAft>
                <a:spcPts val="0"/>
              </a:spcAft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89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- tint C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4F049EE-4979-484A-83A8-A2586F6807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0909" t="50424"/>
          <a:stretch/>
        </p:blipFill>
        <p:spPr>
          <a:xfrm>
            <a:off x="8645236" y="3458094"/>
            <a:ext cx="3546764" cy="33999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6B0C-7EB3-B04E-936D-D521F997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3362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defRPr spc="20" baseline="0"/>
            </a:lvl1pPr>
            <a:lvl2pPr>
              <a:spcBef>
                <a:spcPts val="1100"/>
              </a:spcBef>
              <a:spcAft>
                <a:spcPts val="0"/>
              </a:spcAft>
              <a:defRPr sz="2000" spc="20" baseline="0"/>
            </a:lvl2pPr>
            <a:lvl3pPr>
              <a:spcBef>
                <a:spcPts val="1100"/>
              </a:spcBef>
              <a:spcAft>
                <a:spcPts val="0"/>
              </a:spcAft>
              <a:defRPr sz="1800" spc="20" baseline="0"/>
            </a:lvl3pPr>
            <a:lvl4pPr>
              <a:spcBef>
                <a:spcPts val="1100"/>
              </a:spcBef>
              <a:spcAft>
                <a:spcPts val="0"/>
              </a:spcAft>
              <a:defRPr sz="1800" spc="20" baseline="0"/>
            </a:lvl4pPr>
            <a:lvl5pPr>
              <a:spcBef>
                <a:spcPts val="1100"/>
              </a:spcBef>
              <a:spcAft>
                <a:spcPts val="0"/>
              </a:spcAft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F2EA8-6A42-8D46-A8D0-42FBA5CB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230" y="6356350"/>
            <a:ext cx="390053" cy="365125"/>
          </a:xfrm>
        </p:spPr>
        <p:txBody>
          <a:bodyPr/>
          <a:lstStyle/>
          <a:p>
            <a:fld id="{EC7E7099-20D5-C54F-BFFD-343279057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23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- tint Cour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2196C61-16D0-A848-9050-72432BF6D8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9682" t="50666"/>
          <a:stretch/>
        </p:blipFill>
        <p:spPr>
          <a:xfrm>
            <a:off x="8495606" y="3474720"/>
            <a:ext cx="3696393" cy="33832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6B0C-7EB3-B04E-936D-D521F997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3362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defRPr spc="20" baseline="0"/>
            </a:lvl1pPr>
            <a:lvl2pPr>
              <a:spcBef>
                <a:spcPts val="1100"/>
              </a:spcBef>
              <a:spcAft>
                <a:spcPts val="0"/>
              </a:spcAft>
              <a:defRPr sz="2000" spc="20" baseline="0"/>
            </a:lvl2pPr>
            <a:lvl3pPr>
              <a:spcBef>
                <a:spcPts val="1100"/>
              </a:spcBef>
              <a:spcAft>
                <a:spcPts val="0"/>
              </a:spcAft>
              <a:defRPr sz="1800" spc="20" baseline="0"/>
            </a:lvl3pPr>
            <a:lvl4pPr>
              <a:spcBef>
                <a:spcPts val="1100"/>
              </a:spcBef>
              <a:spcAft>
                <a:spcPts val="0"/>
              </a:spcAft>
              <a:defRPr sz="1800" spc="20" baseline="0"/>
            </a:lvl4pPr>
            <a:lvl5pPr>
              <a:spcBef>
                <a:spcPts val="1100"/>
              </a:spcBef>
              <a:spcAft>
                <a:spcPts val="0"/>
              </a:spcAft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F2EA8-6A42-8D46-A8D0-42FBA5CB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230" y="6356350"/>
            <a:ext cx="390053" cy="365125"/>
          </a:xfrm>
        </p:spPr>
        <p:txBody>
          <a:bodyPr/>
          <a:lstStyle/>
          <a:p>
            <a:fld id="{EC7E7099-20D5-C54F-BFFD-343279057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600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Content slide - tint Trus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DE64C0C-B63F-4344-80EF-A1C955B4E3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1250" t="52848"/>
          <a:stretch/>
        </p:blipFill>
        <p:spPr>
          <a:xfrm>
            <a:off x="8686800" y="3624348"/>
            <a:ext cx="3505200" cy="32336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6B0C-7EB3-B04E-936D-D521F997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3362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defRPr spc="20" baseline="0"/>
            </a:lvl1pPr>
            <a:lvl2pPr>
              <a:spcBef>
                <a:spcPts val="1100"/>
              </a:spcBef>
              <a:spcAft>
                <a:spcPts val="0"/>
              </a:spcAft>
              <a:defRPr sz="2000" spc="20" baseline="0"/>
            </a:lvl2pPr>
            <a:lvl3pPr>
              <a:spcBef>
                <a:spcPts val="1100"/>
              </a:spcBef>
              <a:spcAft>
                <a:spcPts val="0"/>
              </a:spcAft>
              <a:defRPr sz="1800" spc="20" baseline="0"/>
            </a:lvl3pPr>
            <a:lvl4pPr>
              <a:spcBef>
                <a:spcPts val="1100"/>
              </a:spcBef>
              <a:spcAft>
                <a:spcPts val="0"/>
              </a:spcAft>
              <a:defRPr sz="1800" spc="20" baseline="0"/>
            </a:lvl4pPr>
            <a:lvl5pPr>
              <a:spcBef>
                <a:spcPts val="1100"/>
              </a:spcBef>
              <a:spcAft>
                <a:spcPts val="0"/>
              </a:spcAft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F2EA8-6A42-8D46-A8D0-42FBA5CB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230" y="6356350"/>
            <a:ext cx="390053" cy="365125"/>
          </a:xfrm>
        </p:spPr>
        <p:txBody>
          <a:bodyPr/>
          <a:lstStyle/>
          <a:p>
            <a:fld id="{EC7E7099-20D5-C54F-BFFD-343279057F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710293" y="6356350"/>
            <a:ext cx="4425043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86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We Care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8591AC2-AEF6-C948-BB29-0C8B1C0312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2B7BD6-D22D-4843-B414-C96A269D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107223" cy="2852737"/>
          </a:xfrm>
        </p:spPr>
        <p:txBody>
          <a:bodyPr anchor="b">
            <a:normAutofit/>
          </a:bodyPr>
          <a:lstStyle>
            <a:lvl1pPr>
              <a:lnSpc>
                <a:spcPct val="1140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73A3AF-F91E-744A-952B-E31679A37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2425"/>
            <a:ext cx="5107223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6972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e Ca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F932A44-8DD0-344A-946C-6AFDF4836F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6B0C-7EB3-B04E-936D-D521F997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2619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9B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74521" cy="4351338"/>
          </a:xfrm>
        </p:spPr>
        <p:txBody>
          <a:bodyPr/>
          <a:lstStyle>
            <a:lvl1pPr>
              <a:buClr>
                <a:srgbClr val="009BA8"/>
              </a:buClr>
              <a:defRPr spc="20" baseline="0"/>
            </a:lvl1pPr>
            <a:lvl2pPr>
              <a:buClr>
                <a:srgbClr val="009BA8"/>
              </a:buClr>
              <a:defRPr sz="2000" spc="20" baseline="0"/>
            </a:lvl2pPr>
            <a:lvl3pPr>
              <a:buClr>
                <a:srgbClr val="009BA8"/>
              </a:buClr>
              <a:defRPr sz="1800" spc="20" baseline="0"/>
            </a:lvl3pPr>
            <a:lvl4pPr>
              <a:buClr>
                <a:srgbClr val="009BA8"/>
              </a:buClr>
              <a:defRPr sz="1800" spc="20" baseline="0"/>
            </a:lvl4pPr>
            <a:lvl5pPr>
              <a:buClr>
                <a:srgbClr val="009BA8"/>
              </a:buClr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F2EA8-6A42-8D46-A8D0-42FBA5CB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7099-20D5-C54F-BFFD-343279057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42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e Care content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DCC2E8B-1920-7140-BD4C-8F81A399F1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6B0C-7EB3-B04E-936D-D521F997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2619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9B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0E308-E6B6-1640-8266-3A8E9C7E0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74521" cy="4351338"/>
          </a:xfrm>
        </p:spPr>
        <p:txBody>
          <a:bodyPr/>
          <a:lstStyle>
            <a:lvl1pPr>
              <a:buClr>
                <a:srgbClr val="009BA8"/>
              </a:buClr>
              <a:defRPr spc="20" baseline="0"/>
            </a:lvl1pPr>
            <a:lvl2pPr>
              <a:buClr>
                <a:srgbClr val="009BA8"/>
              </a:buClr>
              <a:defRPr sz="2000" spc="20" baseline="0"/>
            </a:lvl2pPr>
            <a:lvl3pPr>
              <a:buClr>
                <a:srgbClr val="009BA8"/>
              </a:buClr>
              <a:defRPr sz="1800" spc="20" baseline="0"/>
            </a:lvl3pPr>
            <a:lvl4pPr>
              <a:buClr>
                <a:srgbClr val="009BA8"/>
              </a:buClr>
              <a:defRPr sz="1800" spc="20" baseline="0"/>
            </a:lvl4pPr>
            <a:lvl5pPr>
              <a:buClr>
                <a:srgbClr val="009BA8"/>
              </a:buClr>
              <a:defRPr sz="1800" spc="2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F2EA8-6A42-8D46-A8D0-42FBA5CB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7099-20D5-C54F-BFFD-343279057F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557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We Are Courageous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CAC5188-4EF9-6D43-8E48-7DFA0231D0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2B7BD6-D22D-4843-B414-C96A269D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107223" cy="2852737"/>
          </a:xfrm>
        </p:spPr>
        <p:txBody>
          <a:bodyPr anchor="b">
            <a:normAutofit/>
          </a:bodyPr>
          <a:lstStyle>
            <a:lvl1pPr>
              <a:lnSpc>
                <a:spcPct val="1140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73A3AF-F91E-744A-952B-E31679A37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2425"/>
            <a:ext cx="5107223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4144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4B6ACFC-6EB2-F24A-9629-31390DB5FF4C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169F0C1-CB8C-8841-890D-0CF0C9034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BACAFF7-900B-E44F-8EB4-6857F6F93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C31416-223E-504E-A75E-234711C6D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6230" y="6356350"/>
            <a:ext cx="390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51504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ABB04B9-833C-8648-8EE4-9F7CD96A37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4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51" r:id="rId6"/>
    <p:sldLayoutId id="2147483652" r:id="rId7"/>
    <p:sldLayoutId id="2147483658" r:id="rId8"/>
    <p:sldLayoutId id="2147483653" r:id="rId9"/>
    <p:sldLayoutId id="2147483654" r:id="rId10"/>
    <p:sldLayoutId id="2147483659" r:id="rId11"/>
    <p:sldLayoutId id="2147483655" r:id="rId12"/>
    <p:sldLayoutId id="2147483656" r:id="rId13"/>
    <p:sldLayoutId id="2147483660" r:id="rId14"/>
    <p:sldLayoutId id="2147483657" r:id="rId1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rgbClr val="515047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0098A9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0098A9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0098A9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0098A9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0098A9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50670" y="5133314"/>
            <a:ext cx="4312173" cy="667693"/>
          </a:xfrm>
        </p:spPr>
        <p:txBody>
          <a:bodyPr>
            <a:noAutofit/>
          </a:bodyPr>
          <a:lstStyle/>
          <a:p>
            <a:r>
              <a:rPr lang="en-GB" sz="2800" dirty="0" smtClean="0"/>
              <a:t>Lyn Bowker </a:t>
            </a:r>
          </a:p>
          <a:p>
            <a:r>
              <a:rPr lang="en-GB" sz="2800" dirty="0" smtClean="0"/>
              <a:t>Putting Yourself in Somebody Else’s Shoes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20395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Are we all really equal?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1311" y="4119189"/>
            <a:ext cx="6096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/>
          <a:lstStyle/>
          <a:p>
            <a:r>
              <a:rPr lang="en-GB" sz="3200" dirty="0" smtClean="0"/>
              <a:t>You report </a:t>
            </a:r>
            <a:r>
              <a:rPr lang="en-GB" sz="3200" dirty="0"/>
              <a:t>your boiler as being broken and the Customer Service Centre advisor gives you an appointment and tells you that the engineer who will be calling out is called Peter</a:t>
            </a:r>
          </a:p>
          <a:p>
            <a:endParaRPr lang="en-GB" sz="3200" dirty="0" smtClean="0"/>
          </a:p>
          <a:p>
            <a:r>
              <a:rPr lang="en-GB" sz="3200" dirty="0" smtClean="0"/>
              <a:t>You </a:t>
            </a:r>
            <a:r>
              <a:rPr lang="en-GB" sz="3200" dirty="0"/>
              <a:t>have just moved into your new home and you feel comfortable </a:t>
            </a:r>
            <a:r>
              <a:rPr lang="en-GB" sz="3200" dirty="0" smtClean="0"/>
              <a:t>talking </a:t>
            </a:r>
            <a:r>
              <a:rPr lang="en-GB" sz="3200" dirty="0"/>
              <a:t>about yourself </a:t>
            </a:r>
            <a:r>
              <a:rPr lang="en-GB" sz="3200" dirty="0" smtClean="0"/>
              <a:t>to </a:t>
            </a:r>
            <a:r>
              <a:rPr lang="en-GB" sz="3200" dirty="0"/>
              <a:t>your new neighbours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5089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69339"/>
            <a:ext cx="5107223" cy="172179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Thank you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96832" y="3607163"/>
            <a:ext cx="71126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Recommended EDI </a:t>
            </a:r>
            <a:r>
              <a:rPr lang="en-US" sz="2400" b="1" dirty="0"/>
              <a:t>podcasts</a:t>
            </a:r>
            <a:endParaRPr lang="en-GB" sz="2400" b="1" dirty="0"/>
          </a:p>
          <a:p>
            <a:r>
              <a:rPr lang="en-US" dirty="0"/>
              <a:t> </a:t>
            </a:r>
            <a:r>
              <a:rPr lang="en-GB" dirty="0"/>
              <a:t> </a:t>
            </a:r>
          </a:p>
          <a:p>
            <a:r>
              <a:rPr lang="en-GB" b="1" dirty="0" smtClean="0"/>
              <a:t>Toilets, Bowties, Gender and Me </a:t>
            </a:r>
            <a:r>
              <a:rPr lang="en-GB" dirty="0" smtClean="0"/>
              <a:t>-</a:t>
            </a:r>
            <a:r>
              <a:rPr lang="en-GB" dirty="0"/>
              <a:t> </a:t>
            </a:r>
          </a:p>
          <a:p>
            <a:r>
              <a:rPr lang="en-GB" b="1" dirty="0"/>
              <a:t>Purl</a:t>
            </a:r>
            <a:r>
              <a:rPr lang="en-GB" dirty="0"/>
              <a:t> - </a:t>
            </a:r>
            <a:r>
              <a:rPr lang="en-GB" u="sng" dirty="0" smtClean="0"/>
              <a:t>Purl </a:t>
            </a:r>
            <a:r>
              <a:rPr lang="en-GB" u="sng" dirty="0"/>
              <a:t>| Pixar </a:t>
            </a:r>
            <a:r>
              <a:rPr lang="en-GB" u="sng" dirty="0" err="1"/>
              <a:t>SparkShorts</a:t>
            </a:r>
            <a:endParaRPr lang="en-GB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6351" y="4249892"/>
            <a:ext cx="4299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=NCLoNwVJA-0</a:t>
            </a:r>
          </a:p>
        </p:txBody>
      </p:sp>
    </p:spTree>
    <p:extLst>
      <p:ext uri="{BB962C8B-B14F-4D97-AF65-F5344CB8AC3E}">
        <p14:creationId xmlns:p14="http://schemas.microsoft.com/office/powerpoint/2010/main" val="2366523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474" y="365125"/>
            <a:ext cx="11255326" cy="1325563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	Equality, Diversity and Inclusion ……. 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	what’s it all about?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38" y="1885071"/>
            <a:ext cx="6778830" cy="410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223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474" y="365125"/>
            <a:ext cx="11255326" cy="1325563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	Equality, Diversity and Inclusion …… 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	who’s it all about?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087" y="2574388"/>
            <a:ext cx="7303892" cy="365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76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25415"/>
            <a:ext cx="10515600" cy="505154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200" dirty="0" smtClean="0"/>
          </a:p>
          <a:p>
            <a:pPr marL="0" indent="0">
              <a:buNone/>
              <a:defRPr/>
            </a:pPr>
            <a:r>
              <a:rPr lang="en-US" sz="2800" dirty="0" smtClean="0"/>
              <a:t>There </a:t>
            </a:r>
            <a:r>
              <a:rPr lang="en-US" sz="2800" dirty="0"/>
              <a:t>are 9 protected characteristics:</a:t>
            </a:r>
          </a:p>
          <a:p>
            <a:pPr marL="1163637" lvl="2" indent="0">
              <a:buNone/>
              <a:defRPr/>
            </a:pPr>
            <a:endParaRPr lang="en-US" sz="2800" dirty="0"/>
          </a:p>
          <a:p>
            <a:pPr marL="1163637" lvl="2" indent="0">
              <a:buNone/>
              <a:defRPr/>
            </a:pPr>
            <a:r>
              <a:rPr lang="en-US" sz="2800" dirty="0" smtClean="0"/>
              <a:t>Race                                      Disability</a:t>
            </a:r>
            <a:endParaRPr lang="en-US" sz="2800" dirty="0"/>
          </a:p>
          <a:p>
            <a:pPr marL="1163637" lvl="2" indent="0">
              <a:buNone/>
              <a:defRPr/>
            </a:pPr>
            <a:r>
              <a:rPr lang="en-US" sz="2800" dirty="0" smtClean="0"/>
              <a:t>Sex 		                               Religion </a:t>
            </a:r>
            <a:r>
              <a:rPr lang="en-US" sz="2800" dirty="0"/>
              <a:t>or belief</a:t>
            </a:r>
          </a:p>
          <a:p>
            <a:pPr marL="1163637" lvl="2" indent="0">
              <a:buNone/>
              <a:defRPr/>
            </a:pPr>
            <a:r>
              <a:rPr lang="en-US" sz="2800" dirty="0"/>
              <a:t>Sexual </a:t>
            </a:r>
            <a:r>
              <a:rPr lang="en-US" sz="2800" dirty="0" smtClean="0"/>
              <a:t>orientation 		      Age</a:t>
            </a:r>
            <a:endParaRPr lang="en-US" sz="2800" dirty="0"/>
          </a:p>
          <a:p>
            <a:pPr marL="1163637" lvl="2" indent="0">
              <a:buNone/>
              <a:defRPr/>
            </a:pPr>
            <a:r>
              <a:rPr lang="en-US" sz="2800" dirty="0"/>
              <a:t>Gender reassignment/identity</a:t>
            </a:r>
          </a:p>
          <a:p>
            <a:pPr marL="1163637" lvl="2" indent="0">
              <a:buNone/>
              <a:defRPr/>
            </a:pPr>
            <a:r>
              <a:rPr lang="en-US" sz="2800" dirty="0"/>
              <a:t>Marriage &amp; civil partnership</a:t>
            </a:r>
          </a:p>
          <a:p>
            <a:pPr marL="1163637" lvl="2" indent="0">
              <a:buNone/>
              <a:defRPr/>
            </a:pPr>
            <a:r>
              <a:rPr lang="en-US" sz="2800" dirty="0"/>
              <a:t>Pregnancy &amp; maternity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Equality Act 2010 – who’s protected?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145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Are we all really equal?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1311" y="4119189"/>
            <a:ext cx="6096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095" y="2011679"/>
            <a:ext cx="9954299" cy="343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70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Let’s go!! 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1311" y="4119189"/>
            <a:ext cx="6096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You want to apply for rehousing and your landlord </a:t>
            </a:r>
            <a:r>
              <a:rPr lang="en-GB" sz="3200" dirty="0" smtClean="0"/>
              <a:t>says you have to </a:t>
            </a:r>
            <a:r>
              <a:rPr lang="en-GB" sz="3200" dirty="0"/>
              <a:t>complete </a:t>
            </a:r>
            <a:r>
              <a:rPr lang="en-GB" sz="3200" dirty="0" smtClean="0"/>
              <a:t>a written application form before you can be considered</a:t>
            </a:r>
          </a:p>
          <a:p>
            <a:endParaRPr lang="en-GB" sz="3200" dirty="0"/>
          </a:p>
          <a:p>
            <a:r>
              <a:rPr lang="en-GB" sz="3200" dirty="0"/>
              <a:t>You want to get into a shop </a:t>
            </a:r>
            <a:r>
              <a:rPr lang="en-GB" sz="3200" dirty="0" smtClean="0"/>
              <a:t>to look at a jacket you’ve seen in the window, but the shop has </a:t>
            </a:r>
            <a:r>
              <a:rPr lang="en-GB" sz="3200" dirty="0"/>
              <a:t>4 steps leading up to the front door</a:t>
            </a:r>
          </a:p>
          <a:p>
            <a:endParaRPr lang="en-GB" sz="3200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989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Are we all really equal?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1311" y="4119189"/>
            <a:ext cx="6096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You are invited to your team meeting/residents committee meeting and afterwards, your manager/Chair of group says “Let’s go to the pub for drinks</a:t>
            </a:r>
            <a:r>
              <a:rPr lang="en-GB" sz="3200" dirty="0" smtClean="0"/>
              <a:t>”</a:t>
            </a:r>
          </a:p>
          <a:p>
            <a:endParaRPr lang="en-GB" sz="3200" dirty="0"/>
          </a:p>
          <a:p>
            <a:r>
              <a:rPr lang="en-GB" sz="3200" dirty="0"/>
              <a:t>You feel comfortable kissing your partner in public</a:t>
            </a:r>
          </a:p>
          <a:p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89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Are we all really equal?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1311" y="4119189"/>
            <a:ext cx="6096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You are competing with </a:t>
            </a:r>
            <a:r>
              <a:rPr lang="en-GB" sz="3200" dirty="0" smtClean="0"/>
              <a:t>people/colleagues of </a:t>
            </a:r>
            <a:r>
              <a:rPr lang="en-GB" sz="3200" dirty="0"/>
              <a:t>a similar educational standard for </a:t>
            </a:r>
            <a:r>
              <a:rPr lang="en-GB" sz="3200" dirty="0" smtClean="0"/>
              <a:t>a job/an internal vacancy - </a:t>
            </a:r>
            <a:r>
              <a:rPr lang="en-GB" sz="3200" dirty="0"/>
              <a:t>do you feel you have an equal chance of getting it</a:t>
            </a:r>
            <a:r>
              <a:rPr lang="en-GB" sz="3200" dirty="0" smtClean="0"/>
              <a:t>? </a:t>
            </a:r>
            <a:r>
              <a:rPr lang="en-GB" sz="3200" dirty="0" smtClean="0">
                <a:solidFill>
                  <a:srgbClr val="FF0000"/>
                </a:solidFill>
              </a:rPr>
              <a:t>This can be amended as suits the situation</a:t>
            </a:r>
          </a:p>
          <a:p>
            <a:endParaRPr lang="en-GB" sz="3200" dirty="0"/>
          </a:p>
          <a:p>
            <a:r>
              <a:rPr lang="en-GB" sz="3200" dirty="0"/>
              <a:t>You are asked to attend an interview at your local housing office about your rent arrears</a:t>
            </a:r>
          </a:p>
          <a:p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12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Are we all really equal?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1311" y="4119189"/>
            <a:ext cx="6096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You want to seek out advice and support from a domestic abuse service for women</a:t>
            </a:r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You are on your own and need to use public </a:t>
            </a:r>
            <a:r>
              <a:rPr lang="en-GB" sz="3200" dirty="0" smtClean="0"/>
              <a:t>transport to get to an appointment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0359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EE7475BED4F478699D4472DAD2E48" ma:contentTypeVersion="12" ma:contentTypeDescription="Create a new document." ma:contentTypeScope="" ma:versionID="e35632d7cf1ef12067b300eb4285a04d">
  <xsd:schema xmlns:xsd="http://www.w3.org/2001/XMLSchema" xmlns:xs="http://www.w3.org/2001/XMLSchema" xmlns:p="http://schemas.microsoft.com/office/2006/metadata/properties" xmlns:ns2="1f8f253d-e716-4626-931f-4264eeb6d682" xmlns:ns3="da6d5167-2a90-4f82-8b8b-55797dd00cca" targetNamespace="http://schemas.microsoft.com/office/2006/metadata/properties" ma:root="true" ma:fieldsID="fc7e4f5ea019152e69c5dd80d4b2eff1" ns2:_="" ns3:_="">
    <xsd:import namespace="1f8f253d-e716-4626-931f-4264eeb6d682"/>
    <xsd:import namespace="da6d5167-2a90-4f82-8b8b-55797dd00c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8f253d-e716-4626-931f-4264eeb6d68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d5167-2a90-4f82-8b8b-55797dd00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83CD49-EAF4-4EDA-9C84-B7C37026FDB0}"/>
</file>

<file path=customXml/itemProps2.xml><?xml version="1.0" encoding="utf-8"?>
<ds:datastoreItem xmlns:ds="http://schemas.openxmlformats.org/officeDocument/2006/customXml" ds:itemID="{DDE89670-1E4F-43D5-97DD-4502A18CBA27}"/>
</file>

<file path=customXml/itemProps3.xml><?xml version="1.0" encoding="utf-8"?>
<ds:datastoreItem xmlns:ds="http://schemas.openxmlformats.org/officeDocument/2006/customXml" ds:itemID="{CFC0A93F-E789-48CC-A931-A2810C6EB8AD}"/>
</file>

<file path=docProps/app.xml><?xml version="1.0" encoding="utf-8"?>
<Properties xmlns="http://schemas.openxmlformats.org/officeDocument/2006/extended-properties" xmlns:vt="http://schemas.openxmlformats.org/officeDocument/2006/docPropsVTypes">
  <TotalTime>10080</TotalTime>
  <Words>301</Words>
  <Application>Microsoft Macintosh PowerPoint</Application>
  <PresentationFormat>Custom</PresentationFormat>
  <Paragraphs>53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 Equality, Diversity and Inclusion …….   what’s it all about?</vt:lpstr>
      <vt:lpstr> Equality, Diversity and Inclusion ……   who’s it all about?</vt:lpstr>
      <vt:lpstr>Equality Act 2010 – who’s protected?</vt:lpstr>
      <vt:lpstr>Are we all really equal? </vt:lpstr>
      <vt:lpstr>Let’s go!!  </vt:lpstr>
      <vt:lpstr>Are we all really equal? </vt:lpstr>
      <vt:lpstr>Are we all really equal? </vt:lpstr>
      <vt:lpstr>Are we all really equal? </vt:lpstr>
      <vt:lpstr>Are we all really equal? </vt:lpstr>
      <vt:lpstr>Thank you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Trevor Howarth</dc:creator>
  <cp:keywords/>
  <dc:description/>
  <cp:lastModifiedBy>Susan Waterall</cp:lastModifiedBy>
  <cp:revision>313</cp:revision>
  <cp:lastPrinted>2019-03-19T15:14:41Z</cp:lastPrinted>
  <dcterms:created xsi:type="dcterms:W3CDTF">2019-03-04T11:40:06Z</dcterms:created>
  <dcterms:modified xsi:type="dcterms:W3CDTF">2020-06-03T06:07:49Z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0x01010040AEE7475BED4F478699D4472DAD2E48</vt:lpwstr>
  </property>
</Properties>
</file>