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notesMasterIdLst>
    <p:notesMasterId r:id="rId40"/>
  </p:notesMasterIdLst>
  <p:handoutMasterIdLst>
    <p:handoutMasterId r:id="rId41"/>
  </p:handoutMasterIdLst>
  <p:sldIdLst>
    <p:sldId id="256" r:id="rId4"/>
    <p:sldId id="379" r:id="rId5"/>
    <p:sldId id="390" r:id="rId6"/>
    <p:sldId id="329" r:id="rId7"/>
    <p:sldId id="339" r:id="rId8"/>
    <p:sldId id="381" r:id="rId9"/>
    <p:sldId id="385" r:id="rId10"/>
    <p:sldId id="448" r:id="rId11"/>
    <p:sldId id="384" r:id="rId12"/>
    <p:sldId id="548" r:id="rId13"/>
    <p:sldId id="370" r:id="rId14"/>
    <p:sldId id="553" r:id="rId15"/>
    <p:sldId id="554" r:id="rId16"/>
    <p:sldId id="395" r:id="rId17"/>
    <p:sldId id="389" r:id="rId18"/>
    <p:sldId id="550" r:id="rId19"/>
    <p:sldId id="318" r:id="rId20"/>
    <p:sldId id="392" r:id="rId21"/>
    <p:sldId id="331" r:id="rId22"/>
    <p:sldId id="394" r:id="rId23"/>
    <p:sldId id="332" r:id="rId24"/>
    <p:sldId id="372" r:id="rId25"/>
    <p:sldId id="551" r:id="rId26"/>
    <p:sldId id="272" r:id="rId27"/>
    <p:sldId id="268" r:id="rId28"/>
    <p:sldId id="269" r:id="rId29"/>
    <p:sldId id="257" r:id="rId30"/>
    <p:sldId id="270" r:id="rId31"/>
    <p:sldId id="549" r:id="rId32"/>
    <p:sldId id="261" r:id="rId33"/>
    <p:sldId id="397" r:id="rId34"/>
    <p:sldId id="356" r:id="rId35"/>
    <p:sldId id="357" r:id="rId36"/>
    <p:sldId id="552" r:id="rId37"/>
    <p:sldId id="462" r:id="rId38"/>
    <p:sldId id="377" r:id="rId39"/>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489D"/>
    <a:srgbClr val="5946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810" y="2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customXml" Target="../customXml/item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viewProps" Target="viewProps.xml"/><Relationship Id="rId8" Type="http://schemas.openxmlformats.org/officeDocument/2006/relationships/slide" Target="slides/slide5.xml"/><Relationship Id="rId3" Type="http://schemas.openxmlformats.org/officeDocument/2006/relationships/slideMaster" Target="slideMasters/slideMaster1.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0" Type="http://schemas.openxmlformats.org/officeDocument/2006/relationships/slide" Target="slides/slide17.xml"/><Relationship Id="rId41"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jack.smith\Downloads\Apri%202022%20to%20Mar%202024%20Self%20Referrals%2024-07-2024%2010-58-18.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a:solidFill>
                  <a:schemeClr val="accent1"/>
                </a:solidFill>
              </a:rPr>
              <a:t>Referrals to RSH in 2023-24</a:t>
            </a:r>
          </a:p>
        </c:rich>
      </c:tx>
      <c:layout>
        <c:manualLayout>
          <c:xMode val="edge"/>
          <c:yMode val="edge"/>
          <c:x val="0.61591468665455629"/>
          <c:y val="1.6540317022742935E-2"/>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9276251205828946"/>
          <c:y val="0.14660559917949609"/>
          <c:w val="0.4144748526352855"/>
          <c:h val="0.72997281266788583"/>
        </c:manualLayout>
      </c:layout>
      <c:doughnutChart>
        <c:varyColors val="1"/>
        <c:ser>
          <c:idx val="0"/>
          <c:order val="0"/>
          <c:tx>
            <c:strRef>
              <c:f>Sheet1!$B$1</c:f>
              <c:strCache>
                <c:ptCount val="1"/>
                <c:pt idx="0">
                  <c:v>Referrals to RSH in 2023-24</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2-F87B-47BE-8B71-FD635239291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8-F87B-47BE-8B71-FD635239291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7-F87B-47BE-8B71-FD635239291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6-F87B-47BE-8B71-FD6352392917}"/>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5-F87B-47BE-8B71-FD6352392917}"/>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4-F87B-47BE-8B71-FD6352392917}"/>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3-F87B-47BE-8B71-FD6352392917}"/>
              </c:ext>
            </c:extLst>
          </c:dPt>
          <c:dLbls>
            <c:dLbl>
              <c:idx val="0"/>
              <c:layout>
                <c:manualLayout>
                  <c:x val="0.13304636237441478"/>
                  <c:y val="-6.6161268090971698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F87B-47BE-8B71-FD6352392917}"/>
                </c:ext>
              </c:extLst>
            </c:dLbl>
            <c:dLbl>
              <c:idx val="1"/>
              <c:layout>
                <c:manualLayout>
                  <c:x val="2.8174523796934834E-2"/>
                  <c:y val="0.15586144771186855"/>
                </c:manualLayout>
              </c:layout>
              <c:showLegendKey val="0"/>
              <c:showVal val="0"/>
              <c:showCatName val="1"/>
              <c:showSerName val="0"/>
              <c:showPercent val="1"/>
              <c:showBubbleSize val="0"/>
              <c:extLst>
                <c:ext xmlns:c15="http://schemas.microsoft.com/office/drawing/2012/chart" uri="{CE6537A1-D6FC-4f65-9D91-7224C49458BB}">
                  <c15:layout>
                    <c:manualLayout>
                      <c:w val="0.20189782409114052"/>
                      <c:h val="8.4956668493626444E-2"/>
                    </c:manualLayout>
                  </c15:layout>
                </c:ext>
                <c:ext xmlns:c16="http://schemas.microsoft.com/office/drawing/2014/chart" uri="{C3380CC4-5D6E-409C-BE32-E72D297353CC}">
                  <c16:uniqueId val="{00000008-F87B-47BE-8B71-FD6352392917}"/>
                </c:ext>
              </c:extLst>
            </c:dLbl>
            <c:dLbl>
              <c:idx val="2"/>
              <c:layout>
                <c:manualLayout>
                  <c:x val="-0.16904714278160934"/>
                  <c:y val="5.5134390075809683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F87B-47BE-8B71-FD6352392917}"/>
                </c:ext>
              </c:extLst>
            </c:dLbl>
            <c:dLbl>
              <c:idx val="3"/>
              <c:layout>
                <c:manualLayout>
                  <c:x val="-0.13461161369646671"/>
                  <c:y val="-1.0107854747097885E-16"/>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6-F87B-47BE-8B71-FD6352392917}"/>
                </c:ext>
              </c:extLst>
            </c:dLbl>
            <c:dLbl>
              <c:idx val="4"/>
              <c:layout>
                <c:manualLayout>
                  <c:x val="-0.11895910047594735"/>
                  <c:y val="5.237767057201924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F87B-47BE-8B71-FD6352392917}"/>
                </c:ext>
              </c:extLst>
            </c:dLbl>
            <c:dLbl>
              <c:idx val="5"/>
              <c:layout>
                <c:manualLayout>
                  <c:x val="-0.12365485444210311"/>
                  <c:y val="-2.481047553411438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F87B-47BE-8B71-FD6352392917}"/>
                </c:ext>
              </c:extLst>
            </c:dLbl>
            <c:dLbl>
              <c:idx val="6"/>
              <c:layout>
                <c:manualLayout>
                  <c:x val="-0.11895910047594735"/>
                  <c:y val="-7.4431426602343198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F87B-47BE-8B71-FD6352392917}"/>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Sheet1!$A$2:$A$8</c:f>
              <c:strCache>
                <c:ptCount val="7"/>
                <c:pt idx="0">
                  <c:v>Individuals</c:v>
                </c:pt>
                <c:pt idx="1">
                  <c:v>Elected represenatives</c:v>
                </c:pt>
                <c:pt idx="2">
                  <c:v>Contractors/employees</c:v>
                </c:pt>
                <c:pt idx="3">
                  <c:v>Self-referrals</c:v>
                </c:pt>
                <c:pt idx="4">
                  <c:v>Media</c:v>
                </c:pt>
                <c:pt idx="5">
                  <c:v>Through regulatory engagement</c:v>
                </c:pt>
                <c:pt idx="6">
                  <c:v>Other, including HOS</c:v>
                </c:pt>
              </c:strCache>
            </c:strRef>
          </c:cat>
          <c:val>
            <c:numRef>
              <c:f>Sheet1!$B$2:$B$8</c:f>
              <c:numCache>
                <c:formatCode>0%</c:formatCode>
                <c:ptCount val="7"/>
                <c:pt idx="0">
                  <c:v>0.57999999999999996</c:v>
                </c:pt>
                <c:pt idx="1">
                  <c:v>0.01</c:v>
                </c:pt>
                <c:pt idx="2">
                  <c:v>0.02</c:v>
                </c:pt>
                <c:pt idx="3">
                  <c:v>0.19</c:v>
                </c:pt>
                <c:pt idx="4">
                  <c:v>0.03</c:v>
                </c:pt>
                <c:pt idx="5">
                  <c:v>0.04</c:v>
                </c:pt>
                <c:pt idx="6">
                  <c:v>0.13</c:v>
                </c:pt>
              </c:numCache>
            </c:numRef>
          </c:val>
          <c:extLst>
            <c:ext xmlns:c16="http://schemas.microsoft.com/office/drawing/2014/chart" uri="{C3380CC4-5D6E-409C-BE32-E72D297353CC}">
              <c16:uniqueId val="{00000000-F87B-47BE-8B71-FD6352392917}"/>
            </c:ext>
          </c:extLst>
        </c:ser>
        <c:dLbls>
          <c:showLegendKey val="0"/>
          <c:showVal val="0"/>
          <c:showCatName val="0"/>
          <c:showSerName val="0"/>
          <c:showPercent val="0"/>
          <c:showBubbleSize val="0"/>
          <c:showLeaderLines val="0"/>
        </c:dLbls>
        <c:firstSliceAng val="0"/>
        <c:holeSize val="75"/>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pivotSource>
    <c:name>[Apri 2022 to Mar 2024 Self Referrals 24-07-2024 10-58-18.xlsx]Proportion by provider type!PivotTable4</c:name>
    <c:fmtId val="13"/>
  </c:pivotSource>
  <c:chart>
    <c:autoTitleDeleted val="1"/>
    <c:pivotFmts>
      <c:pivotFmt>
        <c:idx val="0"/>
        <c:spPr>
          <a:solidFill>
            <a:schemeClr val="accent1"/>
          </a:solidFill>
          <a:ln w="19050">
            <a:solidFill>
              <a:schemeClr val="lt1"/>
            </a:solidFill>
          </a:ln>
          <a:effectLst/>
          <a:scene3d>
            <a:camera prst="orthographicFront"/>
            <a:lightRig rig="brightRoom" dir="t"/>
          </a:scene3d>
          <a:sp3d prstMaterial="flat">
            <a:bevelT w="50800" h="101600" prst="angle"/>
            <a:contourClr>
              <a:srgbClr val="000000"/>
            </a:contourClr>
          </a:sp3d>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1"/>
        <c:spPr>
          <a:solidFill>
            <a:schemeClr val="accent1"/>
          </a:solidFill>
          <a:ln w="19050">
            <a:solidFill>
              <a:schemeClr val="lt1"/>
            </a:solidFill>
          </a:ln>
          <a:effectLst/>
          <a:scene3d>
            <a:camera prst="orthographicFront"/>
            <a:lightRig rig="brightRoom" dir="t"/>
          </a:scene3d>
          <a:sp3d prstMaterial="flat">
            <a:bevelT w="50800" h="101600" prst="angle"/>
            <a:contourClr>
              <a:srgbClr val="000000"/>
            </a:contourClr>
          </a:sp3d>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2"/>
        <c:spPr>
          <a:solidFill>
            <a:schemeClr val="accent1"/>
          </a:solidFill>
          <a:ln w="19050">
            <a:solidFill>
              <a:schemeClr val="lt1"/>
            </a:solidFill>
          </a:ln>
          <a:effectLst/>
          <a:scene3d>
            <a:camera prst="orthographicFront"/>
            <a:lightRig rig="brightRoom" dir="t"/>
          </a:scene3d>
          <a:sp3d prstMaterial="flat">
            <a:bevelT w="50800" h="101600" prst="angle"/>
            <a:contourClr>
              <a:srgbClr val="000000"/>
            </a:contourClr>
          </a:sp3d>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3"/>
        <c:spPr>
          <a:solidFill>
            <a:schemeClr val="accent1"/>
          </a:solidFill>
          <a:ln w="19050">
            <a:solidFill>
              <a:schemeClr val="lt1"/>
            </a:solidFill>
          </a:ln>
          <a:effectLst/>
          <a:scene3d>
            <a:camera prst="orthographicFront"/>
            <a:lightRig rig="brightRoom" dir="t"/>
          </a:scene3d>
          <a:sp3d prstMaterial="flat">
            <a:bevelT w="50800" h="101600" prst="angle"/>
            <a:contourClr>
              <a:srgbClr val="000000"/>
            </a:contourClr>
          </a:sp3d>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4"/>
        <c:spPr>
          <a:solidFill>
            <a:schemeClr val="accent1"/>
          </a:solidFill>
          <a:ln w="19050">
            <a:solidFill>
              <a:schemeClr val="lt1"/>
            </a:solidFill>
          </a:ln>
          <a:effectLst/>
          <a:scene3d>
            <a:camera prst="orthographicFront"/>
            <a:lightRig rig="brightRoom" dir="t"/>
          </a:scene3d>
          <a:sp3d prstMaterial="flat">
            <a:bevelT w="50800" h="101600" prst="angle"/>
            <a:contourClr>
              <a:srgbClr val="000000"/>
            </a:contourClr>
          </a:sp3d>
        </c:spPr>
      </c:pivotFmt>
      <c:pivotFmt>
        <c:idx val="5"/>
        <c:spPr>
          <a:solidFill>
            <a:schemeClr val="accent2"/>
          </a:solidFill>
          <a:ln w="19050">
            <a:solidFill>
              <a:schemeClr val="lt1"/>
            </a:solidFill>
          </a:ln>
          <a:effectLst/>
          <a:scene3d>
            <a:camera prst="orthographicFront"/>
            <a:lightRig rig="brightRoom" dir="t"/>
          </a:scene3d>
          <a:sp3d prstMaterial="flat">
            <a:bevelT w="50800" h="101600" prst="angle"/>
            <a:contourClr>
              <a:srgbClr val="000000"/>
            </a:contourClr>
          </a:sp3d>
        </c:spPr>
      </c:pivotFmt>
      <c:pivotFmt>
        <c:idx val="6"/>
        <c:spPr>
          <a:solidFill>
            <a:schemeClr val="accent1"/>
          </a:solidFill>
          <a:ln w="19050">
            <a:solidFill>
              <a:schemeClr val="lt1"/>
            </a:solidFill>
          </a:ln>
          <a:effectLst/>
          <a:scene3d>
            <a:camera prst="orthographicFront"/>
            <a:lightRig rig="brightRoom" dir="t"/>
          </a:scene3d>
          <a:sp3d prstMaterial="flat">
            <a:bevelT w="50800" h="101600" prst="angle"/>
            <a:contourClr>
              <a:srgbClr val="000000"/>
            </a:contourClr>
          </a:sp3d>
        </c:spPr>
        <c:marker>
          <c:symbol val="none"/>
        </c:marker>
        <c:dLbl>
          <c:idx val="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
      </c:pivotFmt>
      <c:pivotFmt>
        <c:idx val="7"/>
        <c:spPr>
          <a:solidFill>
            <a:schemeClr val="accent1"/>
          </a:solidFill>
          <a:ln w="19050">
            <a:solidFill>
              <a:schemeClr val="lt1"/>
            </a:solidFill>
          </a:ln>
          <a:effectLst/>
          <a:scene3d>
            <a:camera prst="orthographicFront"/>
            <a:lightRig rig="brightRoom" dir="t"/>
          </a:scene3d>
          <a:sp3d prstMaterial="flat">
            <a:bevelT w="50800" h="101600" prst="angle"/>
            <a:contourClr>
              <a:srgbClr val="000000"/>
            </a:contourClr>
          </a:sp3d>
        </c:spPr>
      </c:pivotFmt>
      <c:pivotFmt>
        <c:idx val="8"/>
        <c:spPr>
          <a:solidFill>
            <a:schemeClr val="accent2"/>
          </a:solidFill>
          <a:ln w="19050">
            <a:solidFill>
              <a:schemeClr val="lt1"/>
            </a:solidFill>
          </a:ln>
          <a:effectLst/>
          <a:scene3d>
            <a:camera prst="orthographicFront"/>
            <a:lightRig rig="brightRoom" dir="t"/>
          </a:scene3d>
          <a:sp3d prstMaterial="flat">
            <a:bevelT w="50800" h="101600" prst="angle"/>
            <a:contourClr>
              <a:srgbClr val="000000"/>
            </a:contourClr>
          </a:sp3d>
        </c:spPr>
      </c:pivotFmt>
    </c:pivotFmts>
    <c:plotArea>
      <c:layout/>
      <c:doughnutChart>
        <c:varyColors val="1"/>
        <c:ser>
          <c:idx val="0"/>
          <c:order val="0"/>
          <c:tx>
            <c:strRef>
              <c:f>'Proportion by provider type'!$B$29</c:f>
              <c:strCache>
                <c:ptCount val="1"/>
                <c:pt idx="0">
                  <c:v>Total</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F9D5-407B-A817-9C60006B8EA2}"/>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F9D5-407B-A817-9C60006B8EA2}"/>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'Proportion by provider type'!$A$30:$A$32</c:f>
              <c:strCache>
                <c:ptCount val="2"/>
                <c:pt idx="0">
                  <c:v>Never self referred</c:v>
                </c:pt>
                <c:pt idx="1">
                  <c:v>Self referred at least once</c:v>
                </c:pt>
              </c:strCache>
            </c:strRef>
          </c:cat>
          <c:val>
            <c:numRef>
              <c:f>'Proportion by provider type'!$B$30:$B$32</c:f>
              <c:numCache>
                <c:formatCode>General</c:formatCode>
                <c:ptCount val="2"/>
                <c:pt idx="0">
                  <c:v>188</c:v>
                </c:pt>
                <c:pt idx="1">
                  <c:v>186</c:v>
                </c:pt>
              </c:numCache>
            </c:numRef>
          </c:val>
          <c:extLst>
            <c:ext xmlns:c16="http://schemas.microsoft.com/office/drawing/2014/chart" uri="{C3380CC4-5D6E-409C-BE32-E72D297353CC}">
              <c16:uniqueId val="{00000004-F9D5-407B-A817-9C60006B8EA2}"/>
            </c:ext>
          </c:extLst>
        </c:ser>
        <c:dLbls>
          <c:showLegendKey val="0"/>
          <c:showVal val="0"/>
          <c:showCatName val="0"/>
          <c:showSerName val="0"/>
          <c:showPercent val="1"/>
          <c:showBubbleSize val="0"/>
          <c:showLeaderLines val="1"/>
        </c:dLbls>
        <c:firstSliceAng val="0"/>
        <c:holeSize val="50"/>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 xmlns:c16="http://schemas.microsoft.com/office/drawing/2014/chart" uri="{E28EC0CA-F0BB-4C9C-879D-F8772B89E7AC}">
      <c16:pivotOptions16>
        <c16:showExpandCollapseFieldButtons val="1"/>
      </c16:pivotOptions16>
    </c:ext>
  </c:extLst>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7F5194-09E9-4CBB-A0E1-6EF929C6191A}"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4F8949CD-64E0-4F42-835A-5B2B6B6AAA56}">
      <dgm:prSet/>
      <dgm:spPr/>
      <dgm:t>
        <a:bodyPr/>
        <a:lstStyle/>
        <a:p>
          <a:r>
            <a:rPr lang="en-GB" i="1"/>
            <a:t>Registered providers shall ensure effective governance arrangements that deliver their aims, objectives and intended outcomes for tenants and potential tenants in an effective, transparent and accountable manner.</a:t>
          </a:r>
          <a:endParaRPr lang="en-US"/>
        </a:p>
      </dgm:t>
    </dgm:pt>
    <dgm:pt modelId="{E2CFA6AD-1F31-481B-85AD-85D344272FF9}" type="parTrans" cxnId="{1E1704DF-7D22-4C2B-8AF9-2B2C180A06B4}">
      <dgm:prSet/>
      <dgm:spPr/>
      <dgm:t>
        <a:bodyPr/>
        <a:lstStyle/>
        <a:p>
          <a:endParaRPr lang="en-US"/>
        </a:p>
      </dgm:t>
    </dgm:pt>
    <dgm:pt modelId="{BDFF02A0-D7D2-46DC-9C25-D4270F65F9D2}" type="sibTrans" cxnId="{1E1704DF-7D22-4C2B-8AF9-2B2C180A06B4}">
      <dgm:prSet/>
      <dgm:spPr/>
      <dgm:t>
        <a:bodyPr/>
        <a:lstStyle/>
        <a:p>
          <a:endParaRPr lang="en-US"/>
        </a:p>
      </dgm:t>
    </dgm:pt>
    <dgm:pt modelId="{AF20D945-C9F0-4570-86B6-FCC6790C327E}">
      <dgm:prSet/>
      <dgm:spPr/>
      <dgm:t>
        <a:bodyPr/>
        <a:lstStyle/>
        <a:p>
          <a:r>
            <a:rPr lang="en-GB" i="1"/>
            <a:t>Governance arrangements shall ensure registered providers … protect social housing assets.</a:t>
          </a:r>
          <a:endParaRPr lang="en-US"/>
        </a:p>
      </dgm:t>
    </dgm:pt>
    <dgm:pt modelId="{EAD0C750-1B41-4516-8B10-CA1DA3B3C0B2}" type="parTrans" cxnId="{9B577FB2-9B67-4179-8424-E3BBCA12CFB8}">
      <dgm:prSet/>
      <dgm:spPr/>
      <dgm:t>
        <a:bodyPr/>
        <a:lstStyle/>
        <a:p>
          <a:endParaRPr lang="en-US"/>
        </a:p>
      </dgm:t>
    </dgm:pt>
    <dgm:pt modelId="{C5BE0696-EE81-48F2-9863-52C684EA060C}" type="sibTrans" cxnId="{9B577FB2-9B67-4179-8424-E3BBCA12CFB8}">
      <dgm:prSet/>
      <dgm:spPr/>
      <dgm:t>
        <a:bodyPr/>
        <a:lstStyle/>
        <a:p>
          <a:endParaRPr lang="en-US"/>
        </a:p>
      </dgm:t>
    </dgm:pt>
    <dgm:pt modelId="{B634C0C8-0662-41D5-8BF9-1BFC8883192E}">
      <dgm:prSet/>
      <dgm:spPr/>
      <dgm:t>
        <a:bodyPr/>
        <a:lstStyle/>
        <a:p>
          <a:r>
            <a:rPr lang="en-GB" i="1"/>
            <a:t>Registered providers shall meet all legal requirements that relate to the health and safety of tenants …</a:t>
          </a:r>
          <a:endParaRPr lang="en-US"/>
        </a:p>
      </dgm:t>
    </dgm:pt>
    <dgm:pt modelId="{91E57D6B-FF7E-4A5D-95AB-38214C735B3F}" type="parTrans" cxnId="{BDA14160-617F-47B8-84B5-C4DB65B98163}">
      <dgm:prSet/>
      <dgm:spPr/>
      <dgm:t>
        <a:bodyPr/>
        <a:lstStyle/>
        <a:p>
          <a:endParaRPr lang="en-US"/>
        </a:p>
      </dgm:t>
    </dgm:pt>
    <dgm:pt modelId="{1DCF4DDE-300B-4197-80D2-9181CC2A72B4}" type="sibTrans" cxnId="{BDA14160-617F-47B8-84B5-C4DB65B98163}">
      <dgm:prSet/>
      <dgm:spPr/>
      <dgm:t>
        <a:bodyPr/>
        <a:lstStyle/>
        <a:p>
          <a:endParaRPr lang="en-US"/>
        </a:p>
      </dgm:t>
    </dgm:pt>
    <dgm:pt modelId="{DC5CCBCC-F10B-4148-82F5-88A4C5280BA6}">
      <dgm:prSet/>
      <dgm:spPr/>
      <dgm:t>
        <a:bodyPr/>
        <a:lstStyle/>
        <a:p>
          <a:r>
            <a:rPr lang="en-GB" i="1"/>
            <a:t>Registered providers shall ensure that they have an appropriate, robust and prudent business planning, risk and control framework</a:t>
          </a:r>
          <a:endParaRPr lang="en-US"/>
        </a:p>
      </dgm:t>
    </dgm:pt>
    <dgm:pt modelId="{3E20EBB6-BB60-43D5-82A6-9075808BDF17}" type="parTrans" cxnId="{9FD68BAE-1376-476C-871F-5BA6934E3036}">
      <dgm:prSet/>
      <dgm:spPr/>
      <dgm:t>
        <a:bodyPr/>
        <a:lstStyle/>
        <a:p>
          <a:endParaRPr lang="en-US"/>
        </a:p>
      </dgm:t>
    </dgm:pt>
    <dgm:pt modelId="{596C3D11-ACD8-4539-8584-561A67542FA5}" type="sibTrans" cxnId="{9FD68BAE-1376-476C-871F-5BA6934E3036}">
      <dgm:prSet/>
      <dgm:spPr/>
      <dgm:t>
        <a:bodyPr/>
        <a:lstStyle/>
        <a:p>
          <a:endParaRPr lang="en-US"/>
        </a:p>
      </dgm:t>
    </dgm:pt>
    <dgm:pt modelId="{A8B467F6-DA2F-4F2C-9493-ADAA186B380D}" type="pres">
      <dgm:prSet presAssocID="{D87F5194-09E9-4CBB-A0E1-6EF929C6191A}" presName="root" presStyleCnt="0">
        <dgm:presLayoutVars>
          <dgm:dir/>
          <dgm:resizeHandles val="exact"/>
        </dgm:presLayoutVars>
      </dgm:prSet>
      <dgm:spPr/>
    </dgm:pt>
    <dgm:pt modelId="{B447A4C3-7868-4781-951D-DC18F9DE4F65}" type="pres">
      <dgm:prSet presAssocID="{4F8949CD-64E0-4F42-835A-5B2B6B6AAA56}" presName="compNode" presStyleCnt="0"/>
      <dgm:spPr/>
    </dgm:pt>
    <dgm:pt modelId="{CCD19307-1741-4B07-9593-F205136BA95A}" type="pres">
      <dgm:prSet presAssocID="{4F8949CD-64E0-4F42-835A-5B2B6B6AAA56}" presName="bgRect" presStyleLbl="bgShp" presStyleIdx="0" presStyleCnt="4"/>
      <dgm:spPr/>
    </dgm:pt>
    <dgm:pt modelId="{717FE644-25A1-402A-849F-22D79DC6456F}" type="pres">
      <dgm:prSet presAssocID="{4F8949CD-64E0-4F42-835A-5B2B6B6AAA5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andshake"/>
        </a:ext>
      </dgm:extLst>
    </dgm:pt>
    <dgm:pt modelId="{77212B27-F37A-4709-B26A-427BCC2B9B5E}" type="pres">
      <dgm:prSet presAssocID="{4F8949CD-64E0-4F42-835A-5B2B6B6AAA56}" presName="spaceRect" presStyleCnt="0"/>
      <dgm:spPr/>
    </dgm:pt>
    <dgm:pt modelId="{5BEC17E5-A2C0-486C-BF54-FC72703B464C}" type="pres">
      <dgm:prSet presAssocID="{4F8949CD-64E0-4F42-835A-5B2B6B6AAA56}" presName="parTx" presStyleLbl="revTx" presStyleIdx="0" presStyleCnt="4">
        <dgm:presLayoutVars>
          <dgm:chMax val="0"/>
          <dgm:chPref val="0"/>
        </dgm:presLayoutVars>
      </dgm:prSet>
      <dgm:spPr/>
    </dgm:pt>
    <dgm:pt modelId="{C8BABF70-9C06-4045-B08B-26E34B0FB503}" type="pres">
      <dgm:prSet presAssocID="{BDFF02A0-D7D2-46DC-9C25-D4270F65F9D2}" presName="sibTrans" presStyleCnt="0"/>
      <dgm:spPr/>
    </dgm:pt>
    <dgm:pt modelId="{9B431E07-2379-46D5-B741-C32BC5F1AC78}" type="pres">
      <dgm:prSet presAssocID="{AF20D945-C9F0-4570-86B6-FCC6790C327E}" presName="compNode" presStyleCnt="0"/>
      <dgm:spPr/>
    </dgm:pt>
    <dgm:pt modelId="{FA178B4E-28C8-4CF8-9D43-FE3A6357E487}" type="pres">
      <dgm:prSet presAssocID="{AF20D945-C9F0-4570-86B6-FCC6790C327E}" presName="bgRect" presStyleLbl="bgShp" presStyleIdx="1" presStyleCnt="4"/>
      <dgm:spPr/>
    </dgm:pt>
    <dgm:pt modelId="{C6386148-EA39-445F-92FA-B989DC5AD511}" type="pres">
      <dgm:prSet presAssocID="{AF20D945-C9F0-4570-86B6-FCC6790C327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ales of Justice"/>
        </a:ext>
      </dgm:extLst>
    </dgm:pt>
    <dgm:pt modelId="{690E32E5-7AC8-4313-9DCB-2B16E4E383BD}" type="pres">
      <dgm:prSet presAssocID="{AF20D945-C9F0-4570-86B6-FCC6790C327E}" presName="spaceRect" presStyleCnt="0"/>
      <dgm:spPr/>
    </dgm:pt>
    <dgm:pt modelId="{575100AD-7C8F-4BEA-9DDD-6BB2552FD378}" type="pres">
      <dgm:prSet presAssocID="{AF20D945-C9F0-4570-86B6-FCC6790C327E}" presName="parTx" presStyleLbl="revTx" presStyleIdx="1" presStyleCnt="4">
        <dgm:presLayoutVars>
          <dgm:chMax val="0"/>
          <dgm:chPref val="0"/>
        </dgm:presLayoutVars>
      </dgm:prSet>
      <dgm:spPr/>
    </dgm:pt>
    <dgm:pt modelId="{28C57957-447A-411D-91F3-C5B50B64C245}" type="pres">
      <dgm:prSet presAssocID="{C5BE0696-EE81-48F2-9863-52C684EA060C}" presName="sibTrans" presStyleCnt="0"/>
      <dgm:spPr/>
    </dgm:pt>
    <dgm:pt modelId="{AD89134D-82C7-46F8-8262-9B1EF840648E}" type="pres">
      <dgm:prSet presAssocID="{B634C0C8-0662-41D5-8BF9-1BFC8883192E}" presName="compNode" presStyleCnt="0"/>
      <dgm:spPr/>
    </dgm:pt>
    <dgm:pt modelId="{EB9684BE-7A56-4C6F-A65C-CAE0CA61D238}" type="pres">
      <dgm:prSet presAssocID="{B634C0C8-0662-41D5-8BF9-1BFC8883192E}" presName="bgRect" presStyleLbl="bgShp" presStyleIdx="2" presStyleCnt="4"/>
      <dgm:spPr/>
    </dgm:pt>
    <dgm:pt modelId="{FF120F53-0450-42DD-981E-DD5FB97CF30A}" type="pres">
      <dgm:prSet presAssocID="{B634C0C8-0662-41D5-8BF9-1BFC8883192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Judge"/>
        </a:ext>
      </dgm:extLst>
    </dgm:pt>
    <dgm:pt modelId="{19F503C1-C50C-4A48-81D1-6792A6067429}" type="pres">
      <dgm:prSet presAssocID="{B634C0C8-0662-41D5-8BF9-1BFC8883192E}" presName="spaceRect" presStyleCnt="0"/>
      <dgm:spPr/>
    </dgm:pt>
    <dgm:pt modelId="{319386DF-820B-4217-806E-1FDFEEDFB56B}" type="pres">
      <dgm:prSet presAssocID="{B634C0C8-0662-41D5-8BF9-1BFC8883192E}" presName="parTx" presStyleLbl="revTx" presStyleIdx="2" presStyleCnt="4">
        <dgm:presLayoutVars>
          <dgm:chMax val="0"/>
          <dgm:chPref val="0"/>
        </dgm:presLayoutVars>
      </dgm:prSet>
      <dgm:spPr/>
    </dgm:pt>
    <dgm:pt modelId="{EA22E2AD-2B7C-44C4-A6FC-4242517CA17C}" type="pres">
      <dgm:prSet presAssocID="{1DCF4DDE-300B-4197-80D2-9181CC2A72B4}" presName="sibTrans" presStyleCnt="0"/>
      <dgm:spPr/>
    </dgm:pt>
    <dgm:pt modelId="{27254FBE-3D04-4CFB-BE7D-13DFEAAF4ECF}" type="pres">
      <dgm:prSet presAssocID="{DC5CCBCC-F10B-4148-82F5-88A4C5280BA6}" presName="compNode" presStyleCnt="0"/>
      <dgm:spPr/>
    </dgm:pt>
    <dgm:pt modelId="{E7F54760-4CDB-4BA6-8CD3-B733DC4BF2C2}" type="pres">
      <dgm:prSet presAssocID="{DC5CCBCC-F10B-4148-82F5-88A4C5280BA6}" presName="bgRect" presStyleLbl="bgShp" presStyleIdx="3" presStyleCnt="4"/>
      <dgm:spPr/>
    </dgm:pt>
    <dgm:pt modelId="{1A8876A4-4E61-4DA8-AA5F-1FB97393A3E3}" type="pres">
      <dgm:prSet presAssocID="{DC5CCBCC-F10B-4148-82F5-88A4C5280BA6}"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nk"/>
        </a:ext>
      </dgm:extLst>
    </dgm:pt>
    <dgm:pt modelId="{673704E3-8EFD-4C70-9E13-62545A397EF8}" type="pres">
      <dgm:prSet presAssocID="{DC5CCBCC-F10B-4148-82F5-88A4C5280BA6}" presName="spaceRect" presStyleCnt="0"/>
      <dgm:spPr/>
    </dgm:pt>
    <dgm:pt modelId="{A57F5819-84F9-4488-9BDA-2AD4205CE0BF}" type="pres">
      <dgm:prSet presAssocID="{DC5CCBCC-F10B-4148-82F5-88A4C5280BA6}" presName="parTx" presStyleLbl="revTx" presStyleIdx="3" presStyleCnt="4">
        <dgm:presLayoutVars>
          <dgm:chMax val="0"/>
          <dgm:chPref val="0"/>
        </dgm:presLayoutVars>
      </dgm:prSet>
      <dgm:spPr/>
    </dgm:pt>
  </dgm:ptLst>
  <dgm:cxnLst>
    <dgm:cxn modelId="{571C9031-98D7-499D-9C35-CA714BFB80DF}" type="presOf" srcId="{DC5CCBCC-F10B-4148-82F5-88A4C5280BA6}" destId="{A57F5819-84F9-4488-9BDA-2AD4205CE0BF}" srcOrd="0" destOrd="0" presId="urn:microsoft.com/office/officeart/2018/2/layout/IconVerticalSolidList"/>
    <dgm:cxn modelId="{BDA14160-617F-47B8-84B5-C4DB65B98163}" srcId="{D87F5194-09E9-4CBB-A0E1-6EF929C6191A}" destId="{B634C0C8-0662-41D5-8BF9-1BFC8883192E}" srcOrd="2" destOrd="0" parTransId="{91E57D6B-FF7E-4A5D-95AB-38214C735B3F}" sibTransId="{1DCF4DDE-300B-4197-80D2-9181CC2A72B4}"/>
    <dgm:cxn modelId="{226C1944-167E-4D88-9769-2632251525A2}" type="presOf" srcId="{AF20D945-C9F0-4570-86B6-FCC6790C327E}" destId="{575100AD-7C8F-4BEA-9DDD-6BB2552FD378}" srcOrd="0" destOrd="0" presId="urn:microsoft.com/office/officeart/2018/2/layout/IconVerticalSolidList"/>
    <dgm:cxn modelId="{9FD68BAE-1376-476C-871F-5BA6934E3036}" srcId="{D87F5194-09E9-4CBB-A0E1-6EF929C6191A}" destId="{DC5CCBCC-F10B-4148-82F5-88A4C5280BA6}" srcOrd="3" destOrd="0" parTransId="{3E20EBB6-BB60-43D5-82A6-9075808BDF17}" sibTransId="{596C3D11-ACD8-4539-8584-561A67542FA5}"/>
    <dgm:cxn modelId="{9B577FB2-9B67-4179-8424-E3BBCA12CFB8}" srcId="{D87F5194-09E9-4CBB-A0E1-6EF929C6191A}" destId="{AF20D945-C9F0-4570-86B6-FCC6790C327E}" srcOrd="1" destOrd="0" parTransId="{EAD0C750-1B41-4516-8B10-CA1DA3B3C0B2}" sibTransId="{C5BE0696-EE81-48F2-9863-52C684EA060C}"/>
    <dgm:cxn modelId="{CEFA4AB7-20E0-4B1C-8337-22F350401C4A}" type="presOf" srcId="{4F8949CD-64E0-4F42-835A-5B2B6B6AAA56}" destId="{5BEC17E5-A2C0-486C-BF54-FC72703B464C}" srcOrd="0" destOrd="0" presId="urn:microsoft.com/office/officeart/2018/2/layout/IconVerticalSolidList"/>
    <dgm:cxn modelId="{7F05ADBF-D580-46C3-9397-4A65B3056A9A}" type="presOf" srcId="{D87F5194-09E9-4CBB-A0E1-6EF929C6191A}" destId="{A8B467F6-DA2F-4F2C-9493-ADAA186B380D}" srcOrd="0" destOrd="0" presId="urn:microsoft.com/office/officeart/2018/2/layout/IconVerticalSolidList"/>
    <dgm:cxn modelId="{F09786D0-44F1-4DF6-B177-033DC9B7B5DC}" type="presOf" srcId="{B634C0C8-0662-41D5-8BF9-1BFC8883192E}" destId="{319386DF-820B-4217-806E-1FDFEEDFB56B}" srcOrd="0" destOrd="0" presId="urn:microsoft.com/office/officeart/2018/2/layout/IconVerticalSolidList"/>
    <dgm:cxn modelId="{1E1704DF-7D22-4C2B-8AF9-2B2C180A06B4}" srcId="{D87F5194-09E9-4CBB-A0E1-6EF929C6191A}" destId="{4F8949CD-64E0-4F42-835A-5B2B6B6AAA56}" srcOrd="0" destOrd="0" parTransId="{E2CFA6AD-1F31-481B-85AD-85D344272FF9}" sibTransId="{BDFF02A0-D7D2-46DC-9C25-D4270F65F9D2}"/>
    <dgm:cxn modelId="{DF68B894-2C6F-4B4B-9FDA-0C34839659C2}" type="presParOf" srcId="{A8B467F6-DA2F-4F2C-9493-ADAA186B380D}" destId="{B447A4C3-7868-4781-951D-DC18F9DE4F65}" srcOrd="0" destOrd="0" presId="urn:microsoft.com/office/officeart/2018/2/layout/IconVerticalSolidList"/>
    <dgm:cxn modelId="{D145F1AC-008A-4761-AFA4-7CB7D8767BAB}" type="presParOf" srcId="{B447A4C3-7868-4781-951D-DC18F9DE4F65}" destId="{CCD19307-1741-4B07-9593-F205136BA95A}" srcOrd="0" destOrd="0" presId="urn:microsoft.com/office/officeart/2018/2/layout/IconVerticalSolidList"/>
    <dgm:cxn modelId="{BF16646B-9256-401B-9F5E-B5EE3ACD34A7}" type="presParOf" srcId="{B447A4C3-7868-4781-951D-DC18F9DE4F65}" destId="{717FE644-25A1-402A-849F-22D79DC6456F}" srcOrd="1" destOrd="0" presId="urn:microsoft.com/office/officeart/2018/2/layout/IconVerticalSolidList"/>
    <dgm:cxn modelId="{7EAF2D67-0874-477B-B27F-34C92A994754}" type="presParOf" srcId="{B447A4C3-7868-4781-951D-DC18F9DE4F65}" destId="{77212B27-F37A-4709-B26A-427BCC2B9B5E}" srcOrd="2" destOrd="0" presId="urn:microsoft.com/office/officeart/2018/2/layout/IconVerticalSolidList"/>
    <dgm:cxn modelId="{DA77F80B-78F6-4D6A-A25D-8C2813FC3164}" type="presParOf" srcId="{B447A4C3-7868-4781-951D-DC18F9DE4F65}" destId="{5BEC17E5-A2C0-486C-BF54-FC72703B464C}" srcOrd="3" destOrd="0" presId="urn:microsoft.com/office/officeart/2018/2/layout/IconVerticalSolidList"/>
    <dgm:cxn modelId="{F777AF6E-B065-4343-BE36-2F4B0FDE6776}" type="presParOf" srcId="{A8B467F6-DA2F-4F2C-9493-ADAA186B380D}" destId="{C8BABF70-9C06-4045-B08B-26E34B0FB503}" srcOrd="1" destOrd="0" presId="urn:microsoft.com/office/officeart/2018/2/layout/IconVerticalSolidList"/>
    <dgm:cxn modelId="{12310827-8072-4D51-AC19-A33B3D4BB09B}" type="presParOf" srcId="{A8B467F6-DA2F-4F2C-9493-ADAA186B380D}" destId="{9B431E07-2379-46D5-B741-C32BC5F1AC78}" srcOrd="2" destOrd="0" presId="urn:microsoft.com/office/officeart/2018/2/layout/IconVerticalSolidList"/>
    <dgm:cxn modelId="{DEF1EAFC-F1E9-4FFA-BB54-2B27949253CB}" type="presParOf" srcId="{9B431E07-2379-46D5-B741-C32BC5F1AC78}" destId="{FA178B4E-28C8-4CF8-9D43-FE3A6357E487}" srcOrd="0" destOrd="0" presId="urn:microsoft.com/office/officeart/2018/2/layout/IconVerticalSolidList"/>
    <dgm:cxn modelId="{9EA454F5-B2AD-4D93-812F-9287A4902275}" type="presParOf" srcId="{9B431E07-2379-46D5-B741-C32BC5F1AC78}" destId="{C6386148-EA39-445F-92FA-B989DC5AD511}" srcOrd="1" destOrd="0" presId="urn:microsoft.com/office/officeart/2018/2/layout/IconVerticalSolidList"/>
    <dgm:cxn modelId="{B71B12F6-E1CA-4E99-9F3E-DAAABED3E91D}" type="presParOf" srcId="{9B431E07-2379-46D5-B741-C32BC5F1AC78}" destId="{690E32E5-7AC8-4313-9DCB-2B16E4E383BD}" srcOrd="2" destOrd="0" presId="urn:microsoft.com/office/officeart/2018/2/layout/IconVerticalSolidList"/>
    <dgm:cxn modelId="{027A6C08-C3D8-450E-93A9-F9F7A072C119}" type="presParOf" srcId="{9B431E07-2379-46D5-B741-C32BC5F1AC78}" destId="{575100AD-7C8F-4BEA-9DDD-6BB2552FD378}" srcOrd="3" destOrd="0" presId="urn:microsoft.com/office/officeart/2018/2/layout/IconVerticalSolidList"/>
    <dgm:cxn modelId="{86B4A65F-9E2C-4E68-A565-F4E7AA39AF0C}" type="presParOf" srcId="{A8B467F6-DA2F-4F2C-9493-ADAA186B380D}" destId="{28C57957-447A-411D-91F3-C5B50B64C245}" srcOrd="3" destOrd="0" presId="urn:microsoft.com/office/officeart/2018/2/layout/IconVerticalSolidList"/>
    <dgm:cxn modelId="{5326D1C6-24D1-484E-AEBB-D2F9F6F7E103}" type="presParOf" srcId="{A8B467F6-DA2F-4F2C-9493-ADAA186B380D}" destId="{AD89134D-82C7-46F8-8262-9B1EF840648E}" srcOrd="4" destOrd="0" presId="urn:microsoft.com/office/officeart/2018/2/layout/IconVerticalSolidList"/>
    <dgm:cxn modelId="{A1694F00-4976-4304-A990-514F88EAC2C2}" type="presParOf" srcId="{AD89134D-82C7-46F8-8262-9B1EF840648E}" destId="{EB9684BE-7A56-4C6F-A65C-CAE0CA61D238}" srcOrd="0" destOrd="0" presId="urn:microsoft.com/office/officeart/2018/2/layout/IconVerticalSolidList"/>
    <dgm:cxn modelId="{46D9675A-CD77-41F4-AF4A-B1A062E24825}" type="presParOf" srcId="{AD89134D-82C7-46F8-8262-9B1EF840648E}" destId="{FF120F53-0450-42DD-981E-DD5FB97CF30A}" srcOrd="1" destOrd="0" presId="urn:microsoft.com/office/officeart/2018/2/layout/IconVerticalSolidList"/>
    <dgm:cxn modelId="{4B54897B-1C59-4CFF-9F14-9ADA35115914}" type="presParOf" srcId="{AD89134D-82C7-46F8-8262-9B1EF840648E}" destId="{19F503C1-C50C-4A48-81D1-6792A6067429}" srcOrd="2" destOrd="0" presId="urn:microsoft.com/office/officeart/2018/2/layout/IconVerticalSolidList"/>
    <dgm:cxn modelId="{9CAE99AF-A74B-45BE-9E74-C808C3FBF21C}" type="presParOf" srcId="{AD89134D-82C7-46F8-8262-9B1EF840648E}" destId="{319386DF-820B-4217-806E-1FDFEEDFB56B}" srcOrd="3" destOrd="0" presId="urn:microsoft.com/office/officeart/2018/2/layout/IconVerticalSolidList"/>
    <dgm:cxn modelId="{A1804D8B-77F0-4B19-BE2C-5920E4222468}" type="presParOf" srcId="{A8B467F6-DA2F-4F2C-9493-ADAA186B380D}" destId="{EA22E2AD-2B7C-44C4-A6FC-4242517CA17C}" srcOrd="5" destOrd="0" presId="urn:microsoft.com/office/officeart/2018/2/layout/IconVerticalSolidList"/>
    <dgm:cxn modelId="{C6C9EDF4-0ADE-46AA-B46E-D070C588ED34}" type="presParOf" srcId="{A8B467F6-DA2F-4F2C-9493-ADAA186B380D}" destId="{27254FBE-3D04-4CFB-BE7D-13DFEAAF4ECF}" srcOrd="6" destOrd="0" presId="urn:microsoft.com/office/officeart/2018/2/layout/IconVerticalSolidList"/>
    <dgm:cxn modelId="{5D4DCC65-8F48-4CD2-A731-713FCE85E1E7}" type="presParOf" srcId="{27254FBE-3D04-4CFB-BE7D-13DFEAAF4ECF}" destId="{E7F54760-4CDB-4BA6-8CD3-B733DC4BF2C2}" srcOrd="0" destOrd="0" presId="urn:microsoft.com/office/officeart/2018/2/layout/IconVerticalSolidList"/>
    <dgm:cxn modelId="{4B0A33EE-0515-4A2D-AA5D-72F4CB28408C}" type="presParOf" srcId="{27254FBE-3D04-4CFB-BE7D-13DFEAAF4ECF}" destId="{1A8876A4-4E61-4DA8-AA5F-1FB97393A3E3}" srcOrd="1" destOrd="0" presId="urn:microsoft.com/office/officeart/2018/2/layout/IconVerticalSolidList"/>
    <dgm:cxn modelId="{F9A6360F-E633-4CAF-ABFE-F2B43919E718}" type="presParOf" srcId="{27254FBE-3D04-4CFB-BE7D-13DFEAAF4ECF}" destId="{673704E3-8EFD-4C70-9E13-62545A397EF8}" srcOrd="2" destOrd="0" presId="urn:microsoft.com/office/officeart/2018/2/layout/IconVerticalSolidList"/>
    <dgm:cxn modelId="{CB8DCDC0-92A4-4424-A4A3-24864E8F9E27}" type="presParOf" srcId="{27254FBE-3D04-4CFB-BE7D-13DFEAAF4ECF}" destId="{A57F5819-84F9-4488-9BDA-2AD4205CE0B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4C753A-4BC6-4852-8338-9981FC53BC49}" type="doc">
      <dgm:prSet loTypeId="urn:microsoft.com/office/officeart/2005/8/layout/process4" loCatId="process" qsTypeId="urn:microsoft.com/office/officeart/2005/8/quickstyle/simple1" qsCatId="simple" csTypeId="urn:microsoft.com/office/officeart/2005/8/colors/accent1_3" csCatId="accent1" phldr="1"/>
      <dgm:spPr/>
      <dgm:t>
        <a:bodyPr/>
        <a:lstStyle/>
        <a:p>
          <a:endParaRPr lang="en-GB"/>
        </a:p>
      </dgm:t>
    </dgm:pt>
    <dgm:pt modelId="{C8CADDE1-D666-41FC-8A66-EC08896D1044}">
      <dgm:prSet phldrT="[Text]"/>
      <dgm:spPr/>
      <dgm:t>
        <a:bodyPr/>
        <a:lstStyle/>
        <a:p>
          <a:r>
            <a:rPr lang="en-GB"/>
            <a:t>Scoping</a:t>
          </a:r>
        </a:p>
      </dgm:t>
    </dgm:pt>
    <dgm:pt modelId="{02ED8290-7415-49C3-BBAE-8E2989401D82}" type="parTrans" cxnId="{C2458332-A09B-4681-A6B6-28B9D8D70130}">
      <dgm:prSet/>
      <dgm:spPr/>
      <dgm:t>
        <a:bodyPr/>
        <a:lstStyle/>
        <a:p>
          <a:endParaRPr lang="en-GB"/>
        </a:p>
      </dgm:t>
    </dgm:pt>
    <dgm:pt modelId="{6DBD0F47-4C11-4993-93E8-21EDDF23B997}" type="sibTrans" cxnId="{C2458332-A09B-4681-A6B6-28B9D8D70130}">
      <dgm:prSet/>
      <dgm:spPr/>
      <dgm:t>
        <a:bodyPr/>
        <a:lstStyle/>
        <a:p>
          <a:endParaRPr lang="en-GB"/>
        </a:p>
      </dgm:t>
    </dgm:pt>
    <dgm:pt modelId="{FF27942D-4F8E-49EF-8FB6-D2DC75C43369}">
      <dgm:prSet/>
      <dgm:spPr/>
      <dgm:t>
        <a:bodyPr/>
        <a:lstStyle/>
        <a:p>
          <a:r>
            <a:rPr lang="en-GB"/>
            <a:t>Desktop review</a:t>
          </a:r>
        </a:p>
      </dgm:t>
    </dgm:pt>
    <dgm:pt modelId="{F5E19D47-B71B-47C7-853B-7ED721D2AA05}" type="parTrans" cxnId="{1E14BE01-287A-48DC-B14A-82F6EF5F1827}">
      <dgm:prSet/>
      <dgm:spPr/>
      <dgm:t>
        <a:bodyPr/>
        <a:lstStyle/>
        <a:p>
          <a:endParaRPr lang="en-GB"/>
        </a:p>
      </dgm:t>
    </dgm:pt>
    <dgm:pt modelId="{383CB980-3FD0-4E08-A843-9ABFFDF8A176}" type="sibTrans" cxnId="{1E14BE01-287A-48DC-B14A-82F6EF5F1827}">
      <dgm:prSet/>
      <dgm:spPr/>
      <dgm:t>
        <a:bodyPr/>
        <a:lstStyle/>
        <a:p>
          <a:endParaRPr lang="en-GB"/>
        </a:p>
      </dgm:t>
    </dgm:pt>
    <dgm:pt modelId="{CF0DD844-E6D0-48A4-8B4F-C8139ECF0512}">
      <dgm:prSet/>
      <dgm:spPr/>
      <dgm:t>
        <a:bodyPr/>
        <a:lstStyle/>
        <a:p>
          <a:r>
            <a:rPr lang="en-GB"/>
            <a:t>Onsite work inc. tenant engagement</a:t>
          </a:r>
        </a:p>
      </dgm:t>
    </dgm:pt>
    <dgm:pt modelId="{6704DB2B-19CA-40F9-A62C-BFAC377334CA}" type="parTrans" cxnId="{D18D3A35-2B9B-4D87-A28C-C830491A249A}">
      <dgm:prSet/>
      <dgm:spPr/>
      <dgm:t>
        <a:bodyPr/>
        <a:lstStyle/>
        <a:p>
          <a:endParaRPr lang="en-GB"/>
        </a:p>
      </dgm:t>
    </dgm:pt>
    <dgm:pt modelId="{E8E3859B-F07D-4FF9-93D9-61D3354BA0BA}" type="sibTrans" cxnId="{D18D3A35-2B9B-4D87-A28C-C830491A249A}">
      <dgm:prSet/>
      <dgm:spPr/>
      <dgm:t>
        <a:bodyPr/>
        <a:lstStyle/>
        <a:p>
          <a:endParaRPr lang="en-GB"/>
        </a:p>
      </dgm:t>
    </dgm:pt>
    <dgm:pt modelId="{77057A25-5CB7-4761-9A70-79B82F2E6C0F}">
      <dgm:prSet/>
      <dgm:spPr/>
      <dgm:t>
        <a:bodyPr/>
        <a:lstStyle/>
        <a:p>
          <a:r>
            <a:rPr lang="en-GB"/>
            <a:t>Review of assurance and gaps</a:t>
          </a:r>
        </a:p>
      </dgm:t>
    </dgm:pt>
    <dgm:pt modelId="{C63F7ECB-5361-4E27-B2DC-ED56BD0CC412}" type="parTrans" cxnId="{A21EACDA-FE30-4C0B-910B-7D1B1BD4184C}">
      <dgm:prSet/>
      <dgm:spPr/>
      <dgm:t>
        <a:bodyPr/>
        <a:lstStyle/>
        <a:p>
          <a:endParaRPr lang="en-GB"/>
        </a:p>
      </dgm:t>
    </dgm:pt>
    <dgm:pt modelId="{C5FC8292-2F5A-4902-90D9-A48B02ACBCE3}" type="sibTrans" cxnId="{A21EACDA-FE30-4C0B-910B-7D1B1BD4184C}">
      <dgm:prSet/>
      <dgm:spPr/>
      <dgm:t>
        <a:bodyPr/>
        <a:lstStyle/>
        <a:p>
          <a:endParaRPr lang="en-GB"/>
        </a:p>
      </dgm:t>
    </dgm:pt>
    <dgm:pt modelId="{645BFF42-D2F9-4288-B311-D315990E3ABC}">
      <dgm:prSet/>
      <dgm:spPr/>
      <dgm:t>
        <a:bodyPr/>
        <a:lstStyle/>
        <a:p>
          <a:r>
            <a:rPr lang="en-GB"/>
            <a:t>Conclusions and outcomes</a:t>
          </a:r>
        </a:p>
      </dgm:t>
    </dgm:pt>
    <dgm:pt modelId="{B0B8B992-4E77-4C05-BBB6-76A21CF86C73}" type="parTrans" cxnId="{1E320395-9011-4CF9-AA51-2E8AC6A92552}">
      <dgm:prSet/>
      <dgm:spPr/>
      <dgm:t>
        <a:bodyPr/>
        <a:lstStyle/>
        <a:p>
          <a:endParaRPr lang="en-GB"/>
        </a:p>
      </dgm:t>
    </dgm:pt>
    <dgm:pt modelId="{96A671A6-9FFF-46CA-9665-CE7536F79023}" type="sibTrans" cxnId="{1E320395-9011-4CF9-AA51-2E8AC6A92552}">
      <dgm:prSet/>
      <dgm:spPr/>
      <dgm:t>
        <a:bodyPr/>
        <a:lstStyle/>
        <a:p>
          <a:endParaRPr lang="en-GB"/>
        </a:p>
      </dgm:t>
    </dgm:pt>
    <dgm:pt modelId="{3FCFEF6D-83DE-48C5-8909-53811323BF24}" type="pres">
      <dgm:prSet presAssocID="{E14C753A-4BC6-4852-8338-9981FC53BC49}" presName="Name0" presStyleCnt="0">
        <dgm:presLayoutVars>
          <dgm:dir/>
          <dgm:animLvl val="lvl"/>
          <dgm:resizeHandles val="exact"/>
        </dgm:presLayoutVars>
      </dgm:prSet>
      <dgm:spPr/>
    </dgm:pt>
    <dgm:pt modelId="{E7DA6C42-DB87-43A8-B4C1-84EAB4B07529}" type="pres">
      <dgm:prSet presAssocID="{645BFF42-D2F9-4288-B311-D315990E3ABC}" presName="boxAndChildren" presStyleCnt="0"/>
      <dgm:spPr/>
    </dgm:pt>
    <dgm:pt modelId="{25DAAE04-6DAD-47EB-A17B-5ED0DA1525F7}" type="pres">
      <dgm:prSet presAssocID="{645BFF42-D2F9-4288-B311-D315990E3ABC}" presName="parentTextBox" presStyleLbl="node1" presStyleIdx="0" presStyleCnt="5"/>
      <dgm:spPr/>
    </dgm:pt>
    <dgm:pt modelId="{E88F1791-40B3-4B04-92B0-03FBABD0D76C}" type="pres">
      <dgm:prSet presAssocID="{C5FC8292-2F5A-4902-90D9-A48B02ACBCE3}" presName="sp" presStyleCnt="0"/>
      <dgm:spPr/>
    </dgm:pt>
    <dgm:pt modelId="{196774AD-B5E0-4257-AF06-3B0773CD508B}" type="pres">
      <dgm:prSet presAssocID="{77057A25-5CB7-4761-9A70-79B82F2E6C0F}" presName="arrowAndChildren" presStyleCnt="0"/>
      <dgm:spPr/>
    </dgm:pt>
    <dgm:pt modelId="{4B96BEEB-817D-4020-A469-9062A424021A}" type="pres">
      <dgm:prSet presAssocID="{77057A25-5CB7-4761-9A70-79B82F2E6C0F}" presName="parentTextArrow" presStyleLbl="node1" presStyleIdx="1" presStyleCnt="5"/>
      <dgm:spPr/>
    </dgm:pt>
    <dgm:pt modelId="{BEC2A010-4FCB-4167-883A-7B8505C880F6}" type="pres">
      <dgm:prSet presAssocID="{E8E3859B-F07D-4FF9-93D9-61D3354BA0BA}" presName="sp" presStyleCnt="0"/>
      <dgm:spPr/>
    </dgm:pt>
    <dgm:pt modelId="{74D7B79C-52D8-4FC2-B175-61BE6A1E983A}" type="pres">
      <dgm:prSet presAssocID="{CF0DD844-E6D0-48A4-8B4F-C8139ECF0512}" presName="arrowAndChildren" presStyleCnt="0"/>
      <dgm:spPr/>
    </dgm:pt>
    <dgm:pt modelId="{146F59E9-9B91-47D2-BEBB-8957BEE77569}" type="pres">
      <dgm:prSet presAssocID="{CF0DD844-E6D0-48A4-8B4F-C8139ECF0512}" presName="parentTextArrow" presStyleLbl="node1" presStyleIdx="2" presStyleCnt="5"/>
      <dgm:spPr/>
    </dgm:pt>
    <dgm:pt modelId="{AAD1E35B-E59C-4D2B-BF7B-AC3E6D7BD58E}" type="pres">
      <dgm:prSet presAssocID="{383CB980-3FD0-4E08-A843-9ABFFDF8A176}" presName="sp" presStyleCnt="0"/>
      <dgm:spPr/>
    </dgm:pt>
    <dgm:pt modelId="{8797120F-445B-4EA3-97EB-B734273DB0C3}" type="pres">
      <dgm:prSet presAssocID="{FF27942D-4F8E-49EF-8FB6-D2DC75C43369}" presName="arrowAndChildren" presStyleCnt="0"/>
      <dgm:spPr/>
    </dgm:pt>
    <dgm:pt modelId="{85C8DC3E-C78D-4EFB-9011-9BE6374E7CFC}" type="pres">
      <dgm:prSet presAssocID="{FF27942D-4F8E-49EF-8FB6-D2DC75C43369}" presName="parentTextArrow" presStyleLbl="node1" presStyleIdx="3" presStyleCnt="5"/>
      <dgm:spPr/>
    </dgm:pt>
    <dgm:pt modelId="{B88F0B55-6663-464C-8D31-55C33F85E6A7}" type="pres">
      <dgm:prSet presAssocID="{6DBD0F47-4C11-4993-93E8-21EDDF23B997}" presName="sp" presStyleCnt="0"/>
      <dgm:spPr/>
    </dgm:pt>
    <dgm:pt modelId="{3D618A44-ED7D-40BA-95BE-CDA83B84B96B}" type="pres">
      <dgm:prSet presAssocID="{C8CADDE1-D666-41FC-8A66-EC08896D1044}" presName="arrowAndChildren" presStyleCnt="0"/>
      <dgm:spPr/>
    </dgm:pt>
    <dgm:pt modelId="{33F1020B-3C72-4BA2-AFD3-95794FCB1AF9}" type="pres">
      <dgm:prSet presAssocID="{C8CADDE1-D666-41FC-8A66-EC08896D1044}" presName="parentTextArrow" presStyleLbl="node1" presStyleIdx="4" presStyleCnt="5"/>
      <dgm:spPr/>
    </dgm:pt>
  </dgm:ptLst>
  <dgm:cxnLst>
    <dgm:cxn modelId="{1E14BE01-287A-48DC-B14A-82F6EF5F1827}" srcId="{E14C753A-4BC6-4852-8338-9981FC53BC49}" destId="{FF27942D-4F8E-49EF-8FB6-D2DC75C43369}" srcOrd="1" destOrd="0" parTransId="{F5E19D47-B71B-47C7-853B-7ED721D2AA05}" sibTransId="{383CB980-3FD0-4E08-A843-9ABFFDF8A176}"/>
    <dgm:cxn modelId="{C2458332-A09B-4681-A6B6-28B9D8D70130}" srcId="{E14C753A-4BC6-4852-8338-9981FC53BC49}" destId="{C8CADDE1-D666-41FC-8A66-EC08896D1044}" srcOrd="0" destOrd="0" parTransId="{02ED8290-7415-49C3-BBAE-8E2989401D82}" sibTransId="{6DBD0F47-4C11-4993-93E8-21EDDF23B997}"/>
    <dgm:cxn modelId="{D18D3A35-2B9B-4D87-A28C-C830491A249A}" srcId="{E14C753A-4BC6-4852-8338-9981FC53BC49}" destId="{CF0DD844-E6D0-48A4-8B4F-C8139ECF0512}" srcOrd="2" destOrd="0" parTransId="{6704DB2B-19CA-40F9-A62C-BFAC377334CA}" sibTransId="{E8E3859B-F07D-4FF9-93D9-61D3354BA0BA}"/>
    <dgm:cxn modelId="{E9B0F550-31E6-4F90-9554-BD12E2EF4E03}" type="presOf" srcId="{C8CADDE1-D666-41FC-8A66-EC08896D1044}" destId="{33F1020B-3C72-4BA2-AFD3-95794FCB1AF9}" srcOrd="0" destOrd="0" presId="urn:microsoft.com/office/officeart/2005/8/layout/process4"/>
    <dgm:cxn modelId="{6FF48F83-5B4A-4817-BC8D-683DF86A6CEB}" type="presOf" srcId="{FF27942D-4F8E-49EF-8FB6-D2DC75C43369}" destId="{85C8DC3E-C78D-4EFB-9011-9BE6374E7CFC}" srcOrd="0" destOrd="0" presId="urn:microsoft.com/office/officeart/2005/8/layout/process4"/>
    <dgm:cxn modelId="{3EC27B8D-4D19-4928-98AB-05130FB96E9A}" type="presOf" srcId="{77057A25-5CB7-4761-9A70-79B82F2E6C0F}" destId="{4B96BEEB-817D-4020-A469-9062A424021A}" srcOrd="0" destOrd="0" presId="urn:microsoft.com/office/officeart/2005/8/layout/process4"/>
    <dgm:cxn modelId="{1E320395-9011-4CF9-AA51-2E8AC6A92552}" srcId="{E14C753A-4BC6-4852-8338-9981FC53BC49}" destId="{645BFF42-D2F9-4288-B311-D315990E3ABC}" srcOrd="4" destOrd="0" parTransId="{B0B8B992-4E77-4C05-BBB6-76A21CF86C73}" sibTransId="{96A671A6-9FFF-46CA-9665-CE7536F79023}"/>
    <dgm:cxn modelId="{6C5862C5-067A-4B49-B132-82E77F836CAF}" type="presOf" srcId="{E14C753A-4BC6-4852-8338-9981FC53BC49}" destId="{3FCFEF6D-83DE-48C5-8909-53811323BF24}" srcOrd="0" destOrd="0" presId="urn:microsoft.com/office/officeart/2005/8/layout/process4"/>
    <dgm:cxn modelId="{A21EACDA-FE30-4C0B-910B-7D1B1BD4184C}" srcId="{E14C753A-4BC6-4852-8338-9981FC53BC49}" destId="{77057A25-5CB7-4761-9A70-79B82F2E6C0F}" srcOrd="3" destOrd="0" parTransId="{C63F7ECB-5361-4E27-B2DC-ED56BD0CC412}" sibTransId="{C5FC8292-2F5A-4902-90D9-A48B02ACBCE3}"/>
    <dgm:cxn modelId="{D3BCEAE6-046E-47EA-B2C3-EC68AFC10613}" type="presOf" srcId="{CF0DD844-E6D0-48A4-8B4F-C8139ECF0512}" destId="{146F59E9-9B91-47D2-BEBB-8957BEE77569}" srcOrd="0" destOrd="0" presId="urn:microsoft.com/office/officeart/2005/8/layout/process4"/>
    <dgm:cxn modelId="{36751BEC-7D84-4E88-AD31-7054D596D979}" type="presOf" srcId="{645BFF42-D2F9-4288-B311-D315990E3ABC}" destId="{25DAAE04-6DAD-47EB-A17B-5ED0DA1525F7}" srcOrd="0" destOrd="0" presId="urn:microsoft.com/office/officeart/2005/8/layout/process4"/>
    <dgm:cxn modelId="{E05F21DF-0ACE-44E3-9233-2794595F60D9}" type="presParOf" srcId="{3FCFEF6D-83DE-48C5-8909-53811323BF24}" destId="{E7DA6C42-DB87-43A8-B4C1-84EAB4B07529}" srcOrd="0" destOrd="0" presId="urn:microsoft.com/office/officeart/2005/8/layout/process4"/>
    <dgm:cxn modelId="{D01C580C-1E07-46DA-A8EE-58CAEB27C021}" type="presParOf" srcId="{E7DA6C42-DB87-43A8-B4C1-84EAB4B07529}" destId="{25DAAE04-6DAD-47EB-A17B-5ED0DA1525F7}" srcOrd="0" destOrd="0" presId="urn:microsoft.com/office/officeart/2005/8/layout/process4"/>
    <dgm:cxn modelId="{7E6E9014-E875-4812-9593-A479CBCB5569}" type="presParOf" srcId="{3FCFEF6D-83DE-48C5-8909-53811323BF24}" destId="{E88F1791-40B3-4B04-92B0-03FBABD0D76C}" srcOrd="1" destOrd="0" presId="urn:microsoft.com/office/officeart/2005/8/layout/process4"/>
    <dgm:cxn modelId="{ABCF77F9-0D00-44D1-882A-3F2882986A0A}" type="presParOf" srcId="{3FCFEF6D-83DE-48C5-8909-53811323BF24}" destId="{196774AD-B5E0-4257-AF06-3B0773CD508B}" srcOrd="2" destOrd="0" presId="urn:microsoft.com/office/officeart/2005/8/layout/process4"/>
    <dgm:cxn modelId="{7EAF7E88-89D5-4F12-943E-CE22C29DFA72}" type="presParOf" srcId="{196774AD-B5E0-4257-AF06-3B0773CD508B}" destId="{4B96BEEB-817D-4020-A469-9062A424021A}" srcOrd="0" destOrd="0" presId="urn:microsoft.com/office/officeart/2005/8/layout/process4"/>
    <dgm:cxn modelId="{47A25A8E-B1CF-4488-894F-D5F273FD8C35}" type="presParOf" srcId="{3FCFEF6D-83DE-48C5-8909-53811323BF24}" destId="{BEC2A010-4FCB-4167-883A-7B8505C880F6}" srcOrd="3" destOrd="0" presId="urn:microsoft.com/office/officeart/2005/8/layout/process4"/>
    <dgm:cxn modelId="{8FBB2689-7942-425D-A69E-52A7E810B245}" type="presParOf" srcId="{3FCFEF6D-83DE-48C5-8909-53811323BF24}" destId="{74D7B79C-52D8-4FC2-B175-61BE6A1E983A}" srcOrd="4" destOrd="0" presId="urn:microsoft.com/office/officeart/2005/8/layout/process4"/>
    <dgm:cxn modelId="{CE3336A7-5FDD-44E3-AD19-1A55F97F04F1}" type="presParOf" srcId="{74D7B79C-52D8-4FC2-B175-61BE6A1E983A}" destId="{146F59E9-9B91-47D2-BEBB-8957BEE77569}" srcOrd="0" destOrd="0" presId="urn:microsoft.com/office/officeart/2005/8/layout/process4"/>
    <dgm:cxn modelId="{39871953-7FDD-4B2D-B5D1-188EF2FE8858}" type="presParOf" srcId="{3FCFEF6D-83DE-48C5-8909-53811323BF24}" destId="{AAD1E35B-E59C-4D2B-BF7B-AC3E6D7BD58E}" srcOrd="5" destOrd="0" presId="urn:microsoft.com/office/officeart/2005/8/layout/process4"/>
    <dgm:cxn modelId="{0BD526F4-DCDB-4FF4-A442-3D9DE7A43771}" type="presParOf" srcId="{3FCFEF6D-83DE-48C5-8909-53811323BF24}" destId="{8797120F-445B-4EA3-97EB-B734273DB0C3}" srcOrd="6" destOrd="0" presId="urn:microsoft.com/office/officeart/2005/8/layout/process4"/>
    <dgm:cxn modelId="{97EE1A4F-162E-4514-803A-75FB3BAA7010}" type="presParOf" srcId="{8797120F-445B-4EA3-97EB-B734273DB0C3}" destId="{85C8DC3E-C78D-4EFB-9011-9BE6374E7CFC}" srcOrd="0" destOrd="0" presId="urn:microsoft.com/office/officeart/2005/8/layout/process4"/>
    <dgm:cxn modelId="{21668A5B-61F9-45FA-B683-97F71B323531}" type="presParOf" srcId="{3FCFEF6D-83DE-48C5-8909-53811323BF24}" destId="{B88F0B55-6663-464C-8D31-55C33F85E6A7}" srcOrd="7" destOrd="0" presId="urn:microsoft.com/office/officeart/2005/8/layout/process4"/>
    <dgm:cxn modelId="{7FFC4BC5-5CC0-4452-8335-50D74367D55C}" type="presParOf" srcId="{3FCFEF6D-83DE-48C5-8909-53811323BF24}" destId="{3D618A44-ED7D-40BA-95BE-CDA83B84B96B}" srcOrd="8" destOrd="0" presId="urn:microsoft.com/office/officeart/2005/8/layout/process4"/>
    <dgm:cxn modelId="{54553124-1E7A-4572-B215-2DF2F74AA8FF}" type="presParOf" srcId="{3D618A44-ED7D-40BA-95BE-CDA83B84B96B}" destId="{33F1020B-3C72-4BA2-AFD3-95794FCB1AF9}" srcOrd="0" destOrd="0" presId="urn:microsoft.com/office/officeart/2005/8/layout/process4"/>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E828430-70F4-45F7-93C4-FBBB44D6E09C}"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GB"/>
        </a:p>
      </dgm:t>
    </dgm:pt>
    <dgm:pt modelId="{CB87B34D-8F34-47FC-BB74-BFA3785D7F37}">
      <dgm:prSet phldrT="[Text]"/>
      <dgm:spPr/>
      <dgm:t>
        <a:bodyPr/>
        <a:lstStyle/>
        <a:p>
          <a:r>
            <a:rPr lang="en-GB"/>
            <a:t>Landlords</a:t>
          </a:r>
        </a:p>
      </dgm:t>
    </dgm:pt>
    <dgm:pt modelId="{56C7D551-AF3A-4EBC-B73B-9FA192993D21}" type="parTrans" cxnId="{B800C155-8723-4582-9793-7F2D1C094BBC}">
      <dgm:prSet/>
      <dgm:spPr/>
      <dgm:t>
        <a:bodyPr/>
        <a:lstStyle/>
        <a:p>
          <a:endParaRPr lang="en-GB"/>
        </a:p>
      </dgm:t>
    </dgm:pt>
    <dgm:pt modelId="{D2F1DCB7-D27F-4F1B-A13D-E91E88D2CEAD}" type="sibTrans" cxnId="{B800C155-8723-4582-9793-7F2D1C094BBC}">
      <dgm:prSet/>
      <dgm:spPr/>
      <dgm:t>
        <a:bodyPr/>
        <a:lstStyle/>
        <a:p>
          <a:endParaRPr lang="en-GB"/>
        </a:p>
      </dgm:t>
    </dgm:pt>
    <dgm:pt modelId="{48AE3773-4F85-415A-A4AC-26D574C1F0D5}">
      <dgm:prSet phldrT="[Text]"/>
      <dgm:spPr/>
      <dgm:t>
        <a:bodyPr/>
        <a:lstStyle/>
        <a:p>
          <a:r>
            <a:rPr lang="en-GB"/>
            <a:t>Tenants</a:t>
          </a:r>
        </a:p>
      </dgm:t>
    </dgm:pt>
    <dgm:pt modelId="{2047B547-4E71-4F69-9EBD-201C5B5CB8B0}" type="parTrans" cxnId="{218E5A29-DDE7-46E3-99B8-51EF646433FF}">
      <dgm:prSet/>
      <dgm:spPr/>
      <dgm:t>
        <a:bodyPr/>
        <a:lstStyle/>
        <a:p>
          <a:endParaRPr lang="en-GB"/>
        </a:p>
      </dgm:t>
    </dgm:pt>
    <dgm:pt modelId="{CFD7D6FD-CB73-4EF3-9F74-0F009C1E9D58}" type="sibTrans" cxnId="{218E5A29-DDE7-46E3-99B8-51EF646433FF}">
      <dgm:prSet/>
      <dgm:spPr/>
      <dgm:t>
        <a:bodyPr/>
        <a:lstStyle/>
        <a:p>
          <a:endParaRPr lang="en-GB"/>
        </a:p>
      </dgm:t>
    </dgm:pt>
    <dgm:pt modelId="{F99F1627-B02D-40B3-A0EA-305AD3E69E2F}">
      <dgm:prSet phldrT="[Text]"/>
      <dgm:spPr/>
      <dgm:t>
        <a:bodyPr/>
        <a:lstStyle/>
        <a:p>
          <a:r>
            <a:rPr lang="en-GB"/>
            <a:t>Elected officials</a:t>
          </a:r>
        </a:p>
      </dgm:t>
    </dgm:pt>
    <dgm:pt modelId="{ECE9536D-6054-43F3-98FB-A49F86E5D127}" type="parTrans" cxnId="{AC3BA9B6-D2AC-4545-8D04-063BE2F70D85}">
      <dgm:prSet/>
      <dgm:spPr/>
      <dgm:t>
        <a:bodyPr/>
        <a:lstStyle/>
        <a:p>
          <a:endParaRPr lang="en-GB"/>
        </a:p>
      </dgm:t>
    </dgm:pt>
    <dgm:pt modelId="{3D2C4046-00B4-4573-B361-EF80B31F4EF8}" type="sibTrans" cxnId="{AC3BA9B6-D2AC-4545-8D04-063BE2F70D85}">
      <dgm:prSet/>
      <dgm:spPr/>
      <dgm:t>
        <a:bodyPr/>
        <a:lstStyle/>
        <a:p>
          <a:endParaRPr lang="en-GB"/>
        </a:p>
      </dgm:t>
    </dgm:pt>
    <dgm:pt modelId="{BBD74950-E974-451D-AE52-43CC0FA75894}">
      <dgm:prSet phldrT="[Text]"/>
      <dgm:spPr/>
      <dgm:t>
        <a:bodyPr/>
        <a:lstStyle/>
        <a:p>
          <a:r>
            <a:rPr lang="en-GB"/>
            <a:t>Leaseholders / shared owners</a:t>
          </a:r>
        </a:p>
      </dgm:t>
    </dgm:pt>
    <dgm:pt modelId="{B03179CB-1EE2-4CC6-BC7B-D1566A86B19C}" type="parTrans" cxnId="{97E4D3B7-C0B4-4221-B1ED-B79CBC164169}">
      <dgm:prSet/>
      <dgm:spPr/>
      <dgm:t>
        <a:bodyPr/>
        <a:lstStyle/>
        <a:p>
          <a:endParaRPr lang="en-GB"/>
        </a:p>
      </dgm:t>
    </dgm:pt>
    <dgm:pt modelId="{DEEAF7CF-3CFC-4125-86D0-19FCE7904C00}" type="sibTrans" cxnId="{97E4D3B7-C0B4-4221-B1ED-B79CBC164169}">
      <dgm:prSet/>
      <dgm:spPr/>
      <dgm:t>
        <a:bodyPr/>
        <a:lstStyle/>
        <a:p>
          <a:endParaRPr lang="en-GB"/>
        </a:p>
      </dgm:t>
    </dgm:pt>
    <dgm:pt modelId="{5BD4AECC-95FC-4D85-8378-23EC2BE9BAB7}">
      <dgm:prSet phldrT="[Text]"/>
      <dgm:spPr/>
      <dgm:t>
        <a:bodyPr/>
        <a:lstStyle/>
        <a:p>
          <a:r>
            <a:rPr lang="en-GB"/>
            <a:t>Employees</a:t>
          </a:r>
        </a:p>
      </dgm:t>
    </dgm:pt>
    <dgm:pt modelId="{B1189EF4-5B5E-42AF-A3A8-4C8AB4E17590}" type="parTrans" cxnId="{6246DDCB-A1CA-4FBD-94ED-0EFBB38009E6}">
      <dgm:prSet/>
      <dgm:spPr/>
      <dgm:t>
        <a:bodyPr/>
        <a:lstStyle/>
        <a:p>
          <a:endParaRPr lang="en-GB"/>
        </a:p>
      </dgm:t>
    </dgm:pt>
    <dgm:pt modelId="{A17B9F28-1F52-4ABD-BC15-A363A99A1360}" type="sibTrans" cxnId="{6246DDCB-A1CA-4FBD-94ED-0EFBB38009E6}">
      <dgm:prSet/>
      <dgm:spPr/>
      <dgm:t>
        <a:bodyPr/>
        <a:lstStyle/>
        <a:p>
          <a:endParaRPr lang="en-GB"/>
        </a:p>
      </dgm:t>
    </dgm:pt>
    <dgm:pt modelId="{A0A4047F-584A-43BE-9EE5-A804480F1974}">
      <dgm:prSet phldrT="[Text]"/>
      <dgm:spPr/>
      <dgm:t>
        <a:bodyPr/>
        <a:lstStyle/>
        <a:p>
          <a:r>
            <a:rPr lang="en-GB"/>
            <a:t>Housing Ombudsman Service</a:t>
          </a:r>
        </a:p>
      </dgm:t>
    </dgm:pt>
    <dgm:pt modelId="{114819B4-9D70-411A-8026-F6A37F9E68AD}" type="parTrans" cxnId="{E75CC8C0-C70A-4AC9-96BE-D99E066CBD71}">
      <dgm:prSet/>
      <dgm:spPr/>
      <dgm:t>
        <a:bodyPr/>
        <a:lstStyle/>
        <a:p>
          <a:endParaRPr lang="en-GB"/>
        </a:p>
      </dgm:t>
    </dgm:pt>
    <dgm:pt modelId="{4161B25D-EBE6-4837-8634-2E6A08DD935E}" type="sibTrans" cxnId="{E75CC8C0-C70A-4AC9-96BE-D99E066CBD71}">
      <dgm:prSet/>
      <dgm:spPr/>
      <dgm:t>
        <a:bodyPr/>
        <a:lstStyle/>
        <a:p>
          <a:endParaRPr lang="en-GB"/>
        </a:p>
      </dgm:t>
    </dgm:pt>
    <dgm:pt modelId="{EB20A612-0813-4337-98D8-FBB6CEE9A095}">
      <dgm:prSet phldrT="[Text]"/>
      <dgm:spPr/>
      <dgm:t>
        <a:bodyPr/>
        <a:lstStyle/>
        <a:p>
          <a:r>
            <a:rPr lang="en-GB"/>
            <a:t>Building Safety Regulator</a:t>
          </a:r>
        </a:p>
      </dgm:t>
    </dgm:pt>
    <dgm:pt modelId="{EC6B6AB0-CFB8-4BD6-9CCD-9ABB2F606E11}" type="parTrans" cxnId="{6B961168-7FAA-49D4-B5D1-4520138A41E9}">
      <dgm:prSet/>
      <dgm:spPr/>
      <dgm:t>
        <a:bodyPr/>
        <a:lstStyle/>
        <a:p>
          <a:endParaRPr lang="en-GB"/>
        </a:p>
      </dgm:t>
    </dgm:pt>
    <dgm:pt modelId="{3C1B90E8-656A-4076-BF39-B64660450EA8}" type="sibTrans" cxnId="{6B961168-7FAA-49D4-B5D1-4520138A41E9}">
      <dgm:prSet/>
      <dgm:spPr/>
      <dgm:t>
        <a:bodyPr/>
        <a:lstStyle/>
        <a:p>
          <a:endParaRPr lang="en-GB"/>
        </a:p>
      </dgm:t>
    </dgm:pt>
    <dgm:pt modelId="{C484BD40-154A-4571-9CB6-DEA7A84C988B}" type="pres">
      <dgm:prSet presAssocID="{2E828430-70F4-45F7-93C4-FBBB44D6E09C}" presName="diagram" presStyleCnt="0">
        <dgm:presLayoutVars>
          <dgm:dir/>
          <dgm:resizeHandles val="exact"/>
        </dgm:presLayoutVars>
      </dgm:prSet>
      <dgm:spPr/>
    </dgm:pt>
    <dgm:pt modelId="{478C523A-7C18-4F92-8D3F-20380D7959B3}" type="pres">
      <dgm:prSet presAssocID="{CB87B34D-8F34-47FC-BB74-BFA3785D7F37}" presName="node" presStyleLbl="node1" presStyleIdx="0" presStyleCnt="7">
        <dgm:presLayoutVars>
          <dgm:bulletEnabled val="1"/>
        </dgm:presLayoutVars>
      </dgm:prSet>
      <dgm:spPr/>
    </dgm:pt>
    <dgm:pt modelId="{4A9342AD-4523-4E49-B78A-61A478B8E3C3}" type="pres">
      <dgm:prSet presAssocID="{D2F1DCB7-D27F-4F1B-A13D-E91E88D2CEAD}" presName="sibTrans" presStyleCnt="0"/>
      <dgm:spPr/>
    </dgm:pt>
    <dgm:pt modelId="{C8F22E25-AFCD-4BBB-9616-5D6862FDCD94}" type="pres">
      <dgm:prSet presAssocID="{48AE3773-4F85-415A-A4AC-26D574C1F0D5}" presName="node" presStyleLbl="node1" presStyleIdx="1" presStyleCnt="7">
        <dgm:presLayoutVars>
          <dgm:bulletEnabled val="1"/>
        </dgm:presLayoutVars>
      </dgm:prSet>
      <dgm:spPr/>
    </dgm:pt>
    <dgm:pt modelId="{977618A4-CCF0-4410-8F60-BD3E0E4C62F6}" type="pres">
      <dgm:prSet presAssocID="{CFD7D6FD-CB73-4EF3-9F74-0F009C1E9D58}" presName="sibTrans" presStyleCnt="0"/>
      <dgm:spPr/>
    </dgm:pt>
    <dgm:pt modelId="{77E7EB3D-4806-45C6-A3AB-9AEE4D39150D}" type="pres">
      <dgm:prSet presAssocID="{F99F1627-B02D-40B3-A0EA-305AD3E69E2F}" presName="node" presStyleLbl="node1" presStyleIdx="2" presStyleCnt="7">
        <dgm:presLayoutVars>
          <dgm:bulletEnabled val="1"/>
        </dgm:presLayoutVars>
      </dgm:prSet>
      <dgm:spPr/>
    </dgm:pt>
    <dgm:pt modelId="{FC010E2B-869A-4E13-8597-120B121118B4}" type="pres">
      <dgm:prSet presAssocID="{3D2C4046-00B4-4573-B361-EF80B31F4EF8}" presName="sibTrans" presStyleCnt="0"/>
      <dgm:spPr/>
    </dgm:pt>
    <dgm:pt modelId="{23A5CEDF-BF40-424F-A232-1D1434D1344A}" type="pres">
      <dgm:prSet presAssocID="{BBD74950-E974-451D-AE52-43CC0FA75894}" presName="node" presStyleLbl="node1" presStyleIdx="3" presStyleCnt="7">
        <dgm:presLayoutVars>
          <dgm:bulletEnabled val="1"/>
        </dgm:presLayoutVars>
      </dgm:prSet>
      <dgm:spPr/>
    </dgm:pt>
    <dgm:pt modelId="{B4F019EC-5C02-4EEF-B397-37733AA35498}" type="pres">
      <dgm:prSet presAssocID="{DEEAF7CF-3CFC-4125-86D0-19FCE7904C00}" presName="sibTrans" presStyleCnt="0"/>
      <dgm:spPr/>
    </dgm:pt>
    <dgm:pt modelId="{1B80E5AE-22E8-4563-BA95-7E855EA389DA}" type="pres">
      <dgm:prSet presAssocID="{5BD4AECC-95FC-4D85-8378-23EC2BE9BAB7}" presName="node" presStyleLbl="node1" presStyleIdx="4" presStyleCnt="7">
        <dgm:presLayoutVars>
          <dgm:bulletEnabled val="1"/>
        </dgm:presLayoutVars>
      </dgm:prSet>
      <dgm:spPr/>
    </dgm:pt>
    <dgm:pt modelId="{8466C182-8BDC-4DDE-B0E4-9EB1AAEC8772}" type="pres">
      <dgm:prSet presAssocID="{A17B9F28-1F52-4ABD-BC15-A363A99A1360}" presName="sibTrans" presStyleCnt="0"/>
      <dgm:spPr/>
    </dgm:pt>
    <dgm:pt modelId="{C4494D31-56D1-4698-A43A-F0A1E82B77DB}" type="pres">
      <dgm:prSet presAssocID="{A0A4047F-584A-43BE-9EE5-A804480F1974}" presName="node" presStyleLbl="node1" presStyleIdx="5" presStyleCnt="7">
        <dgm:presLayoutVars>
          <dgm:bulletEnabled val="1"/>
        </dgm:presLayoutVars>
      </dgm:prSet>
      <dgm:spPr/>
    </dgm:pt>
    <dgm:pt modelId="{B684D682-D7FC-4A70-BCD0-615626E7E956}" type="pres">
      <dgm:prSet presAssocID="{4161B25D-EBE6-4837-8634-2E6A08DD935E}" presName="sibTrans" presStyleCnt="0"/>
      <dgm:spPr/>
    </dgm:pt>
    <dgm:pt modelId="{8D11039C-DC85-46D9-BB11-1F9FB2215F2A}" type="pres">
      <dgm:prSet presAssocID="{EB20A612-0813-4337-98D8-FBB6CEE9A095}" presName="node" presStyleLbl="node1" presStyleIdx="6" presStyleCnt="7">
        <dgm:presLayoutVars>
          <dgm:bulletEnabled val="1"/>
        </dgm:presLayoutVars>
      </dgm:prSet>
      <dgm:spPr/>
    </dgm:pt>
  </dgm:ptLst>
  <dgm:cxnLst>
    <dgm:cxn modelId="{081C460E-D274-4E1F-8B24-A9A1AB69F74A}" type="presOf" srcId="{5BD4AECC-95FC-4D85-8378-23EC2BE9BAB7}" destId="{1B80E5AE-22E8-4563-BA95-7E855EA389DA}" srcOrd="0" destOrd="0" presId="urn:microsoft.com/office/officeart/2005/8/layout/default"/>
    <dgm:cxn modelId="{218E5A29-DDE7-46E3-99B8-51EF646433FF}" srcId="{2E828430-70F4-45F7-93C4-FBBB44D6E09C}" destId="{48AE3773-4F85-415A-A4AC-26D574C1F0D5}" srcOrd="1" destOrd="0" parTransId="{2047B547-4E71-4F69-9EBD-201C5B5CB8B0}" sibTransId="{CFD7D6FD-CB73-4EF3-9F74-0F009C1E9D58}"/>
    <dgm:cxn modelId="{6B961168-7FAA-49D4-B5D1-4520138A41E9}" srcId="{2E828430-70F4-45F7-93C4-FBBB44D6E09C}" destId="{EB20A612-0813-4337-98D8-FBB6CEE9A095}" srcOrd="6" destOrd="0" parTransId="{EC6B6AB0-CFB8-4BD6-9CCD-9ABB2F606E11}" sibTransId="{3C1B90E8-656A-4076-BF39-B64660450EA8}"/>
    <dgm:cxn modelId="{44E9B554-75F5-4688-93BE-5F9AC2562DE2}" type="presOf" srcId="{BBD74950-E974-451D-AE52-43CC0FA75894}" destId="{23A5CEDF-BF40-424F-A232-1D1434D1344A}" srcOrd="0" destOrd="0" presId="urn:microsoft.com/office/officeart/2005/8/layout/default"/>
    <dgm:cxn modelId="{B800C155-8723-4582-9793-7F2D1C094BBC}" srcId="{2E828430-70F4-45F7-93C4-FBBB44D6E09C}" destId="{CB87B34D-8F34-47FC-BB74-BFA3785D7F37}" srcOrd="0" destOrd="0" parTransId="{56C7D551-AF3A-4EBC-B73B-9FA192993D21}" sibTransId="{D2F1DCB7-D27F-4F1B-A13D-E91E88D2CEAD}"/>
    <dgm:cxn modelId="{5F35DD81-2F95-40BC-AFBB-29E8F03E5C4D}" type="presOf" srcId="{CB87B34D-8F34-47FC-BB74-BFA3785D7F37}" destId="{478C523A-7C18-4F92-8D3F-20380D7959B3}" srcOrd="0" destOrd="0" presId="urn:microsoft.com/office/officeart/2005/8/layout/default"/>
    <dgm:cxn modelId="{05E16DA8-B33B-4F8E-A0B9-2ED56B277F01}" type="presOf" srcId="{2E828430-70F4-45F7-93C4-FBBB44D6E09C}" destId="{C484BD40-154A-4571-9CB6-DEA7A84C988B}" srcOrd="0" destOrd="0" presId="urn:microsoft.com/office/officeart/2005/8/layout/default"/>
    <dgm:cxn modelId="{7151EBB2-6D17-4F8F-A075-9C1D62D9CF97}" type="presOf" srcId="{A0A4047F-584A-43BE-9EE5-A804480F1974}" destId="{C4494D31-56D1-4698-A43A-F0A1E82B77DB}" srcOrd="0" destOrd="0" presId="urn:microsoft.com/office/officeart/2005/8/layout/default"/>
    <dgm:cxn modelId="{AC3BA9B6-D2AC-4545-8D04-063BE2F70D85}" srcId="{2E828430-70F4-45F7-93C4-FBBB44D6E09C}" destId="{F99F1627-B02D-40B3-A0EA-305AD3E69E2F}" srcOrd="2" destOrd="0" parTransId="{ECE9536D-6054-43F3-98FB-A49F86E5D127}" sibTransId="{3D2C4046-00B4-4573-B361-EF80B31F4EF8}"/>
    <dgm:cxn modelId="{97E4D3B7-C0B4-4221-B1ED-B79CBC164169}" srcId="{2E828430-70F4-45F7-93C4-FBBB44D6E09C}" destId="{BBD74950-E974-451D-AE52-43CC0FA75894}" srcOrd="3" destOrd="0" parTransId="{B03179CB-1EE2-4CC6-BC7B-D1566A86B19C}" sibTransId="{DEEAF7CF-3CFC-4125-86D0-19FCE7904C00}"/>
    <dgm:cxn modelId="{E75CC8C0-C70A-4AC9-96BE-D99E066CBD71}" srcId="{2E828430-70F4-45F7-93C4-FBBB44D6E09C}" destId="{A0A4047F-584A-43BE-9EE5-A804480F1974}" srcOrd="5" destOrd="0" parTransId="{114819B4-9D70-411A-8026-F6A37F9E68AD}" sibTransId="{4161B25D-EBE6-4837-8634-2E6A08DD935E}"/>
    <dgm:cxn modelId="{6246DDCB-A1CA-4FBD-94ED-0EFBB38009E6}" srcId="{2E828430-70F4-45F7-93C4-FBBB44D6E09C}" destId="{5BD4AECC-95FC-4D85-8378-23EC2BE9BAB7}" srcOrd="4" destOrd="0" parTransId="{B1189EF4-5B5E-42AF-A3A8-4C8AB4E17590}" sibTransId="{A17B9F28-1F52-4ABD-BC15-A363A99A1360}"/>
    <dgm:cxn modelId="{4CCCCCD3-C714-489B-9A21-A60060637556}" type="presOf" srcId="{48AE3773-4F85-415A-A4AC-26D574C1F0D5}" destId="{C8F22E25-AFCD-4BBB-9616-5D6862FDCD94}" srcOrd="0" destOrd="0" presId="urn:microsoft.com/office/officeart/2005/8/layout/default"/>
    <dgm:cxn modelId="{77D642D9-8629-4C1E-85FC-5DC01DD4BCD0}" type="presOf" srcId="{EB20A612-0813-4337-98D8-FBB6CEE9A095}" destId="{8D11039C-DC85-46D9-BB11-1F9FB2215F2A}" srcOrd="0" destOrd="0" presId="urn:microsoft.com/office/officeart/2005/8/layout/default"/>
    <dgm:cxn modelId="{DC641BF7-35D0-4641-AF76-632868A6A736}" type="presOf" srcId="{F99F1627-B02D-40B3-A0EA-305AD3E69E2F}" destId="{77E7EB3D-4806-45C6-A3AB-9AEE4D39150D}" srcOrd="0" destOrd="0" presId="urn:microsoft.com/office/officeart/2005/8/layout/default"/>
    <dgm:cxn modelId="{D685BEB3-BA75-45E2-B3ED-A7ECA2DCC72B}" type="presParOf" srcId="{C484BD40-154A-4571-9CB6-DEA7A84C988B}" destId="{478C523A-7C18-4F92-8D3F-20380D7959B3}" srcOrd="0" destOrd="0" presId="urn:microsoft.com/office/officeart/2005/8/layout/default"/>
    <dgm:cxn modelId="{E63DC8B6-3793-4CB0-BD41-B7CCE3AB9F8D}" type="presParOf" srcId="{C484BD40-154A-4571-9CB6-DEA7A84C988B}" destId="{4A9342AD-4523-4E49-B78A-61A478B8E3C3}" srcOrd="1" destOrd="0" presId="urn:microsoft.com/office/officeart/2005/8/layout/default"/>
    <dgm:cxn modelId="{850B90C8-CA1E-46BC-BAB4-8A26DEBA62D2}" type="presParOf" srcId="{C484BD40-154A-4571-9CB6-DEA7A84C988B}" destId="{C8F22E25-AFCD-4BBB-9616-5D6862FDCD94}" srcOrd="2" destOrd="0" presId="urn:microsoft.com/office/officeart/2005/8/layout/default"/>
    <dgm:cxn modelId="{07822AAC-102B-4C01-85E4-53A0EB43086E}" type="presParOf" srcId="{C484BD40-154A-4571-9CB6-DEA7A84C988B}" destId="{977618A4-CCF0-4410-8F60-BD3E0E4C62F6}" srcOrd="3" destOrd="0" presId="urn:microsoft.com/office/officeart/2005/8/layout/default"/>
    <dgm:cxn modelId="{2637840A-AD7F-4860-BDE4-C706D18ECDEC}" type="presParOf" srcId="{C484BD40-154A-4571-9CB6-DEA7A84C988B}" destId="{77E7EB3D-4806-45C6-A3AB-9AEE4D39150D}" srcOrd="4" destOrd="0" presId="urn:microsoft.com/office/officeart/2005/8/layout/default"/>
    <dgm:cxn modelId="{E2CE654F-F29F-4C37-A8D4-57331EA51560}" type="presParOf" srcId="{C484BD40-154A-4571-9CB6-DEA7A84C988B}" destId="{FC010E2B-869A-4E13-8597-120B121118B4}" srcOrd="5" destOrd="0" presId="urn:microsoft.com/office/officeart/2005/8/layout/default"/>
    <dgm:cxn modelId="{5779468B-BDDA-4A3D-A32F-F2FAB2F36A0B}" type="presParOf" srcId="{C484BD40-154A-4571-9CB6-DEA7A84C988B}" destId="{23A5CEDF-BF40-424F-A232-1D1434D1344A}" srcOrd="6" destOrd="0" presId="urn:microsoft.com/office/officeart/2005/8/layout/default"/>
    <dgm:cxn modelId="{1FCAFE21-BB21-40F3-A6AC-A1FE2DBBA982}" type="presParOf" srcId="{C484BD40-154A-4571-9CB6-DEA7A84C988B}" destId="{B4F019EC-5C02-4EEF-B397-37733AA35498}" srcOrd="7" destOrd="0" presId="urn:microsoft.com/office/officeart/2005/8/layout/default"/>
    <dgm:cxn modelId="{C967CB8C-B5C7-4A99-A77C-AFC7A60636B6}" type="presParOf" srcId="{C484BD40-154A-4571-9CB6-DEA7A84C988B}" destId="{1B80E5AE-22E8-4563-BA95-7E855EA389DA}" srcOrd="8" destOrd="0" presId="urn:microsoft.com/office/officeart/2005/8/layout/default"/>
    <dgm:cxn modelId="{6D0795E2-6DCA-4637-882A-10021CFC8AB4}" type="presParOf" srcId="{C484BD40-154A-4571-9CB6-DEA7A84C988B}" destId="{8466C182-8BDC-4DDE-B0E4-9EB1AAEC8772}" srcOrd="9" destOrd="0" presId="urn:microsoft.com/office/officeart/2005/8/layout/default"/>
    <dgm:cxn modelId="{7652E6AB-38FF-43CE-B617-1EF08FCE4F52}" type="presParOf" srcId="{C484BD40-154A-4571-9CB6-DEA7A84C988B}" destId="{C4494D31-56D1-4698-A43A-F0A1E82B77DB}" srcOrd="10" destOrd="0" presId="urn:microsoft.com/office/officeart/2005/8/layout/default"/>
    <dgm:cxn modelId="{F4F0ADEA-541D-413C-B37E-2F44E04DD345}" type="presParOf" srcId="{C484BD40-154A-4571-9CB6-DEA7A84C988B}" destId="{B684D682-D7FC-4A70-BCD0-615626E7E956}" srcOrd="11" destOrd="0" presId="urn:microsoft.com/office/officeart/2005/8/layout/default"/>
    <dgm:cxn modelId="{650854A2-EFF8-499B-A66F-8C3AA38617A9}" type="presParOf" srcId="{C484BD40-154A-4571-9CB6-DEA7A84C988B}" destId="{8D11039C-DC85-46D9-BB11-1F9FB2215F2A}" srcOrd="1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F114336-C067-4F4C-A2E6-5C4214F36DB0}" type="doc">
      <dgm:prSet loTypeId="urn:microsoft.com/office/officeart/2008/layout/LinedList" loCatId="list" qsTypeId="urn:microsoft.com/office/officeart/2005/8/quickstyle/simple5" qsCatId="simple" csTypeId="urn:microsoft.com/office/officeart/2005/8/colors/accent1_2" csCatId="accent1" phldr="1"/>
      <dgm:spPr/>
      <dgm:t>
        <a:bodyPr/>
        <a:lstStyle/>
        <a:p>
          <a:endParaRPr lang="en-US"/>
        </a:p>
      </dgm:t>
    </dgm:pt>
    <dgm:pt modelId="{7198D51B-80A3-4536-AA07-35F819832F43}">
      <dgm:prSet/>
      <dgm:spPr/>
      <dgm:t>
        <a:bodyPr/>
        <a:lstStyle/>
        <a:p>
          <a:r>
            <a:rPr lang="en-GB"/>
            <a:t>Key role of landlords is to ensure tenants are safe in their home</a:t>
          </a:r>
          <a:endParaRPr lang="en-US"/>
        </a:p>
      </dgm:t>
    </dgm:pt>
    <dgm:pt modelId="{D5010333-F2E5-4683-8350-796AC2900AC7}" type="parTrans" cxnId="{7AB3A2BB-887B-4EE1-BB0B-51CDA46A927B}">
      <dgm:prSet/>
      <dgm:spPr/>
      <dgm:t>
        <a:bodyPr/>
        <a:lstStyle/>
        <a:p>
          <a:endParaRPr lang="en-US"/>
        </a:p>
      </dgm:t>
    </dgm:pt>
    <dgm:pt modelId="{C1C8F4A2-2EA6-4BD7-8FC4-335B03222F48}" type="sibTrans" cxnId="{7AB3A2BB-887B-4EE1-BB0B-51CDA46A927B}">
      <dgm:prSet/>
      <dgm:spPr/>
      <dgm:t>
        <a:bodyPr/>
        <a:lstStyle/>
        <a:p>
          <a:endParaRPr lang="en-US"/>
        </a:p>
      </dgm:t>
    </dgm:pt>
    <dgm:pt modelId="{F33AFD70-0A37-4DD4-ABAC-926A3F8996AE}">
      <dgm:prSet/>
      <dgm:spPr/>
      <dgm:t>
        <a:bodyPr/>
        <a:lstStyle/>
        <a:p>
          <a:r>
            <a:rPr lang="en-GB"/>
            <a:t>Complexity of ownership / management arrangements</a:t>
          </a:r>
          <a:endParaRPr lang="en-US"/>
        </a:p>
      </dgm:t>
    </dgm:pt>
    <dgm:pt modelId="{1CAAB7CE-55DA-41D1-8D54-6F27DF404C12}" type="parTrans" cxnId="{A8CDDFDC-A769-4B1A-9C06-739C699776B2}">
      <dgm:prSet/>
      <dgm:spPr/>
      <dgm:t>
        <a:bodyPr/>
        <a:lstStyle/>
        <a:p>
          <a:endParaRPr lang="en-US"/>
        </a:p>
      </dgm:t>
    </dgm:pt>
    <dgm:pt modelId="{8FF74E43-83CB-403F-853A-DA4599D3FF1E}" type="sibTrans" cxnId="{A8CDDFDC-A769-4B1A-9C06-739C699776B2}">
      <dgm:prSet/>
      <dgm:spPr/>
      <dgm:t>
        <a:bodyPr/>
        <a:lstStyle/>
        <a:p>
          <a:endParaRPr lang="en-US"/>
        </a:p>
      </dgm:t>
    </dgm:pt>
    <dgm:pt modelId="{D2A226FB-412B-4348-82E8-0ED95EEA828A}">
      <dgm:prSet/>
      <dgm:spPr/>
      <dgm:t>
        <a:bodyPr/>
        <a:lstStyle/>
        <a:p>
          <a:r>
            <a:rPr lang="en-GB"/>
            <a:t>Improved data – stock condition and understanding of tenants.</a:t>
          </a:r>
          <a:endParaRPr lang="en-US"/>
        </a:p>
      </dgm:t>
    </dgm:pt>
    <dgm:pt modelId="{59216D45-DB25-4DFF-BAF0-12BD4516B3E8}" type="parTrans" cxnId="{96A3709C-D58D-46CB-8DB8-1754FC3A5898}">
      <dgm:prSet/>
      <dgm:spPr/>
      <dgm:t>
        <a:bodyPr/>
        <a:lstStyle/>
        <a:p>
          <a:endParaRPr lang="en-US"/>
        </a:p>
      </dgm:t>
    </dgm:pt>
    <dgm:pt modelId="{C481C564-3800-47D4-9985-EF896D184DFA}" type="sibTrans" cxnId="{96A3709C-D58D-46CB-8DB8-1754FC3A5898}">
      <dgm:prSet/>
      <dgm:spPr/>
      <dgm:t>
        <a:bodyPr/>
        <a:lstStyle/>
        <a:p>
          <a:endParaRPr lang="en-US"/>
        </a:p>
      </dgm:t>
    </dgm:pt>
    <dgm:pt modelId="{D8AE7492-AC65-471E-8822-42D6342B99D9}">
      <dgm:prSet/>
      <dgm:spPr/>
      <dgm:t>
        <a:bodyPr/>
        <a:lstStyle/>
        <a:p>
          <a:r>
            <a:rPr lang="en-GB"/>
            <a:t>Professional curiosity  </a:t>
          </a:r>
          <a:endParaRPr lang="en-US"/>
        </a:p>
      </dgm:t>
    </dgm:pt>
    <dgm:pt modelId="{F8DEAEBE-EDD9-4731-B909-EE7542140F37}" type="parTrans" cxnId="{A6E8D4F8-107E-47F0-9CF2-C672BC40D2D4}">
      <dgm:prSet/>
      <dgm:spPr/>
      <dgm:t>
        <a:bodyPr/>
        <a:lstStyle/>
        <a:p>
          <a:endParaRPr lang="en-US"/>
        </a:p>
      </dgm:t>
    </dgm:pt>
    <dgm:pt modelId="{A7CA7B68-A610-4566-BED8-FE5EB6B46311}" type="sibTrans" cxnId="{A6E8D4F8-107E-47F0-9CF2-C672BC40D2D4}">
      <dgm:prSet/>
      <dgm:spPr/>
      <dgm:t>
        <a:bodyPr/>
        <a:lstStyle/>
        <a:p>
          <a:endParaRPr lang="en-US"/>
        </a:p>
      </dgm:t>
    </dgm:pt>
    <dgm:pt modelId="{75D73DB2-2F43-491F-8705-C6CED7C4C70E}">
      <dgm:prSet/>
      <dgm:spPr/>
      <dgm:t>
        <a:bodyPr/>
        <a:lstStyle/>
        <a:p>
          <a:r>
            <a:rPr lang="en-GB"/>
            <a:t>Joining the dots on numerous sources of intelligence about homes and tenants’ experiences</a:t>
          </a:r>
          <a:endParaRPr lang="en-US"/>
        </a:p>
      </dgm:t>
    </dgm:pt>
    <dgm:pt modelId="{F2769D99-7270-484D-A56A-22650652785F}" type="parTrans" cxnId="{57E491F2-3865-4D7C-9765-82DEA7F506C7}">
      <dgm:prSet/>
      <dgm:spPr/>
      <dgm:t>
        <a:bodyPr/>
        <a:lstStyle/>
        <a:p>
          <a:endParaRPr lang="en-US"/>
        </a:p>
      </dgm:t>
    </dgm:pt>
    <dgm:pt modelId="{43B4800B-A1DD-4F38-8A4C-BAAFF484E567}" type="sibTrans" cxnId="{57E491F2-3865-4D7C-9765-82DEA7F506C7}">
      <dgm:prSet/>
      <dgm:spPr/>
      <dgm:t>
        <a:bodyPr/>
        <a:lstStyle/>
        <a:p>
          <a:endParaRPr lang="en-US"/>
        </a:p>
      </dgm:t>
    </dgm:pt>
    <dgm:pt modelId="{E782A990-C073-4BDE-9BB0-B884005018D0}">
      <dgm:prSet/>
      <dgm:spPr/>
      <dgm:t>
        <a:bodyPr/>
        <a:lstStyle/>
        <a:p>
          <a:r>
            <a:rPr lang="en-GB"/>
            <a:t>Tenant engagement, governance and decision-making methods.</a:t>
          </a:r>
          <a:endParaRPr lang="en-US"/>
        </a:p>
      </dgm:t>
    </dgm:pt>
    <dgm:pt modelId="{366115EB-12BD-44F3-8DCE-7F521220E9B7}" type="parTrans" cxnId="{1584FAFD-EDE4-43A5-883B-62328F489A38}">
      <dgm:prSet/>
      <dgm:spPr/>
      <dgm:t>
        <a:bodyPr/>
        <a:lstStyle/>
        <a:p>
          <a:endParaRPr lang="en-US"/>
        </a:p>
      </dgm:t>
    </dgm:pt>
    <dgm:pt modelId="{AFAC1FF7-BCB9-41E7-B916-9ABB0F95671A}" type="sibTrans" cxnId="{1584FAFD-EDE4-43A5-883B-62328F489A38}">
      <dgm:prSet/>
      <dgm:spPr/>
      <dgm:t>
        <a:bodyPr/>
        <a:lstStyle/>
        <a:p>
          <a:endParaRPr lang="en-US"/>
        </a:p>
      </dgm:t>
    </dgm:pt>
    <dgm:pt modelId="{D9FD69B6-C4D2-426A-8B66-08450B3F77DF}">
      <dgm:prSet/>
      <dgm:spPr/>
      <dgm:t>
        <a:bodyPr/>
        <a:lstStyle/>
        <a:p>
          <a:r>
            <a:rPr lang="en-GB"/>
            <a:t>Availability of evidence - listening to tenants and acting on views</a:t>
          </a:r>
          <a:endParaRPr lang="en-US"/>
        </a:p>
      </dgm:t>
    </dgm:pt>
    <dgm:pt modelId="{E22A636E-8A17-49B9-8F1D-7328940AE63D}" type="parTrans" cxnId="{7700C556-3112-4593-8F5C-9593E50E4E9F}">
      <dgm:prSet/>
      <dgm:spPr/>
      <dgm:t>
        <a:bodyPr/>
        <a:lstStyle/>
        <a:p>
          <a:endParaRPr lang="en-US"/>
        </a:p>
      </dgm:t>
    </dgm:pt>
    <dgm:pt modelId="{A865F7E6-E602-4DF0-8CC0-B2660B72E7B2}" type="sibTrans" cxnId="{7700C556-3112-4593-8F5C-9593E50E4E9F}">
      <dgm:prSet/>
      <dgm:spPr/>
      <dgm:t>
        <a:bodyPr/>
        <a:lstStyle/>
        <a:p>
          <a:endParaRPr lang="en-US"/>
        </a:p>
      </dgm:t>
    </dgm:pt>
    <dgm:pt modelId="{3CC1CC1B-ED27-41B4-BD81-C7F0981716A9}" type="pres">
      <dgm:prSet presAssocID="{4F114336-C067-4F4C-A2E6-5C4214F36DB0}" presName="vert0" presStyleCnt="0">
        <dgm:presLayoutVars>
          <dgm:dir/>
          <dgm:animOne val="branch"/>
          <dgm:animLvl val="lvl"/>
        </dgm:presLayoutVars>
      </dgm:prSet>
      <dgm:spPr/>
    </dgm:pt>
    <dgm:pt modelId="{A88D1FA5-555D-4447-90FA-C0F6A51AC9A1}" type="pres">
      <dgm:prSet presAssocID="{7198D51B-80A3-4536-AA07-35F819832F43}" presName="thickLine" presStyleLbl="alignNode1" presStyleIdx="0" presStyleCnt="7"/>
      <dgm:spPr/>
    </dgm:pt>
    <dgm:pt modelId="{D60B685F-B8D0-47C2-AE89-753621347FA5}" type="pres">
      <dgm:prSet presAssocID="{7198D51B-80A3-4536-AA07-35F819832F43}" presName="horz1" presStyleCnt="0"/>
      <dgm:spPr/>
    </dgm:pt>
    <dgm:pt modelId="{4BD16388-A5E6-4993-A9C6-E2195E79012E}" type="pres">
      <dgm:prSet presAssocID="{7198D51B-80A3-4536-AA07-35F819832F43}" presName="tx1" presStyleLbl="revTx" presStyleIdx="0" presStyleCnt="7"/>
      <dgm:spPr/>
    </dgm:pt>
    <dgm:pt modelId="{FE5AE963-C753-46E8-BE55-15FF6008634B}" type="pres">
      <dgm:prSet presAssocID="{7198D51B-80A3-4536-AA07-35F819832F43}" presName="vert1" presStyleCnt="0"/>
      <dgm:spPr/>
    </dgm:pt>
    <dgm:pt modelId="{96BFC59E-30D5-4DDA-AB5E-6B6BE8554375}" type="pres">
      <dgm:prSet presAssocID="{F33AFD70-0A37-4DD4-ABAC-926A3F8996AE}" presName="thickLine" presStyleLbl="alignNode1" presStyleIdx="1" presStyleCnt="7"/>
      <dgm:spPr/>
    </dgm:pt>
    <dgm:pt modelId="{725F34B0-0572-400D-B1AD-118E6DEA1E6A}" type="pres">
      <dgm:prSet presAssocID="{F33AFD70-0A37-4DD4-ABAC-926A3F8996AE}" presName="horz1" presStyleCnt="0"/>
      <dgm:spPr/>
    </dgm:pt>
    <dgm:pt modelId="{173954E0-5ECD-4C17-A419-B9878D18F81D}" type="pres">
      <dgm:prSet presAssocID="{F33AFD70-0A37-4DD4-ABAC-926A3F8996AE}" presName="tx1" presStyleLbl="revTx" presStyleIdx="1" presStyleCnt="7"/>
      <dgm:spPr/>
    </dgm:pt>
    <dgm:pt modelId="{BDAC4A63-A239-4308-9213-467A30565D40}" type="pres">
      <dgm:prSet presAssocID="{F33AFD70-0A37-4DD4-ABAC-926A3F8996AE}" presName="vert1" presStyleCnt="0"/>
      <dgm:spPr/>
    </dgm:pt>
    <dgm:pt modelId="{6E436EC6-D92B-4C53-84D0-E563AF769E36}" type="pres">
      <dgm:prSet presAssocID="{D2A226FB-412B-4348-82E8-0ED95EEA828A}" presName="thickLine" presStyleLbl="alignNode1" presStyleIdx="2" presStyleCnt="7"/>
      <dgm:spPr/>
    </dgm:pt>
    <dgm:pt modelId="{B99521F0-40F5-4D9D-A09E-387143BBD8CA}" type="pres">
      <dgm:prSet presAssocID="{D2A226FB-412B-4348-82E8-0ED95EEA828A}" presName="horz1" presStyleCnt="0"/>
      <dgm:spPr/>
    </dgm:pt>
    <dgm:pt modelId="{CC218483-AE53-4DA4-9755-AB4473413121}" type="pres">
      <dgm:prSet presAssocID="{D2A226FB-412B-4348-82E8-0ED95EEA828A}" presName="tx1" presStyleLbl="revTx" presStyleIdx="2" presStyleCnt="7"/>
      <dgm:spPr/>
    </dgm:pt>
    <dgm:pt modelId="{F8FA5040-274E-4E52-9113-70E93FF92DF6}" type="pres">
      <dgm:prSet presAssocID="{D2A226FB-412B-4348-82E8-0ED95EEA828A}" presName="vert1" presStyleCnt="0"/>
      <dgm:spPr/>
    </dgm:pt>
    <dgm:pt modelId="{2C11D6B6-C5BF-42BF-BD5A-B21D8D4693B2}" type="pres">
      <dgm:prSet presAssocID="{D8AE7492-AC65-471E-8822-42D6342B99D9}" presName="thickLine" presStyleLbl="alignNode1" presStyleIdx="3" presStyleCnt="7"/>
      <dgm:spPr/>
    </dgm:pt>
    <dgm:pt modelId="{08ACFC39-7F8D-407F-B0A4-0D32CA8E73A4}" type="pres">
      <dgm:prSet presAssocID="{D8AE7492-AC65-471E-8822-42D6342B99D9}" presName="horz1" presStyleCnt="0"/>
      <dgm:spPr/>
    </dgm:pt>
    <dgm:pt modelId="{E5B9EDC6-7806-41A3-BA9C-15018E48F64A}" type="pres">
      <dgm:prSet presAssocID="{D8AE7492-AC65-471E-8822-42D6342B99D9}" presName="tx1" presStyleLbl="revTx" presStyleIdx="3" presStyleCnt="7"/>
      <dgm:spPr/>
    </dgm:pt>
    <dgm:pt modelId="{5C35DE5B-7870-4419-9019-D2CA737BF5BB}" type="pres">
      <dgm:prSet presAssocID="{D8AE7492-AC65-471E-8822-42D6342B99D9}" presName="vert1" presStyleCnt="0"/>
      <dgm:spPr/>
    </dgm:pt>
    <dgm:pt modelId="{3D7C8269-60EB-405E-A217-4AFF155FA1D9}" type="pres">
      <dgm:prSet presAssocID="{75D73DB2-2F43-491F-8705-C6CED7C4C70E}" presName="thickLine" presStyleLbl="alignNode1" presStyleIdx="4" presStyleCnt="7"/>
      <dgm:spPr/>
    </dgm:pt>
    <dgm:pt modelId="{0F8908DE-9427-428F-929F-537DB8684781}" type="pres">
      <dgm:prSet presAssocID="{75D73DB2-2F43-491F-8705-C6CED7C4C70E}" presName="horz1" presStyleCnt="0"/>
      <dgm:spPr/>
    </dgm:pt>
    <dgm:pt modelId="{941811BE-7D55-4A43-B2FA-79A8ACC35095}" type="pres">
      <dgm:prSet presAssocID="{75D73DB2-2F43-491F-8705-C6CED7C4C70E}" presName="tx1" presStyleLbl="revTx" presStyleIdx="4" presStyleCnt="7"/>
      <dgm:spPr/>
    </dgm:pt>
    <dgm:pt modelId="{DFA9A433-01A3-4BC7-98DF-5CFCDC14FDC2}" type="pres">
      <dgm:prSet presAssocID="{75D73DB2-2F43-491F-8705-C6CED7C4C70E}" presName="vert1" presStyleCnt="0"/>
      <dgm:spPr/>
    </dgm:pt>
    <dgm:pt modelId="{2E30CF8A-9F31-4F30-939F-0C673A00793A}" type="pres">
      <dgm:prSet presAssocID="{E782A990-C073-4BDE-9BB0-B884005018D0}" presName="thickLine" presStyleLbl="alignNode1" presStyleIdx="5" presStyleCnt="7"/>
      <dgm:spPr/>
    </dgm:pt>
    <dgm:pt modelId="{9C921C56-CA63-4E8B-8905-A949A974AF28}" type="pres">
      <dgm:prSet presAssocID="{E782A990-C073-4BDE-9BB0-B884005018D0}" presName="horz1" presStyleCnt="0"/>
      <dgm:spPr/>
    </dgm:pt>
    <dgm:pt modelId="{766D053A-35E5-411C-91FB-41454F26A2BC}" type="pres">
      <dgm:prSet presAssocID="{E782A990-C073-4BDE-9BB0-B884005018D0}" presName="tx1" presStyleLbl="revTx" presStyleIdx="5" presStyleCnt="7"/>
      <dgm:spPr/>
    </dgm:pt>
    <dgm:pt modelId="{DD09034B-7D30-4EF4-84E8-A2A169CD0F26}" type="pres">
      <dgm:prSet presAssocID="{E782A990-C073-4BDE-9BB0-B884005018D0}" presName="vert1" presStyleCnt="0"/>
      <dgm:spPr/>
    </dgm:pt>
    <dgm:pt modelId="{359ED342-ECC3-4574-AB9F-38E366FF5FF9}" type="pres">
      <dgm:prSet presAssocID="{D9FD69B6-C4D2-426A-8B66-08450B3F77DF}" presName="thickLine" presStyleLbl="alignNode1" presStyleIdx="6" presStyleCnt="7"/>
      <dgm:spPr/>
    </dgm:pt>
    <dgm:pt modelId="{56E3DB66-7604-46B8-91E1-7BA4216FE88F}" type="pres">
      <dgm:prSet presAssocID="{D9FD69B6-C4D2-426A-8B66-08450B3F77DF}" presName="horz1" presStyleCnt="0"/>
      <dgm:spPr/>
    </dgm:pt>
    <dgm:pt modelId="{D0233D5C-7DE6-444E-B652-950F72C01CBE}" type="pres">
      <dgm:prSet presAssocID="{D9FD69B6-C4D2-426A-8B66-08450B3F77DF}" presName="tx1" presStyleLbl="revTx" presStyleIdx="6" presStyleCnt="7"/>
      <dgm:spPr/>
    </dgm:pt>
    <dgm:pt modelId="{3E38BAB0-84A3-41DA-B065-EB6CF2C38FCC}" type="pres">
      <dgm:prSet presAssocID="{D9FD69B6-C4D2-426A-8B66-08450B3F77DF}" presName="vert1" presStyleCnt="0"/>
      <dgm:spPr/>
    </dgm:pt>
  </dgm:ptLst>
  <dgm:cxnLst>
    <dgm:cxn modelId="{BF28FB0F-A64B-48DA-ACD9-FD23F3C934D8}" type="presOf" srcId="{D8AE7492-AC65-471E-8822-42D6342B99D9}" destId="{E5B9EDC6-7806-41A3-BA9C-15018E48F64A}" srcOrd="0" destOrd="0" presId="urn:microsoft.com/office/officeart/2008/layout/LinedList"/>
    <dgm:cxn modelId="{61E41F10-5055-46C5-B2B0-2BFCC9BE5A8C}" type="presOf" srcId="{7198D51B-80A3-4536-AA07-35F819832F43}" destId="{4BD16388-A5E6-4993-A9C6-E2195E79012E}" srcOrd="0" destOrd="0" presId="urn:microsoft.com/office/officeart/2008/layout/LinedList"/>
    <dgm:cxn modelId="{7700C556-3112-4593-8F5C-9593E50E4E9F}" srcId="{4F114336-C067-4F4C-A2E6-5C4214F36DB0}" destId="{D9FD69B6-C4D2-426A-8B66-08450B3F77DF}" srcOrd="6" destOrd="0" parTransId="{E22A636E-8A17-49B9-8F1D-7328940AE63D}" sibTransId="{A865F7E6-E602-4DF0-8CC0-B2660B72E7B2}"/>
    <dgm:cxn modelId="{18EACA7F-B914-44D9-80B0-FE17EF976AC6}" type="presOf" srcId="{E782A990-C073-4BDE-9BB0-B884005018D0}" destId="{766D053A-35E5-411C-91FB-41454F26A2BC}" srcOrd="0" destOrd="0" presId="urn:microsoft.com/office/officeart/2008/layout/LinedList"/>
    <dgm:cxn modelId="{0CA76B86-A17F-4200-80CE-254FEE8DD97B}" type="presOf" srcId="{4F114336-C067-4F4C-A2E6-5C4214F36DB0}" destId="{3CC1CC1B-ED27-41B4-BD81-C7F0981716A9}" srcOrd="0" destOrd="0" presId="urn:microsoft.com/office/officeart/2008/layout/LinedList"/>
    <dgm:cxn modelId="{D126FE90-8565-47A6-8792-2C227EE496E0}" type="presOf" srcId="{D2A226FB-412B-4348-82E8-0ED95EEA828A}" destId="{CC218483-AE53-4DA4-9755-AB4473413121}" srcOrd="0" destOrd="0" presId="urn:microsoft.com/office/officeart/2008/layout/LinedList"/>
    <dgm:cxn modelId="{96A3709C-D58D-46CB-8DB8-1754FC3A5898}" srcId="{4F114336-C067-4F4C-A2E6-5C4214F36DB0}" destId="{D2A226FB-412B-4348-82E8-0ED95EEA828A}" srcOrd="2" destOrd="0" parTransId="{59216D45-DB25-4DFF-BAF0-12BD4516B3E8}" sibTransId="{C481C564-3800-47D4-9985-EF896D184DFA}"/>
    <dgm:cxn modelId="{26A384B9-7E35-483B-8280-0271B3B4B59A}" type="presOf" srcId="{F33AFD70-0A37-4DD4-ABAC-926A3F8996AE}" destId="{173954E0-5ECD-4C17-A419-B9878D18F81D}" srcOrd="0" destOrd="0" presId="urn:microsoft.com/office/officeart/2008/layout/LinedList"/>
    <dgm:cxn modelId="{E01A91BA-9C0B-4CB2-999A-F3CB8CEB5C5B}" type="presOf" srcId="{D9FD69B6-C4D2-426A-8B66-08450B3F77DF}" destId="{D0233D5C-7DE6-444E-B652-950F72C01CBE}" srcOrd="0" destOrd="0" presId="urn:microsoft.com/office/officeart/2008/layout/LinedList"/>
    <dgm:cxn modelId="{7AB3A2BB-887B-4EE1-BB0B-51CDA46A927B}" srcId="{4F114336-C067-4F4C-A2E6-5C4214F36DB0}" destId="{7198D51B-80A3-4536-AA07-35F819832F43}" srcOrd="0" destOrd="0" parTransId="{D5010333-F2E5-4683-8350-796AC2900AC7}" sibTransId="{C1C8F4A2-2EA6-4BD7-8FC4-335B03222F48}"/>
    <dgm:cxn modelId="{A8CDDFDC-A769-4B1A-9C06-739C699776B2}" srcId="{4F114336-C067-4F4C-A2E6-5C4214F36DB0}" destId="{F33AFD70-0A37-4DD4-ABAC-926A3F8996AE}" srcOrd="1" destOrd="0" parTransId="{1CAAB7CE-55DA-41D1-8D54-6F27DF404C12}" sibTransId="{8FF74E43-83CB-403F-853A-DA4599D3FF1E}"/>
    <dgm:cxn modelId="{2B5042E6-F53E-4F4E-8B8F-7B6EED637A5D}" type="presOf" srcId="{75D73DB2-2F43-491F-8705-C6CED7C4C70E}" destId="{941811BE-7D55-4A43-B2FA-79A8ACC35095}" srcOrd="0" destOrd="0" presId="urn:microsoft.com/office/officeart/2008/layout/LinedList"/>
    <dgm:cxn modelId="{57E491F2-3865-4D7C-9765-82DEA7F506C7}" srcId="{4F114336-C067-4F4C-A2E6-5C4214F36DB0}" destId="{75D73DB2-2F43-491F-8705-C6CED7C4C70E}" srcOrd="4" destOrd="0" parTransId="{F2769D99-7270-484D-A56A-22650652785F}" sibTransId="{43B4800B-A1DD-4F38-8A4C-BAAFF484E567}"/>
    <dgm:cxn modelId="{A6E8D4F8-107E-47F0-9CF2-C672BC40D2D4}" srcId="{4F114336-C067-4F4C-A2E6-5C4214F36DB0}" destId="{D8AE7492-AC65-471E-8822-42D6342B99D9}" srcOrd="3" destOrd="0" parTransId="{F8DEAEBE-EDD9-4731-B909-EE7542140F37}" sibTransId="{A7CA7B68-A610-4566-BED8-FE5EB6B46311}"/>
    <dgm:cxn modelId="{1584FAFD-EDE4-43A5-883B-62328F489A38}" srcId="{4F114336-C067-4F4C-A2E6-5C4214F36DB0}" destId="{E782A990-C073-4BDE-9BB0-B884005018D0}" srcOrd="5" destOrd="0" parTransId="{366115EB-12BD-44F3-8DCE-7F521220E9B7}" sibTransId="{AFAC1FF7-BCB9-41E7-B916-9ABB0F95671A}"/>
    <dgm:cxn modelId="{484C55DA-F77E-4C6F-BE9A-2B66C9D62577}" type="presParOf" srcId="{3CC1CC1B-ED27-41B4-BD81-C7F0981716A9}" destId="{A88D1FA5-555D-4447-90FA-C0F6A51AC9A1}" srcOrd="0" destOrd="0" presId="urn:microsoft.com/office/officeart/2008/layout/LinedList"/>
    <dgm:cxn modelId="{E53855E4-4E97-43B5-90D9-4D2F1166DBE0}" type="presParOf" srcId="{3CC1CC1B-ED27-41B4-BD81-C7F0981716A9}" destId="{D60B685F-B8D0-47C2-AE89-753621347FA5}" srcOrd="1" destOrd="0" presId="urn:microsoft.com/office/officeart/2008/layout/LinedList"/>
    <dgm:cxn modelId="{F9FE9C25-3515-45F8-858A-9E74752B1089}" type="presParOf" srcId="{D60B685F-B8D0-47C2-AE89-753621347FA5}" destId="{4BD16388-A5E6-4993-A9C6-E2195E79012E}" srcOrd="0" destOrd="0" presId="urn:microsoft.com/office/officeart/2008/layout/LinedList"/>
    <dgm:cxn modelId="{62DB4185-4BD6-41DA-8F0E-0CAFF19E0091}" type="presParOf" srcId="{D60B685F-B8D0-47C2-AE89-753621347FA5}" destId="{FE5AE963-C753-46E8-BE55-15FF6008634B}" srcOrd="1" destOrd="0" presId="urn:microsoft.com/office/officeart/2008/layout/LinedList"/>
    <dgm:cxn modelId="{F9680107-FE79-47DA-B4EA-AC81B91F969D}" type="presParOf" srcId="{3CC1CC1B-ED27-41B4-BD81-C7F0981716A9}" destId="{96BFC59E-30D5-4DDA-AB5E-6B6BE8554375}" srcOrd="2" destOrd="0" presId="urn:microsoft.com/office/officeart/2008/layout/LinedList"/>
    <dgm:cxn modelId="{B56DFDA0-7E21-43B8-AD5E-CB942B727778}" type="presParOf" srcId="{3CC1CC1B-ED27-41B4-BD81-C7F0981716A9}" destId="{725F34B0-0572-400D-B1AD-118E6DEA1E6A}" srcOrd="3" destOrd="0" presId="urn:microsoft.com/office/officeart/2008/layout/LinedList"/>
    <dgm:cxn modelId="{74EE8316-A844-4F38-9AB2-B2A21CA93DB5}" type="presParOf" srcId="{725F34B0-0572-400D-B1AD-118E6DEA1E6A}" destId="{173954E0-5ECD-4C17-A419-B9878D18F81D}" srcOrd="0" destOrd="0" presId="urn:microsoft.com/office/officeart/2008/layout/LinedList"/>
    <dgm:cxn modelId="{162C9F71-DC38-4945-860A-8BDBBABED6AA}" type="presParOf" srcId="{725F34B0-0572-400D-B1AD-118E6DEA1E6A}" destId="{BDAC4A63-A239-4308-9213-467A30565D40}" srcOrd="1" destOrd="0" presId="urn:microsoft.com/office/officeart/2008/layout/LinedList"/>
    <dgm:cxn modelId="{7C9F216C-CADF-4AFD-B1D6-486564A15481}" type="presParOf" srcId="{3CC1CC1B-ED27-41B4-BD81-C7F0981716A9}" destId="{6E436EC6-D92B-4C53-84D0-E563AF769E36}" srcOrd="4" destOrd="0" presId="urn:microsoft.com/office/officeart/2008/layout/LinedList"/>
    <dgm:cxn modelId="{89C19A6C-A2AC-44B8-8E17-CB4565669B6C}" type="presParOf" srcId="{3CC1CC1B-ED27-41B4-BD81-C7F0981716A9}" destId="{B99521F0-40F5-4D9D-A09E-387143BBD8CA}" srcOrd="5" destOrd="0" presId="urn:microsoft.com/office/officeart/2008/layout/LinedList"/>
    <dgm:cxn modelId="{238D580B-696F-4979-BDEA-F72403C3A060}" type="presParOf" srcId="{B99521F0-40F5-4D9D-A09E-387143BBD8CA}" destId="{CC218483-AE53-4DA4-9755-AB4473413121}" srcOrd="0" destOrd="0" presId="urn:microsoft.com/office/officeart/2008/layout/LinedList"/>
    <dgm:cxn modelId="{A63E6707-F757-4B43-A111-BC5CBFF2F910}" type="presParOf" srcId="{B99521F0-40F5-4D9D-A09E-387143BBD8CA}" destId="{F8FA5040-274E-4E52-9113-70E93FF92DF6}" srcOrd="1" destOrd="0" presId="urn:microsoft.com/office/officeart/2008/layout/LinedList"/>
    <dgm:cxn modelId="{4ABEA60B-DE2F-4465-BBD8-07F50AAF93D5}" type="presParOf" srcId="{3CC1CC1B-ED27-41B4-BD81-C7F0981716A9}" destId="{2C11D6B6-C5BF-42BF-BD5A-B21D8D4693B2}" srcOrd="6" destOrd="0" presId="urn:microsoft.com/office/officeart/2008/layout/LinedList"/>
    <dgm:cxn modelId="{47F9EA66-2309-4296-9329-01BE343DA1C7}" type="presParOf" srcId="{3CC1CC1B-ED27-41B4-BD81-C7F0981716A9}" destId="{08ACFC39-7F8D-407F-B0A4-0D32CA8E73A4}" srcOrd="7" destOrd="0" presId="urn:microsoft.com/office/officeart/2008/layout/LinedList"/>
    <dgm:cxn modelId="{628437A5-6B90-4F6B-B58F-4AB2D59473A7}" type="presParOf" srcId="{08ACFC39-7F8D-407F-B0A4-0D32CA8E73A4}" destId="{E5B9EDC6-7806-41A3-BA9C-15018E48F64A}" srcOrd="0" destOrd="0" presId="urn:microsoft.com/office/officeart/2008/layout/LinedList"/>
    <dgm:cxn modelId="{F0A61638-4D67-4A78-8889-8B1DC01A481B}" type="presParOf" srcId="{08ACFC39-7F8D-407F-B0A4-0D32CA8E73A4}" destId="{5C35DE5B-7870-4419-9019-D2CA737BF5BB}" srcOrd="1" destOrd="0" presId="urn:microsoft.com/office/officeart/2008/layout/LinedList"/>
    <dgm:cxn modelId="{C8CA1894-7749-446E-A532-4A47BC98534F}" type="presParOf" srcId="{3CC1CC1B-ED27-41B4-BD81-C7F0981716A9}" destId="{3D7C8269-60EB-405E-A217-4AFF155FA1D9}" srcOrd="8" destOrd="0" presId="urn:microsoft.com/office/officeart/2008/layout/LinedList"/>
    <dgm:cxn modelId="{DC6B5DEE-25B0-491B-8B05-C7393AAE2C0E}" type="presParOf" srcId="{3CC1CC1B-ED27-41B4-BD81-C7F0981716A9}" destId="{0F8908DE-9427-428F-929F-537DB8684781}" srcOrd="9" destOrd="0" presId="urn:microsoft.com/office/officeart/2008/layout/LinedList"/>
    <dgm:cxn modelId="{C675BB96-4E96-4935-A4F5-5991C4429EBE}" type="presParOf" srcId="{0F8908DE-9427-428F-929F-537DB8684781}" destId="{941811BE-7D55-4A43-B2FA-79A8ACC35095}" srcOrd="0" destOrd="0" presId="urn:microsoft.com/office/officeart/2008/layout/LinedList"/>
    <dgm:cxn modelId="{49A678CA-4AC6-4411-A091-E3DD75F539A4}" type="presParOf" srcId="{0F8908DE-9427-428F-929F-537DB8684781}" destId="{DFA9A433-01A3-4BC7-98DF-5CFCDC14FDC2}" srcOrd="1" destOrd="0" presId="urn:microsoft.com/office/officeart/2008/layout/LinedList"/>
    <dgm:cxn modelId="{AF74B970-B82A-4575-A0F5-2B791663A772}" type="presParOf" srcId="{3CC1CC1B-ED27-41B4-BD81-C7F0981716A9}" destId="{2E30CF8A-9F31-4F30-939F-0C673A00793A}" srcOrd="10" destOrd="0" presId="urn:microsoft.com/office/officeart/2008/layout/LinedList"/>
    <dgm:cxn modelId="{B5825FF3-9419-4F4A-ADDB-BE917557F8A9}" type="presParOf" srcId="{3CC1CC1B-ED27-41B4-BD81-C7F0981716A9}" destId="{9C921C56-CA63-4E8B-8905-A949A974AF28}" srcOrd="11" destOrd="0" presId="urn:microsoft.com/office/officeart/2008/layout/LinedList"/>
    <dgm:cxn modelId="{CCD4FB23-1D6D-4F35-9B21-6BC334C51439}" type="presParOf" srcId="{9C921C56-CA63-4E8B-8905-A949A974AF28}" destId="{766D053A-35E5-411C-91FB-41454F26A2BC}" srcOrd="0" destOrd="0" presId="urn:microsoft.com/office/officeart/2008/layout/LinedList"/>
    <dgm:cxn modelId="{58B22387-6921-4F80-BC89-04F12B23B593}" type="presParOf" srcId="{9C921C56-CA63-4E8B-8905-A949A974AF28}" destId="{DD09034B-7D30-4EF4-84E8-A2A169CD0F26}" srcOrd="1" destOrd="0" presId="urn:microsoft.com/office/officeart/2008/layout/LinedList"/>
    <dgm:cxn modelId="{59EDEAA3-F5C3-4115-8BD0-EA3C58672868}" type="presParOf" srcId="{3CC1CC1B-ED27-41B4-BD81-C7F0981716A9}" destId="{359ED342-ECC3-4574-AB9F-38E366FF5FF9}" srcOrd="12" destOrd="0" presId="urn:microsoft.com/office/officeart/2008/layout/LinedList"/>
    <dgm:cxn modelId="{6918DB00-412F-487C-B4C3-ED43E51CA6B0}" type="presParOf" srcId="{3CC1CC1B-ED27-41B4-BD81-C7F0981716A9}" destId="{56E3DB66-7604-46B8-91E1-7BA4216FE88F}" srcOrd="13" destOrd="0" presId="urn:microsoft.com/office/officeart/2008/layout/LinedList"/>
    <dgm:cxn modelId="{555392B0-E5F7-4343-87A3-140E9DD56C7D}" type="presParOf" srcId="{56E3DB66-7604-46B8-91E1-7BA4216FE88F}" destId="{D0233D5C-7DE6-444E-B652-950F72C01CBE}" srcOrd="0" destOrd="0" presId="urn:microsoft.com/office/officeart/2008/layout/LinedList"/>
    <dgm:cxn modelId="{1DABAC43-4B26-40CC-873E-9E215C3B8A6C}" type="presParOf" srcId="{56E3DB66-7604-46B8-91E1-7BA4216FE88F}" destId="{3E38BAB0-84A3-41DA-B065-EB6CF2C38FCC}" srcOrd="1" destOrd="0" presId="urn:microsoft.com/office/officeart/2008/layout/LinedList"/>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41539F9-27A6-431C-A8F5-5C1F20E6AC26}" type="doc">
      <dgm:prSet loTypeId="urn:microsoft.com/office/officeart/2008/layout/LinedList" loCatId="list" qsTypeId="urn:microsoft.com/office/officeart/2005/8/quickstyle/simple5" qsCatId="simple" csTypeId="urn:microsoft.com/office/officeart/2005/8/colors/accent1_2" csCatId="accent1"/>
      <dgm:spPr/>
      <dgm:t>
        <a:bodyPr/>
        <a:lstStyle/>
        <a:p>
          <a:endParaRPr lang="en-US"/>
        </a:p>
      </dgm:t>
    </dgm:pt>
    <dgm:pt modelId="{5C69EB43-4331-4EAF-A812-106DEE5C4F94}">
      <dgm:prSet/>
      <dgm:spPr/>
      <dgm:t>
        <a:bodyPr/>
        <a:lstStyle/>
        <a:p>
          <a:r>
            <a:rPr lang="en-GB"/>
            <a:t>Strategic value for money –with a purpose lens </a:t>
          </a:r>
          <a:endParaRPr lang="en-US"/>
        </a:p>
      </dgm:t>
    </dgm:pt>
    <dgm:pt modelId="{CC0CBA41-C4E6-4B63-9173-0130588970AE}" type="parTrans" cxnId="{9959E010-51FE-48F8-A613-932362043B21}">
      <dgm:prSet/>
      <dgm:spPr/>
      <dgm:t>
        <a:bodyPr/>
        <a:lstStyle/>
        <a:p>
          <a:endParaRPr lang="en-US"/>
        </a:p>
      </dgm:t>
    </dgm:pt>
    <dgm:pt modelId="{588B98C7-79C6-4433-B116-2F1AB03B698C}" type="sibTrans" cxnId="{9959E010-51FE-48F8-A613-932362043B21}">
      <dgm:prSet/>
      <dgm:spPr/>
      <dgm:t>
        <a:bodyPr/>
        <a:lstStyle/>
        <a:p>
          <a:endParaRPr lang="en-US"/>
        </a:p>
      </dgm:t>
    </dgm:pt>
    <dgm:pt modelId="{A8176555-C9F2-4D5E-A6C0-D7A22BBD18F0}">
      <dgm:prSet/>
      <dgm:spPr/>
      <dgm:t>
        <a:bodyPr/>
        <a:lstStyle/>
        <a:p>
          <a:r>
            <a:rPr lang="en-GB"/>
            <a:t>Balancing priorities and trade offs</a:t>
          </a:r>
          <a:endParaRPr lang="en-US"/>
        </a:p>
      </dgm:t>
    </dgm:pt>
    <dgm:pt modelId="{CED93E7B-28B2-46D1-8783-7ADAF94564CB}" type="parTrans" cxnId="{E4325F7B-7F3D-49FA-8149-637E45ED3AF4}">
      <dgm:prSet/>
      <dgm:spPr/>
      <dgm:t>
        <a:bodyPr/>
        <a:lstStyle/>
        <a:p>
          <a:endParaRPr lang="en-US"/>
        </a:p>
      </dgm:t>
    </dgm:pt>
    <dgm:pt modelId="{8B67A7CE-F53A-49B7-A8E7-A43F6F27371D}" type="sibTrans" cxnId="{E4325F7B-7F3D-49FA-8149-637E45ED3AF4}">
      <dgm:prSet/>
      <dgm:spPr/>
      <dgm:t>
        <a:bodyPr/>
        <a:lstStyle/>
        <a:p>
          <a:endParaRPr lang="en-US"/>
        </a:p>
      </dgm:t>
    </dgm:pt>
    <dgm:pt modelId="{37672062-FD1F-4BD4-8D17-EFA751C7938E}">
      <dgm:prSet/>
      <dgm:spPr/>
      <dgm:t>
        <a:bodyPr/>
        <a:lstStyle/>
        <a:p>
          <a:r>
            <a:rPr lang="en-GB"/>
            <a:t>Importance of managing risks around viability – financial governance </a:t>
          </a:r>
          <a:endParaRPr lang="en-US"/>
        </a:p>
      </dgm:t>
    </dgm:pt>
    <dgm:pt modelId="{2AAD4EA1-060A-4898-BAF0-52C567821E5F}" type="parTrans" cxnId="{FD4A8583-D81B-4F23-BFE0-7A9B18B93562}">
      <dgm:prSet/>
      <dgm:spPr/>
      <dgm:t>
        <a:bodyPr/>
        <a:lstStyle/>
        <a:p>
          <a:endParaRPr lang="en-US"/>
        </a:p>
      </dgm:t>
    </dgm:pt>
    <dgm:pt modelId="{F86A149B-C7F1-46A2-B951-44455DF45137}" type="sibTrans" cxnId="{FD4A8583-D81B-4F23-BFE0-7A9B18B93562}">
      <dgm:prSet/>
      <dgm:spPr/>
      <dgm:t>
        <a:bodyPr/>
        <a:lstStyle/>
        <a:p>
          <a:endParaRPr lang="en-US"/>
        </a:p>
      </dgm:t>
    </dgm:pt>
    <dgm:pt modelId="{ABE15C44-3D80-438B-AC71-3B78F542B6B6}">
      <dgm:prSet/>
      <dgm:spPr/>
      <dgm:t>
        <a:bodyPr/>
        <a:lstStyle/>
        <a:p>
          <a:r>
            <a:rPr lang="en-GB"/>
            <a:t>Stress testing, mitigations, asset and liabilities records</a:t>
          </a:r>
          <a:endParaRPr lang="en-US"/>
        </a:p>
      </dgm:t>
    </dgm:pt>
    <dgm:pt modelId="{783E821F-1E6D-4017-BFD6-7C5ACDF1A32E}" type="parTrans" cxnId="{486B8DE4-096F-4572-A8A2-9CEF1C533C95}">
      <dgm:prSet/>
      <dgm:spPr/>
      <dgm:t>
        <a:bodyPr/>
        <a:lstStyle/>
        <a:p>
          <a:endParaRPr lang="en-US"/>
        </a:p>
      </dgm:t>
    </dgm:pt>
    <dgm:pt modelId="{0A40D811-B972-41B9-BA4C-78760BF1AC0C}" type="sibTrans" cxnId="{486B8DE4-096F-4572-A8A2-9CEF1C533C95}">
      <dgm:prSet/>
      <dgm:spPr/>
      <dgm:t>
        <a:bodyPr/>
        <a:lstStyle/>
        <a:p>
          <a:endParaRPr lang="en-US"/>
        </a:p>
      </dgm:t>
    </dgm:pt>
    <dgm:pt modelId="{63BFD1D8-A6E4-4C36-A89B-EC55D5DEEA3D}">
      <dgm:prSet/>
      <dgm:spPr/>
      <dgm:t>
        <a:bodyPr/>
        <a:lstStyle/>
        <a:p>
          <a:r>
            <a:rPr lang="en-GB"/>
            <a:t>Understanding structures and asking why – regular review.</a:t>
          </a:r>
          <a:endParaRPr lang="en-US"/>
        </a:p>
      </dgm:t>
    </dgm:pt>
    <dgm:pt modelId="{D29E95A4-FAC5-4367-AD8F-6576D860F4F4}" type="parTrans" cxnId="{5F4C214E-EBA8-4C05-9CA4-78319BE4E80A}">
      <dgm:prSet/>
      <dgm:spPr/>
      <dgm:t>
        <a:bodyPr/>
        <a:lstStyle/>
        <a:p>
          <a:endParaRPr lang="en-US"/>
        </a:p>
      </dgm:t>
    </dgm:pt>
    <dgm:pt modelId="{572DF539-1357-4488-82B3-3C418FBE2E20}" type="sibTrans" cxnId="{5F4C214E-EBA8-4C05-9CA4-78319BE4E80A}">
      <dgm:prSet/>
      <dgm:spPr/>
      <dgm:t>
        <a:bodyPr/>
        <a:lstStyle/>
        <a:p>
          <a:endParaRPr lang="en-US"/>
        </a:p>
      </dgm:t>
    </dgm:pt>
    <dgm:pt modelId="{5E3BDAC6-546E-45AC-AB29-EBF110CC1BA7}">
      <dgm:prSet/>
      <dgm:spPr/>
      <dgm:t>
        <a:bodyPr/>
        <a:lstStyle/>
        <a:p>
          <a:r>
            <a:rPr lang="en-GB"/>
            <a:t>Aligning assurance to risks, testing controls</a:t>
          </a:r>
          <a:endParaRPr lang="en-US"/>
        </a:p>
      </dgm:t>
    </dgm:pt>
    <dgm:pt modelId="{AE42494D-0B5B-48D2-A42D-9A4CE83FFA55}" type="parTrans" cxnId="{3F887DC7-67DC-4B9B-8D28-E091AFF124CD}">
      <dgm:prSet/>
      <dgm:spPr/>
      <dgm:t>
        <a:bodyPr/>
        <a:lstStyle/>
        <a:p>
          <a:endParaRPr lang="en-US"/>
        </a:p>
      </dgm:t>
    </dgm:pt>
    <dgm:pt modelId="{FF8AD2C2-933C-452F-AF5C-AE981834F541}" type="sibTrans" cxnId="{3F887DC7-67DC-4B9B-8D28-E091AFF124CD}">
      <dgm:prSet/>
      <dgm:spPr/>
      <dgm:t>
        <a:bodyPr/>
        <a:lstStyle/>
        <a:p>
          <a:endParaRPr lang="en-US"/>
        </a:p>
      </dgm:t>
    </dgm:pt>
    <dgm:pt modelId="{78B26024-E6F7-4550-B024-27F52E425248}">
      <dgm:prSet/>
      <dgm:spPr/>
      <dgm:t>
        <a:bodyPr/>
        <a:lstStyle/>
        <a:p>
          <a:r>
            <a:rPr lang="en-GB"/>
            <a:t>Quality and adequacy of reporting to board on key risks.</a:t>
          </a:r>
          <a:endParaRPr lang="en-US"/>
        </a:p>
      </dgm:t>
    </dgm:pt>
    <dgm:pt modelId="{162ECC76-DDF2-4496-9AB7-4CBB69FBF79D}" type="parTrans" cxnId="{A87CDC16-8968-4DCE-AAEA-1C904EF6CD3E}">
      <dgm:prSet/>
      <dgm:spPr/>
      <dgm:t>
        <a:bodyPr/>
        <a:lstStyle/>
        <a:p>
          <a:endParaRPr lang="en-US"/>
        </a:p>
      </dgm:t>
    </dgm:pt>
    <dgm:pt modelId="{CD9BC9AA-35E9-45B2-A9C9-A4A61BD44550}" type="sibTrans" cxnId="{A87CDC16-8968-4DCE-AAEA-1C904EF6CD3E}">
      <dgm:prSet/>
      <dgm:spPr/>
      <dgm:t>
        <a:bodyPr/>
        <a:lstStyle/>
        <a:p>
          <a:endParaRPr lang="en-US"/>
        </a:p>
      </dgm:t>
    </dgm:pt>
    <dgm:pt modelId="{AC9C1F59-1B90-4AA6-A152-1B38059E32A0}" type="pres">
      <dgm:prSet presAssocID="{141539F9-27A6-431C-A8F5-5C1F20E6AC26}" presName="vert0" presStyleCnt="0">
        <dgm:presLayoutVars>
          <dgm:dir/>
          <dgm:animOne val="branch"/>
          <dgm:animLvl val="lvl"/>
        </dgm:presLayoutVars>
      </dgm:prSet>
      <dgm:spPr/>
    </dgm:pt>
    <dgm:pt modelId="{9CCAEC2F-5981-4316-A509-878DFCED5064}" type="pres">
      <dgm:prSet presAssocID="{5C69EB43-4331-4EAF-A812-106DEE5C4F94}" presName="thickLine" presStyleLbl="alignNode1" presStyleIdx="0" presStyleCnt="7"/>
      <dgm:spPr/>
    </dgm:pt>
    <dgm:pt modelId="{5D6DD556-FFEE-4470-A254-E00CFC6978F2}" type="pres">
      <dgm:prSet presAssocID="{5C69EB43-4331-4EAF-A812-106DEE5C4F94}" presName="horz1" presStyleCnt="0"/>
      <dgm:spPr/>
    </dgm:pt>
    <dgm:pt modelId="{36E0F135-B1F9-46F0-B2E8-99E75394A2A6}" type="pres">
      <dgm:prSet presAssocID="{5C69EB43-4331-4EAF-A812-106DEE5C4F94}" presName="tx1" presStyleLbl="revTx" presStyleIdx="0" presStyleCnt="7"/>
      <dgm:spPr/>
    </dgm:pt>
    <dgm:pt modelId="{D665B68D-07B4-4A6A-B13D-AEA5FAA7A535}" type="pres">
      <dgm:prSet presAssocID="{5C69EB43-4331-4EAF-A812-106DEE5C4F94}" presName="vert1" presStyleCnt="0"/>
      <dgm:spPr/>
    </dgm:pt>
    <dgm:pt modelId="{36D93615-CB4E-42E7-B5DC-50E6E88521FD}" type="pres">
      <dgm:prSet presAssocID="{A8176555-C9F2-4D5E-A6C0-D7A22BBD18F0}" presName="thickLine" presStyleLbl="alignNode1" presStyleIdx="1" presStyleCnt="7"/>
      <dgm:spPr/>
    </dgm:pt>
    <dgm:pt modelId="{62651B16-F5F0-4564-89AF-950AE5C90A49}" type="pres">
      <dgm:prSet presAssocID="{A8176555-C9F2-4D5E-A6C0-D7A22BBD18F0}" presName="horz1" presStyleCnt="0"/>
      <dgm:spPr/>
    </dgm:pt>
    <dgm:pt modelId="{E3C580C1-20A5-4ABC-A116-59F7ED677B69}" type="pres">
      <dgm:prSet presAssocID="{A8176555-C9F2-4D5E-A6C0-D7A22BBD18F0}" presName="tx1" presStyleLbl="revTx" presStyleIdx="1" presStyleCnt="7"/>
      <dgm:spPr/>
    </dgm:pt>
    <dgm:pt modelId="{3B9C1285-7185-4ACE-8221-59CD165CE38B}" type="pres">
      <dgm:prSet presAssocID="{A8176555-C9F2-4D5E-A6C0-D7A22BBD18F0}" presName="vert1" presStyleCnt="0"/>
      <dgm:spPr/>
    </dgm:pt>
    <dgm:pt modelId="{0B680A37-F90C-4E80-8661-ACB8D914000A}" type="pres">
      <dgm:prSet presAssocID="{37672062-FD1F-4BD4-8D17-EFA751C7938E}" presName="thickLine" presStyleLbl="alignNode1" presStyleIdx="2" presStyleCnt="7"/>
      <dgm:spPr/>
    </dgm:pt>
    <dgm:pt modelId="{0BDF1ADA-0383-43EF-9058-039DA7E3E749}" type="pres">
      <dgm:prSet presAssocID="{37672062-FD1F-4BD4-8D17-EFA751C7938E}" presName="horz1" presStyleCnt="0"/>
      <dgm:spPr/>
    </dgm:pt>
    <dgm:pt modelId="{75031DAE-63C1-418D-A8EF-95E4912C7AB5}" type="pres">
      <dgm:prSet presAssocID="{37672062-FD1F-4BD4-8D17-EFA751C7938E}" presName="tx1" presStyleLbl="revTx" presStyleIdx="2" presStyleCnt="7"/>
      <dgm:spPr/>
    </dgm:pt>
    <dgm:pt modelId="{EAA4A097-B5F0-4355-AAC3-E2E43BCE7E5E}" type="pres">
      <dgm:prSet presAssocID="{37672062-FD1F-4BD4-8D17-EFA751C7938E}" presName="vert1" presStyleCnt="0"/>
      <dgm:spPr/>
    </dgm:pt>
    <dgm:pt modelId="{A93F32EF-66CF-4965-816C-289522A6BA69}" type="pres">
      <dgm:prSet presAssocID="{ABE15C44-3D80-438B-AC71-3B78F542B6B6}" presName="thickLine" presStyleLbl="alignNode1" presStyleIdx="3" presStyleCnt="7"/>
      <dgm:spPr/>
    </dgm:pt>
    <dgm:pt modelId="{F71BFF8A-13A0-465A-88E3-BE9377FD395B}" type="pres">
      <dgm:prSet presAssocID="{ABE15C44-3D80-438B-AC71-3B78F542B6B6}" presName="horz1" presStyleCnt="0"/>
      <dgm:spPr/>
    </dgm:pt>
    <dgm:pt modelId="{709BABA8-040A-4D74-AC7C-B1A6CA0BCB97}" type="pres">
      <dgm:prSet presAssocID="{ABE15C44-3D80-438B-AC71-3B78F542B6B6}" presName="tx1" presStyleLbl="revTx" presStyleIdx="3" presStyleCnt="7"/>
      <dgm:spPr/>
    </dgm:pt>
    <dgm:pt modelId="{4DF88AE3-7AF0-4262-B379-CD57AE62B624}" type="pres">
      <dgm:prSet presAssocID="{ABE15C44-3D80-438B-AC71-3B78F542B6B6}" presName="vert1" presStyleCnt="0"/>
      <dgm:spPr/>
    </dgm:pt>
    <dgm:pt modelId="{9E913B64-F530-4B02-BFD4-95EB7C96A8E6}" type="pres">
      <dgm:prSet presAssocID="{63BFD1D8-A6E4-4C36-A89B-EC55D5DEEA3D}" presName="thickLine" presStyleLbl="alignNode1" presStyleIdx="4" presStyleCnt="7"/>
      <dgm:spPr/>
    </dgm:pt>
    <dgm:pt modelId="{878D7EA1-E1A0-4738-B594-65CF0D489ACF}" type="pres">
      <dgm:prSet presAssocID="{63BFD1D8-A6E4-4C36-A89B-EC55D5DEEA3D}" presName="horz1" presStyleCnt="0"/>
      <dgm:spPr/>
    </dgm:pt>
    <dgm:pt modelId="{86A27410-66A2-4622-A3CC-C6B401BD3DDB}" type="pres">
      <dgm:prSet presAssocID="{63BFD1D8-A6E4-4C36-A89B-EC55D5DEEA3D}" presName="tx1" presStyleLbl="revTx" presStyleIdx="4" presStyleCnt="7"/>
      <dgm:spPr/>
    </dgm:pt>
    <dgm:pt modelId="{37F39715-2A13-4A53-A4D2-34ADD0D4C74C}" type="pres">
      <dgm:prSet presAssocID="{63BFD1D8-A6E4-4C36-A89B-EC55D5DEEA3D}" presName="vert1" presStyleCnt="0"/>
      <dgm:spPr/>
    </dgm:pt>
    <dgm:pt modelId="{FB3FF7C4-71ED-4E67-A826-6294F41D944A}" type="pres">
      <dgm:prSet presAssocID="{5E3BDAC6-546E-45AC-AB29-EBF110CC1BA7}" presName="thickLine" presStyleLbl="alignNode1" presStyleIdx="5" presStyleCnt="7"/>
      <dgm:spPr/>
    </dgm:pt>
    <dgm:pt modelId="{3B9778DA-D33F-46CD-A189-80999838BD90}" type="pres">
      <dgm:prSet presAssocID="{5E3BDAC6-546E-45AC-AB29-EBF110CC1BA7}" presName="horz1" presStyleCnt="0"/>
      <dgm:spPr/>
    </dgm:pt>
    <dgm:pt modelId="{39D85AD9-81EF-4A4D-A8B8-4D3B872A1BAD}" type="pres">
      <dgm:prSet presAssocID="{5E3BDAC6-546E-45AC-AB29-EBF110CC1BA7}" presName="tx1" presStyleLbl="revTx" presStyleIdx="5" presStyleCnt="7"/>
      <dgm:spPr/>
    </dgm:pt>
    <dgm:pt modelId="{1C7C358C-6F41-4070-9B8D-7FAE5AF6FE55}" type="pres">
      <dgm:prSet presAssocID="{5E3BDAC6-546E-45AC-AB29-EBF110CC1BA7}" presName="vert1" presStyleCnt="0"/>
      <dgm:spPr/>
    </dgm:pt>
    <dgm:pt modelId="{2A2383F4-E595-433A-9C50-C27E8214F7E2}" type="pres">
      <dgm:prSet presAssocID="{78B26024-E6F7-4550-B024-27F52E425248}" presName="thickLine" presStyleLbl="alignNode1" presStyleIdx="6" presStyleCnt="7"/>
      <dgm:spPr/>
    </dgm:pt>
    <dgm:pt modelId="{83B2DA1A-FA71-46B2-AE22-693A56D6F96C}" type="pres">
      <dgm:prSet presAssocID="{78B26024-E6F7-4550-B024-27F52E425248}" presName="horz1" presStyleCnt="0"/>
      <dgm:spPr/>
    </dgm:pt>
    <dgm:pt modelId="{BCCEFEB0-6174-409D-AEE1-029C71926B5A}" type="pres">
      <dgm:prSet presAssocID="{78B26024-E6F7-4550-B024-27F52E425248}" presName="tx1" presStyleLbl="revTx" presStyleIdx="6" presStyleCnt="7"/>
      <dgm:spPr/>
    </dgm:pt>
    <dgm:pt modelId="{A198BA16-994C-4D91-8F44-40A7C17FF3EF}" type="pres">
      <dgm:prSet presAssocID="{78B26024-E6F7-4550-B024-27F52E425248}" presName="vert1" presStyleCnt="0"/>
      <dgm:spPr/>
    </dgm:pt>
  </dgm:ptLst>
  <dgm:cxnLst>
    <dgm:cxn modelId="{1817A502-4293-4BC5-81F3-E6E07D291D37}" type="presOf" srcId="{63BFD1D8-A6E4-4C36-A89B-EC55D5DEEA3D}" destId="{86A27410-66A2-4622-A3CC-C6B401BD3DDB}" srcOrd="0" destOrd="0" presId="urn:microsoft.com/office/officeart/2008/layout/LinedList"/>
    <dgm:cxn modelId="{9959E010-51FE-48F8-A613-932362043B21}" srcId="{141539F9-27A6-431C-A8F5-5C1F20E6AC26}" destId="{5C69EB43-4331-4EAF-A812-106DEE5C4F94}" srcOrd="0" destOrd="0" parTransId="{CC0CBA41-C4E6-4B63-9173-0130588970AE}" sibTransId="{588B98C7-79C6-4433-B116-2F1AB03B698C}"/>
    <dgm:cxn modelId="{A87CDC16-8968-4DCE-AAEA-1C904EF6CD3E}" srcId="{141539F9-27A6-431C-A8F5-5C1F20E6AC26}" destId="{78B26024-E6F7-4550-B024-27F52E425248}" srcOrd="6" destOrd="0" parTransId="{162ECC76-DDF2-4496-9AB7-4CBB69FBF79D}" sibTransId="{CD9BC9AA-35E9-45B2-A9C9-A4A61BD44550}"/>
    <dgm:cxn modelId="{61F82027-6B21-4E96-AD4E-E048D65457A8}" type="presOf" srcId="{78B26024-E6F7-4550-B024-27F52E425248}" destId="{BCCEFEB0-6174-409D-AEE1-029C71926B5A}" srcOrd="0" destOrd="0" presId="urn:microsoft.com/office/officeart/2008/layout/LinedList"/>
    <dgm:cxn modelId="{25EA2A2E-FD20-4981-9A16-5AC819D20B6F}" type="presOf" srcId="{141539F9-27A6-431C-A8F5-5C1F20E6AC26}" destId="{AC9C1F59-1B90-4AA6-A152-1B38059E32A0}" srcOrd="0" destOrd="0" presId="urn:microsoft.com/office/officeart/2008/layout/LinedList"/>
    <dgm:cxn modelId="{5F4C214E-EBA8-4C05-9CA4-78319BE4E80A}" srcId="{141539F9-27A6-431C-A8F5-5C1F20E6AC26}" destId="{63BFD1D8-A6E4-4C36-A89B-EC55D5DEEA3D}" srcOrd="4" destOrd="0" parTransId="{D29E95A4-FAC5-4367-AD8F-6576D860F4F4}" sibTransId="{572DF539-1357-4488-82B3-3C418FBE2E20}"/>
    <dgm:cxn modelId="{E4325F7B-7F3D-49FA-8149-637E45ED3AF4}" srcId="{141539F9-27A6-431C-A8F5-5C1F20E6AC26}" destId="{A8176555-C9F2-4D5E-A6C0-D7A22BBD18F0}" srcOrd="1" destOrd="0" parTransId="{CED93E7B-28B2-46D1-8783-7ADAF94564CB}" sibTransId="{8B67A7CE-F53A-49B7-A8E7-A43F6F27371D}"/>
    <dgm:cxn modelId="{FD4A8583-D81B-4F23-BFE0-7A9B18B93562}" srcId="{141539F9-27A6-431C-A8F5-5C1F20E6AC26}" destId="{37672062-FD1F-4BD4-8D17-EFA751C7938E}" srcOrd="2" destOrd="0" parTransId="{2AAD4EA1-060A-4898-BAF0-52C567821E5F}" sibTransId="{F86A149B-C7F1-46A2-B951-44455DF45137}"/>
    <dgm:cxn modelId="{8665F1A1-79F6-4403-BE01-23BCE7E62069}" type="presOf" srcId="{A8176555-C9F2-4D5E-A6C0-D7A22BBD18F0}" destId="{E3C580C1-20A5-4ABC-A116-59F7ED677B69}" srcOrd="0" destOrd="0" presId="urn:microsoft.com/office/officeart/2008/layout/LinedList"/>
    <dgm:cxn modelId="{91920EC4-DFB1-4AA2-80E2-980142825751}" type="presOf" srcId="{5E3BDAC6-546E-45AC-AB29-EBF110CC1BA7}" destId="{39D85AD9-81EF-4A4D-A8B8-4D3B872A1BAD}" srcOrd="0" destOrd="0" presId="urn:microsoft.com/office/officeart/2008/layout/LinedList"/>
    <dgm:cxn modelId="{3F887DC7-67DC-4B9B-8D28-E091AFF124CD}" srcId="{141539F9-27A6-431C-A8F5-5C1F20E6AC26}" destId="{5E3BDAC6-546E-45AC-AB29-EBF110CC1BA7}" srcOrd="5" destOrd="0" parTransId="{AE42494D-0B5B-48D2-A42D-9A4CE83FFA55}" sibTransId="{FF8AD2C2-933C-452F-AF5C-AE981834F541}"/>
    <dgm:cxn modelId="{71A1EDCB-371F-4857-B57E-014BADE0F89F}" type="presOf" srcId="{5C69EB43-4331-4EAF-A812-106DEE5C4F94}" destId="{36E0F135-B1F9-46F0-B2E8-99E75394A2A6}" srcOrd="0" destOrd="0" presId="urn:microsoft.com/office/officeart/2008/layout/LinedList"/>
    <dgm:cxn modelId="{486B8DE4-096F-4572-A8A2-9CEF1C533C95}" srcId="{141539F9-27A6-431C-A8F5-5C1F20E6AC26}" destId="{ABE15C44-3D80-438B-AC71-3B78F542B6B6}" srcOrd="3" destOrd="0" parTransId="{783E821F-1E6D-4017-BFD6-7C5ACDF1A32E}" sibTransId="{0A40D811-B972-41B9-BA4C-78760BF1AC0C}"/>
    <dgm:cxn modelId="{DB80ACEA-55F8-4056-82F6-75603FC129A8}" type="presOf" srcId="{37672062-FD1F-4BD4-8D17-EFA751C7938E}" destId="{75031DAE-63C1-418D-A8EF-95E4912C7AB5}" srcOrd="0" destOrd="0" presId="urn:microsoft.com/office/officeart/2008/layout/LinedList"/>
    <dgm:cxn modelId="{680A3BEE-0B14-4B4D-9462-66EFC18F62C1}" type="presOf" srcId="{ABE15C44-3D80-438B-AC71-3B78F542B6B6}" destId="{709BABA8-040A-4D74-AC7C-B1A6CA0BCB97}" srcOrd="0" destOrd="0" presId="urn:microsoft.com/office/officeart/2008/layout/LinedList"/>
    <dgm:cxn modelId="{15D1CCB0-537A-4396-8698-C2D11CBD6B63}" type="presParOf" srcId="{AC9C1F59-1B90-4AA6-A152-1B38059E32A0}" destId="{9CCAEC2F-5981-4316-A509-878DFCED5064}" srcOrd="0" destOrd="0" presId="urn:microsoft.com/office/officeart/2008/layout/LinedList"/>
    <dgm:cxn modelId="{0A2FD51F-4046-4565-8420-FDA741FB3F22}" type="presParOf" srcId="{AC9C1F59-1B90-4AA6-A152-1B38059E32A0}" destId="{5D6DD556-FFEE-4470-A254-E00CFC6978F2}" srcOrd="1" destOrd="0" presId="urn:microsoft.com/office/officeart/2008/layout/LinedList"/>
    <dgm:cxn modelId="{0E2E88BD-1525-4575-87FC-55DEC90907CC}" type="presParOf" srcId="{5D6DD556-FFEE-4470-A254-E00CFC6978F2}" destId="{36E0F135-B1F9-46F0-B2E8-99E75394A2A6}" srcOrd="0" destOrd="0" presId="urn:microsoft.com/office/officeart/2008/layout/LinedList"/>
    <dgm:cxn modelId="{FF8AE13D-CAC8-45C3-87DA-FA57F8C0E479}" type="presParOf" srcId="{5D6DD556-FFEE-4470-A254-E00CFC6978F2}" destId="{D665B68D-07B4-4A6A-B13D-AEA5FAA7A535}" srcOrd="1" destOrd="0" presId="urn:microsoft.com/office/officeart/2008/layout/LinedList"/>
    <dgm:cxn modelId="{EF148BF1-3E0C-433B-BD1C-4C1CEFCA81D7}" type="presParOf" srcId="{AC9C1F59-1B90-4AA6-A152-1B38059E32A0}" destId="{36D93615-CB4E-42E7-B5DC-50E6E88521FD}" srcOrd="2" destOrd="0" presId="urn:microsoft.com/office/officeart/2008/layout/LinedList"/>
    <dgm:cxn modelId="{15A12EDD-987C-4B40-9F8F-3A8C28F63833}" type="presParOf" srcId="{AC9C1F59-1B90-4AA6-A152-1B38059E32A0}" destId="{62651B16-F5F0-4564-89AF-950AE5C90A49}" srcOrd="3" destOrd="0" presId="urn:microsoft.com/office/officeart/2008/layout/LinedList"/>
    <dgm:cxn modelId="{B722E206-3213-4931-8F84-CBACBB9C9899}" type="presParOf" srcId="{62651B16-F5F0-4564-89AF-950AE5C90A49}" destId="{E3C580C1-20A5-4ABC-A116-59F7ED677B69}" srcOrd="0" destOrd="0" presId="urn:microsoft.com/office/officeart/2008/layout/LinedList"/>
    <dgm:cxn modelId="{BFFB472B-17FF-47E2-8C12-3B1E2535386A}" type="presParOf" srcId="{62651B16-F5F0-4564-89AF-950AE5C90A49}" destId="{3B9C1285-7185-4ACE-8221-59CD165CE38B}" srcOrd="1" destOrd="0" presId="urn:microsoft.com/office/officeart/2008/layout/LinedList"/>
    <dgm:cxn modelId="{B5B8FFAE-B277-4DFE-9421-54BCAACA2676}" type="presParOf" srcId="{AC9C1F59-1B90-4AA6-A152-1B38059E32A0}" destId="{0B680A37-F90C-4E80-8661-ACB8D914000A}" srcOrd="4" destOrd="0" presId="urn:microsoft.com/office/officeart/2008/layout/LinedList"/>
    <dgm:cxn modelId="{852B22C0-4EF6-474D-AC6D-5CCC71E269F0}" type="presParOf" srcId="{AC9C1F59-1B90-4AA6-A152-1B38059E32A0}" destId="{0BDF1ADA-0383-43EF-9058-039DA7E3E749}" srcOrd="5" destOrd="0" presId="urn:microsoft.com/office/officeart/2008/layout/LinedList"/>
    <dgm:cxn modelId="{29A1DF7E-304F-4006-A916-A773F62C2246}" type="presParOf" srcId="{0BDF1ADA-0383-43EF-9058-039DA7E3E749}" destId="{75031DAE-63C1-418D-A8EF-95E4912C7AB5}" srcOrd="0" destOrd="0" presId="urn:microsoft.com/office/officeart/2008/layout/LinedList"/>
    <dgm:cxn modelId="{78211D52-2838-4540-A34F-B12D25971853}" type="presParOf" srcId="{0BDF1ADA-0383-43EF-9058-039DA7E3E749}" destId="{EAA4A097-B5F0-4355-AAC3-E2E43BCE7E5E}" srcOrd="1" destOrd="0" presId="urn:microsoft.com/office/officeart/2008/layout/LinedList"/>
    <dgm:cxn modelId="{0B7BC791-3D13-49BB-931E-C41202596DF5}" type="presParOf" srcId="{AC9C1F59-1B90-4AA6-A152-1B38059E32A0}" destId="{A93F32EF-66CF-4965-816C-289522A6BA69}" srcOrd="6" destOrd="0" presId="urn:microsoft.com/office/officeart/2008/layout/LinedList"/>
    <dgm:cxn modelId="{408D415B-903D-4F5B-A87C-1783144924EA}" type="presParOf" srcId="{AC9C1F59-1B90-4AA6-A152-1B38059E32A0}" destId="{F71BFF8A-13A0-465A-88E3-BE9377FD395B}" srcOrd="7" destOrd="0" presId="urn:microsoft.com/office/officeart/2008/layout/LinedList"/>
    <dgm:cxn modelId="{1CA4C677-2D82-4924-852C-846FA7D6B46E}" type="presParOf" srcId="{F71BFF8A-13A0-465A-88E3-BE9377FD395B}" destId="{709BABA8-040A-4D74-AC7C-B1A6CA0BCB97}" srcOrd="0" destOrd="0" presId="urn:microsoft.com/office/officeart/2008/layout/LinedList"/>
    <dgm:cxn modelId="{5B9CD5A1-86FC-437C-A903-0E7A37531F95}" type="presParOf" srcId="{F71BFF8A-13A0-465A-88E3-BE9377FD395B}" destId="{4DF88AE3-7AF0-4262-B379-CD57AE62B624}" srcOrd="1" destOrd="0" presId="urn:microsoft.com/office/officeart/2008/layout/LinedList"/>
    <dgm:cxn modelId="{C2B33BA3-542F-4059-A1E8-CC0A76D78C53}" type="presParOf" srcId="{AC9C1F59-1B90-4AA6-A152-1B38059E32A0}" destId="{9E913B64-F530-4B02-BFD4-95EB7C96A8E6}" srcOrd="8" destOrd="0" presId="urn:microsoft.com/office/officeart/2008/layout/LinedList"/>
    <dgm:cxn modelId="{0AFED053-3958-4636-8AC7-07370D30CDB3}" type="presParOf" srcId="{AC9C1F59-1B90-4AA6-A152-1B38059E32A0}" destId="{878D7EA1-E1A0-4738-B594-65CF0D489ACF}" srcOrd="9" destOrd="0" presId="urn:microsoft.com/office/officeart/2008/layout/LinedList"/>
    <dgm:cxn modelId="{539C04EF-11E6-41B3-AAAF-2FDFFE98A2A5}" type="presParOf" srcId="{878D7EA1-E1A0-4738-B594-65CF0D489ACF}" destId="{86A27410-66A2-4622-A3CC-C6B401BD3DDB}" srcOrd="0" destOrd="0" presId="urn:microsoft.com/office/officeart/2008/layout/LinedList"/>
    <dgm:cxn modelId="{577A8CE5-47DA-4013-8352-1A17821F0C4A}" type="presParOf" srcId="{878D7EA1-E1A0-4738-B594-65CF0D489ACF}" destId="{37F39715-2A13-4A53-A4D2-34ADD0D4C74C}" srcOrd="1" destOrd="0" presId="urn:microsoft.com/office/officeart/2008/layout/LinedList"/>
    <dgm:cxn modelId="{0E7EB30D-BB14-4324-924B-177FD776B6FA}" type="presParOf" srcId="{AC9C1F59-1B90-4AA6-A152-1B38059E32A0}" destId="{FB3FF7C4-71ED-4E67-A826-6294F41D944A}" srcOrd="10" destOrd="0" presId="urn:microsoft.com/office/officeart/2008/layout/LinedList"/>
    <dgm:cxn modelId="{51C17F13-90BE-42F2-94B9-8202A8C467C9}" type="presParOf" srcId="{AC9C1F59-1B90-4AA6-A152-1B38059E32A0}" destId="{3B9778DA-D33F-46CD-A189-80999838BD90}" srcOrd="11" destOrd="0" presId="urn:microsoft.com/office/officeart/2008/layout/LinedList"/>
    <dgm:cxn modelId="{54C3DA0B-96CF-4E13-BFE3-592289832ED6}" type="presParOf" srcId="{3B9778DA-D33F-46CD-A189-80999838BD90}" destId="{39D85AD9-81EF-4A4D-A8B8-4D3B872A1BAD}" srcOrd="0" destOrd="0" presId="urn:microsoft.com/office/officeart/2008/layout/LinedList"/>
    <dgm:cxn modelId="{35542DCA-847C-490F-9EFB-1A55A1F9F334}" type="presParOf" srcId="{3B9778DA-D33F-46CD-A189-80999838BD90}" destId="{1C7C358C-6F41-4070-9B8D-7FAE5AF6FE55}" srcOrd="1" destOrd="0" presId="urn:microsoft.com/office/officeart/2008/layout/LinedList"/>
    <dgm:cxn modelId="{350603BF-3A2D-46AF-81B1-DB9F5D50E970}" type="presParOf" srcId="{AC9C1F59-1B90-4AA6-A152-1B38059E32A0}" destId="{2A2383F4-E595-433A-9C50-C27E8214F7E2}" srcOrd="12" destOrd="0" presId="urn:microsoft.com/office/officeart/2008/layout/LinedList"/>
    <dgm:cxn modelId="{EA6CA0F7-87E3-46D4-A7BE-22F453677BCE}" type="presParOf" srcId="{AC9C1F59-1B90-4AA6-A152-1B38059E32A0}" destId="{83B2DA1A-FA71-46B2-AE22-693A56D6F96C}" srcOrd="13" destOrd="0" presId="urn:microsoft.com/office/officeart/2008/layout/LinedList"/>
    <dgm:cxn modelId="{206BEC2B-E4E9-47D1-A0C2-E0D1C10D488A}" type="presParOf" srcId="{83B2DA1A-FA71-46B2-AE22-693A56D6F96C}" destId="{BCCEFEB0-6174-409D-AEE1-029C71926B5A}" srcOrd="0" destOrd="0" presId="urn:microsoft.com/office/officeart/2008/layout/LinedList"/>
    <dgm:cxn modelId="{895C9304-3F3C-4F20-899D-73E2FF2E2729}" type="presParOf" srcId="{83B2DA1A-FA71-46B2-AE22-693A56D6F96C}" destId="{A198BA16-994C-4D91-8F44-40A7C17FF3E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D19307-1741-4B07-9593-F205136BA95A}">
      <dsp:nvSpPr>
        <dsp:cNvPr id="0" name=""/>
        <dsp:cNvSpPr/>
      </dsp:nvSpPr>
      <dsp:spPr>
        <a:xfrm>
          <a:off x="0" y="1911"/>
          <a:ext cx="8114400" cy="96885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7FE644-25A1-402A-849F-22D79DC6456F}">
      <dsp:nvSpPr>
        <dsp:cNvPr id="0" name=""/>
        <dsp:cNvSpPr/>
      </dsp:nvSpPr>
      <dsp:spPr>
        <a:xfrm>
          <a:off x="293077" y="219903"/>
          <a:ext cx="532868" cy="53286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BEC17E5-A2C0-486C-BF54-FC72703B464C}">
      <dsp:nvSpPr>
        <dsp:cNvPr id="0" name=""/>
        <dsp:cNvSpPr/>
      </dsp:nvSpPr>
      <dsp:spPr>
        <a:xfrm>
          <a:off x="1119023" y="1911"/>
          <a:ext cx="6995376" cy="9688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537" tIns="102537" rIns="102537" bIns="102537" numCol="1" spcCol="1270" anchor="ctr" anchorCtr="0">
          <a:noAutofit/>
        </a:bodyPr>
        <a:lstStyle/>
        <a:p>
          <a:pPr marL="0" lvl="0" indent="0" algn="l" defTabSz="800100">
            <a:lnSpc>
              <a:spcPct val="90000"/>
            </a:lnSpc>
            <a:spcBef>
              <a:spcPct val="0"/>
            </a:spcBef>
            <a:spcAft>
              <a:spcPct val="35000"/>
            </a:spcAft>
            <a:buNone/>
          </a:pPr>
          <a:r>
            <a:rPr lang="en-GB" sz="1800" i="1" kern="1200"/>
            <a:t>Registered providers shall ensure effective governance arrangements that deliver their aims, objectives and intended outcomes for tenants and potential tenants in an effective, transparent and accountable manner.</a:t>
          </a:r>
          <a:endParaRPr lang="en-US" sz="1800" kern="1200"/>
        </a:p>
      </dsp:txBody>
      <dsp:txXfrm>
        <a:off x="1119023" y="1911"/>
        <a:ext cx="6995376" cy="968851"/>
      </dsp:txXfrm>
    </dsp:sp>
    <dsp:sp modelId="{FA178B4E-28C8-4CF8-9D43-FE3A6357E487}">
      <dsp:nvSpPr>
        <dsp:cNvPr id="0" name=""/>
        <dsp:cNvSpPr/>
      </dsp:nvSpPr>
      <dsp:spPr>
        <a:xfrm>
          <a:off x="0" y="1212975"/>
          <a:ext cx="8114400" cy="96885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386148-EA39-445F-92FA-B989DC5AD511}">
      <dsp:nvSpPr>
        <dsp:cNvPr id="0" name=""/>
        <dsp:cNvSpPr/>
      </dsp:nvSpPr>
      <dsp:spPr>
        <a:xfrm>
          <a:off x="293077" y="1430967"/>
          <a:ext cx="532868" cy="53286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75100AD-7C8F-4BEA-9DDD-6BB2552FD378}">
      <dsp:nvSpPr>
        <dsp:cNvPr id="0" name=""/>
        <dsp:cNvSpPr/>
      </dsp:nvSpPr>
      <dsp:spPr>
        <a:xfrm>
          <a:off x="1119023" y="1212975"/>
          <a:ext cx="6995376" cy="9688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537" tIns="102537" rIns="102537" bIns="102537" numCol="1" spcCol="1270" anchor="ctr" anchorCtr="0">
          <a:noAutofit/>
        </a:bodyPr>
        <a:lstStyle/>
        <a:p>
          <a:pPr marL="0" lvl="0" indent="0" algn="l" defTabSz="800100">
            <a:lnSpc>
              <a:spcPct val="90000"/>
            </a:lnSpc>
            <a:spcBef>
              <a:spcPct val="0"/>
            </a:spcBef>
            <a:spcAft>
              <a:spcPct val="35000"/>
            </a:spcAft>
            <a:buNone/>
          </a:pPr>
          <a:r>
            <a:rPr lang="en-GB" sz="1800" i="1" kern="1200"/>
            <a:t>Governance arrangements shall ensure registered providers … protect social housing assets.</a:t>
          </a:r>
          <a:endParaRPr lang="en-US" sz="1800" kern="1200"/>
        </a:p>
      </dsp:txBody>
      <dsp:txXfrm>
        <a:off x="1119023" y="1212975"/>
        <a:ext cx="6995376" cy="968851"/>
      </dsp:txXfrm>
    </dsp:sp>
    <dsp:sp modelId="{EB9684BE-7A56-4C6F-A65C-CAE0CA61D238}">
      <dsp:nvSpPr>
        <dsp:cNvPr id="0" name=""/>
        <dsp:cNvSpPr/>
      </dsp:nvSpPr>
      <dsp:spPr>
        <a:xfrm>
          <a:off x="0" y="2424039"/>
          <a:ext cx="8114400" cy="96885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F120F53-0450-42DD-981E-DD5FB97CF30A}">
      <dsp:nvSpPr>
        <dsp:cNvPr id="0" name=""/>
        <dsp:cNvSpPr/>
      </dsp:nvSpPr>
      <dsp:spPr>
        <a:xfrm>
          <a:off x="293077" y="2642030"/>
          <a:ext cx="532868" cy="532868"/>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19386DF-820B-4217-806E-1FDFEEDFB56B}">
      <dsp:nvSpPr>
        <dsp:cNvPr id="0" name=""/>
        <dsp:cNvSpPr/>
      </dsp:nvSpPr>
      <dsp:spPr>
        <a:xfrm>
          <a:off x="1119023" y="2424039"/>
          <a:ext cx="6995376" cy="9688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537" tIns="102537" rIns="102537" bIns="102537" numCol="1" spcCol="1270" anchor="ctr" anchorCtr="0">
          <a:noAutofit/>
        </a:bodyPr>
        <a:lstStyle/>
        <a:p>
          <a:pPr marL="0" lvl="0" indent="0" algn="l" defTabSz="800100">
            <a:lnSpc>
              <a:spcPct val="90000"/>
            </a:lnSpc>
            <a:spcBef>
              <a:spcPct val="0"/>
            </a:spcBef>
            <a:spcAft>
              <a:spcPct val="35000"/>
            </a:spcAft>
            <a:buNone/>
          </a:pPr>
          <a:r>
            <a:rPr lang="en-GB" sz="1800" i="1" kern="1200"/>
            <a:t>Registered providers shall meet all legal requirements that relate to the health and safety of tenants …</a:t>
          </a:r>
          <a:endParaRPr lang="en-US" sz="1800" kern="1200"/>
        </a:p>
      </dsp:txBody>
      <dsp:txXfrm>
        <a:off x="1119023" y="2424039"/>
        <a:ext cx="6995376" cy="968851"/>
      </dsp:txXfrm>
    </dsp:sp>
    <dsp:sp modelId="{E7F54760-4CDB-4BA6-8CD3-B733DC4BF2C2}">
      <dsp:nvSpPr>
        <dsp:cNvPr id="0" name=""/>
        <dsp:cNvSpPr/>
      </dsp:nvSpPr>
      <dsp:spPr>
        <a:xfrm>
          <a:off x="0" y="3635103"/>
          <a:ext cx="8114400" cy="968851"/>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8876A4-4E61-4DA8-AA5F-1FB97393A3E3}">
      <dsp:nvSpPr>
        <dsp:cNvPr id="0" name=""/>
        <dsp:cNvSpPr/>
      </dsp:nvSpPr>
      <dsp:spPr>
        <a:xfrm>
          <a:off x="293077" y="3853094"/>
          <a:ext cx="532868" cy="53286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57F5819-84F9-4488-9BDA-2AD4205CE0BF}">
      <dsp:nvSpPr>
        <dsp:cNvPr id="0" name=""/>
        <dsp:cNvSpPr/>
      </dsp:nvSpPr>
      <dsp:spPr>
        <a:xfrm>
          <a:off x="1119023" y="3635103"/>
          <a:ext cx="6995376" cy="9688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537" tIns="102537" rIns="102537" bIns="102537" numCol="1" spcCol="1270" anchor="ctr" anchorCtr="0">
          <a:noAutofit/>
        </a:bodyPr>
        <a:lstStyle/>
        <a:p>
          <a:pPr marL="0" lvl="0" indent="0" algn="l" defTabSz="800100">
            <a:lnSpc>
              <a:spcPct val="90000"/>
            </a:lnSpc>
            <a:spcBef>
              <a:spcPct val="0"/>
            </a:spcBef>
            <a:spcAft>
              <a:spcPct val="35000"/>
            </a:spcAft>
            <a:buNone/>
          </a:pPr>
          <a:r>
            <a:rPr lang="en-GB" sz="1800" i="1" kern="1200"/>
            <a:t>Registered providers shall ensure that they have an appropriate, robust and prudent business planning, risk and control framework</a:t>
          </a:r>
          <a:endParaRPr lang="en-US" sz="1800" kern="1200"/>
        </a:p>
      </dsp:txBody>
      <dsp:txXfrm>
        <a:off x="1119023" y="3635103"/>
        <a:ext cx="6995376" cy="9688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DAAE04-6DAD-47EB-A17B-5ED0DA1525F7}">
      <dsp:nvSpPr>
        <dsp:cNvPr id="0" name=""/>
        <dsp:cNvSpPr/>
      </dsp:nvSpPr>
      <dsp:spPr>
        <a:xfrm>
          <a:off x="0" y="3147093"/>
          <a:ext cx="6595910" cy="516306"/>
        </a:xfrm>
        <a:prstGeom prst="rect">
          <a:avLst/>
        </a:prstGeom>
        <a:solidFill>
          <a:schemeClr val="accent1">
            <a:shade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kern="1200"/>
            <a:t>Conclusions and outcomes</a:t>
          </a:r>
        </a:p>
      </dsp:txBody>
      <dsp:txXfrm>
        <a:off x="0" y="3147093"/>
        <a:ext cx="6595910" cy="516306"/>
      </dsp:txXfrm>
    </dsp:sp>
    <dsp:sp modelId="{4B96BEEB-817D-4020-A469-9062A424021A}">
      <dsp:nvSpPr>
        <dsp:cNvPr id="0" name=""/>
        <dsp:cNvSpPr/>
      </dsp:nvSpPr>
      <dsp:spPr>
        <a:xfrm rot="10800000">
          <a:off x="0" y="2360757"/>
          <a:ext cx="6595910" cy="794079"/>
        </a:xfrm>
        <a:prstGeom prst="upArrowCallout">
          <a:avLst/>
        </a:prstGeom>
        <a:solidFill>
          <a:schemeClr val="accent1">
            <a:shade val="80000"/>
            <a:hueOff val="-56422"/>
            <a:satOff val="-4467"/>
            <a:lumOff val="753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kern="1200"/>
            <a:t>Review of assurance and gaps</a:t>
          </a:r>
        </a:p>
      </dsp:txBody>
      <dsp:txXfrm rot="10800000">
        <a:off x="0" y="2360757"/>
        <a:ext cx="6595910" cy="515969"/>
      </dsp:txXfrm>
    </dsp:sp>
    <dsp:sp modelId="{146F59E9-9B91-47D2-BEBB-8957BEE77569}">
      <dsp:nvSpPr>
        <dsp:cNvPr id="0" name=""/>
        <dsp:cNvSpPr/>
      </dsp:nvSpPr>
      <dsp:spPr>
        <a:xfrm rot="10800000">
          <a:off x="0" y="1574422"/>
          <a:ext cx="6595910" cy="794079"/>
        </a:xfrm>
        <a:prstGeom prst="upArrowCallout">
          <a:avLst/>
        </a:prstGeom>
        <a:solidFill>
          <a:schemeClr val="accent1">
            <a:shade val="80000"/>
            <a:hueOff val="-112843"/>
            <a:satOff val="-8935"/>
            <a:lumOff val="150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kern="1200"/>
            <a:t>Onsite work inc. tenant engagement</a:t>
          </a:r>
        </a:p>
      </dsp:txBody>
      <dsp:txXfrm rot="10800000">
        <a:off x="0" y="1574422"/>
        <a:ext cx="6595910" cy="515969"/>
      </dsp:txXfrm>
    </dsp:sp>
    <dsp:sp modelId="{85C8DC3E-C78D-4EFB-9011-9BE6374E7CFC}">
      <dsp:nvSpPr>
        <dsp:cNvPr id="0" name=""/>
        <dsp:cNvSpPr/>
      </dsp:nvSpPr>
      <dsp:spPr>
        <a:xfrm rot="10800000">
          <a:off x="0" y="788087"/>
          <a:ext cx="6595910" cy="794079"/>
        </a:xfrm>
        <a:prstGeom prst="upArrowCallout">
          <a:avLst/>
        </a:prstGeom>
        <a:solidFill>
          <a:schemeClr val="accent1">
            <a:shade val="80000"/>
            <a:hueOff val="-169265"/>
            <a:satOff val="-13402"/>
            <a:lumOff val="225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kern="1200"/>
            <a:t>Desktop review</a:t>
          </a:r>
        </a:p>
      </dsp:txBody>
      <dsp:txXfrm rot="10800000">
        <a:off x="0" y="788087"/>
        <a:ext cx="6595910" cy="515969"/>
      </dsp:txXfrm>
    </dsp:sp>
    <dsp:sp modelId="{33F1020B-3C72-4BA2-AFD3-95794FCB1AF9}">
      <dsp:nvSpPr>
        <dsp:cNvPr id="0" name=""/>
        <dsp:cNvSpPr/>
      </dsp:nvSpPr>
      <dsp:spPr>
        <a:xfrm rot="10800000">
          <a:off x="0" y="1752"/>
          <a:ext cx="6595910" cy="794079"/>
        </a:xfrm>
        <a:prstGeom prst="upArrowCallout">
          <a:avLst/>
        </a:prstGeom>
        <a:solidFill>
          <a:schemeClr val="accent1">
            <a:shade val="80000"/>
            <a:hueOff val="-225687"/>
            <a:satOff val="-17869"/>
            <a:lumOff val="3012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GB" sz="1800" kern="1200"/>
            <a:t>Scoping</a:t>
          </a:r>
        </a:p>
      </dsp:txBody>
      <dsp:txXfrm rot="10800000">
        <a:off x="0" y="1752"/>
        <a:ext cx="6595910" cy="5159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8C523A-7C18-4F92-8D3F-20380D7959B3}">
      <dsp:nvSpPr>
        <dsp:cNvPr id="0" name=""/>
        <dsp:cNvSpPr/>
      </dsp:nvSpPr>
      <dsp:spPr>
        <a:xfrm>
          <a:off x="2377" y="247323"/>
          <a:ext cx="1885964" cy="1131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Landlords</a:t>
          </a:r>
        </a:p>
      </dsp:txBody>
      <dsp:txXfrm>
        <a:off x="2377" y="247323"/>
        <a:ext cx="1885964" cy="1131578"/>
      </dsp:txXfrm>
    </dsp:sp>
    <dsp:sp modelId="{C8F22E25-AFCD-4BBB-9616-5D6862FDCD94}">
      <dsp:nvSpPr>
        <dsp:cNvPr id="0" name=""/>
        <dsp:cNvSpPr/>
      </dsp:nvSpPr>
      <dsp:spPr>
        <a:xfrm>
          <a:off x="2076937" y="247323"/>
          <a:ext cx="1885964" cy="1131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Tenants</a:t>
          </a:r>
        </a:p>
      </dsp:txBody>
      <dsp:txXfrm>
        <a:off x="2076937" y="247323"/>
        <a:ext cx="1885964" cy="1131578"/>
      </dsp:txXfrm>
    </dsp:sp>
    <dsp:sp modelId="{77E7EB3D-4806-45C6-A3AB-9AEE4D39150D}">
      <dsp:nvSpPr>
        <dsp:cNvPr id="0" name=""/>
        <dsp:cNvSpPr/>
      </dsp:nvSpPr>
      <dsp:spPr>
        <a:xfrm>
          <a:off x="4151498" y="247323"/>
          <a:ext cx="1885964" cy="1131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Elected officials</a:t>
          </a:r>
        </a:p>
      </dsp:txBody>
      <dsp:txXfrm>
        <a:off x="4151498" y="247323"/>
        <a:ext cx="1885964" cy="1131578"/>
      </dsp:txXfrm>
    </dsp:sp>
    <dsp:sp modelId="{23A5CEDF-BF40-424F-A232-1D1434D1344A}">
      <dsp:nvSpPr>
        <dsp:cNvPr id="0" name=""/>
        <dsp:cNvSpPr/>
      </dsp:nvSpPr>
      <dsp:spPr>
        <a:xfrm>
          <a:off x="6226058" y="247323"/>
          <a:ext cx="1885964" cy="1131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Leaseholders / shared owners</a:t>
          </a:r>
        </a:p>
      </dsp:txBody>
      <dsp:txXfrm>
        <a:off x="6226058" y="247323"/>
        <a:ext cx="1885964" cy="1131578"/>
      </dsp:txXfrm>
    </dsp:sp>
    <dsp:sp modelId="{1B80E5AE-22E8-4563-BA95-7E855EA389DA}">
      <dsp:nvSpPr>
        <dsp:cNvPr id="0" name=""/>
        <dsp:cNvSpPr/>
      </dsp:nvSpPr>
      <dsp:spPr>
        <a:xfrm>
          <a:off x="1039657" y="1567498"/>
          <a:ext cx="1885964" cy="1131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Employees</a:t>
          </a:r>
        </a:p>
      </dsp:txBody>
      <dsp:txXfrm>
        <a:off x="1039657" y="1567498"/>
        <a:ext cx="1885964" cy="1131578"/>
      </dsp:txXfrm>
    </dsp:sp>
    <dsp:sp modelId="{C4494D31-56D1-4698-A43A-F0A1E82B77DB}">
      <dsp:nvSpPr>
        <dsp:cNvPr id="0" name=""/>
        <dsp:cNvSpPr/>
      </dsp:nvSpPr>
      <dsp:spPr>
        <a:xfrm>
          <a:off x="3114217" y="1567498"/>
          <a:ext cx="1885964" cy="1131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Housing Ombudsman Service</a:t>
          </a:r>
        </a:p>
      </dsp:txBody>
      <dsp:txXfrm>
        <a:off x="3114217" y="1567498"/>
        <a:ext cx="1885964" cy="1131578"/>
      </dsp:txXfrm>
    </dsp:sp>
    <dsp:sp modelId="{8D11039C-DC85-46D9-BB11-1F9FB2215F2A}">
      <dsp:nvSpPr>
        <dsp:cNvPr id="0" name=""/>
        <dsp:cNvSpPr/>
      </dsp:nvSpPr>
      <dsp:spPr>
        <a:xfrm>
          <a:off x="5188778" y="1567498"/>
          <a:ext cx="1885964" cy="11315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Building Safety Regulator</a:t>
          </a:r>
        </a:p>
      </dsp:txBody>
      <dsp:txXfrm>
        <a:off x="5188778" y="1567498"/>
        <a:ext cx="1885964" cy="113157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8D1FA5-555D-4447-90FA-C0F6A51AC9A1}">
      <dsp:nvSpPr>
        <dsp:cNvPr id="0" name=""/>
        <dsp:cNvSpPr/>
      </dsp:nvSpPr>
      <dsp:spPr>
        <a:xfrm>
          <a:off x="0" y="562"/>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4BD16388-A5E6-4993-A9C6-E2195E79012E}">
      <dsp:nvSpPr>
        <dsp:cNvPr id="0" name=""/>
        <dsp:cNvSpPr/>
      </dsp:nvSpPr>
      <dsp:spPr>
        <a:xfrm>
          <a:off x="0" y="562"/>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a:t>Key role of landlords is to ensure tenants are safe in their home</a:t>
          </a:r>
          <a:endParaRPr lang="en-US" sz="1800" kern="1200"/>
        </a:p>
      </dsp:txBody>
      <dsp:txXfrm>
        <a:off x="0" y="562"/>
        <a:ext cx="8114400" cy="657820"/>
      </dsp:txXfrm>
    </dsp:sp>
    <dsp:sp modelId="{96BFC59E-30D5-4DDA-AB5E-6B6BE8554375}">
      <dsp:nvSpPr>
        <dsp:cNvPr id="0" name=""/>
        <dsp:cNvSpPr/>
      </dsp:nvSpPr>
      <dsp:spPr>
        <a:xfrm>
          <a:off x="0" y="658382"/>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173954E0-5ECD-4C17-A419-B9878D18F81D}">
      <dsp:nvSpPr>
        <dsp:cNvPr id="0" name=""/>
        <dsp:cNvSpPr/>
      </dsp:nvSpPr>
      <dsp:spPr>
        <a:xfrm>
          <a:off x="0" y="658382"/>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a:t>Complexity of ownership / management arrangements</a:t>
          </a:r>
          <a:endParaRPr lang="en-US" sz="1800" kern="1200"/>
        </a:p>
      </dsp:txBody>
      <dsp:txXfrm>
        <a:off x="0" y="658382"/>
        <a:ext cx="8114400" cy="657820"/>
      </dsp:txXfrm>
    </dsp:sp>
    <dsp:sp modelId="{6E436EC6-D92B-4C53-84D0-E563AF769E36}">
      <dsp:nvSpPr>
        <dsp:cNvPr id="0" name=""/>
        <dsp:cNvSpPr/>
      </dsp:nvSpPr>
      <dsp:spPr>
        <a:xfrm>
          <a:off x="0" y="1316202"/>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CC218483-AE53-4DA4-9755-AB4473413121}">
      <dsp:nvSpPr>
        <dsp:cNvPr id="0" name=""/>
        <dsp:cNvSpPr/>
      </dsp:nvSpPr>
      <dsp:spPr>
        <a:xfrm>
          <a:off x="0" y="1316202"/>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a:t>Improved data – stock condition and understanding of tenants.</a:t>
          </a:r>
          <a:endParaRPr lang="en-US" sz="1800" kern="1200"/>
        </a:p>
      </dsp:txBody>
      <dsp:txXfrm>
        <a:off x="0" y="1316202"/>
        <a:ext cx="8114400" cy="657820"/>
      </dsp:txXfrm>
    </dsp:sp>
    <dsp:sp modelId="{2C11D6B6-C5BF-42BF-BD5A-B21D8D4693B2}">
      <dsp:nvSpPr>
        <dsp:cNvPr id="0" name=""/>
        <dsp:cNvSpPr/>
      </dsp:nvSpPr>
      <dsp:spPr>
        <a:xfrm>
          <a:off x="0" y="1974022"/>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E5B9EDC6-7806-41A3-BA9C-15018E48F64A}">
      <dsp:nvSpPr>
        <dsp:cNvPr id="0" name=""/>
        <dsp:cNvSpPr/>
      </dsp:nvSpPr>
      <dsp:spPr>
        <a:xfrm>
          <a:off x="0" y="1974022"/>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a:t>Professional curiosity  </a:t>
          </a:r>
          <a:endParaRPr lang="en-US" sz="1800" kern="1200"/>
        </a:p>
      </dsp:txBody>
      <dsp:txXfrm>
        <a:off x="0" y="1974022"/>
        <a:ext cx="8114400" cy="657820"/>
      </dsp:txXfrm>
    </dsp:sp>
    <dsp:sp modelId="{3D7C8269-60EB-405E-A217-4AFF155FA1D9}">
      <dsp:nvSpPr>
        <dsp:cNvPr id="0" name=""/>
        <dsp:cNvSpPr/>
      </dsp:nvSpPr>
      <dsp:spPr>
        <a:xfrm>
          <a:off x="0" y="2631843"/>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941811BE-7D55-4A43-B2FA-79A8ACC35095}">
      <dsp:nvSpPr>
        <dsp:cNvPr id="0" name=""/>
        <dsp:cNvSpPr/>
      </dsp:nvSpPr>
      <dsp:spPr>
        <a:xfrm>
          <a:off x="0" y="2631843"/>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a:t>Joining the dots on numerous sources of intelligence about homes and tenants’ experiences</a:t>
          </a:r>
          <a:endParaRPr lang="en-US" sz="1800" kern="1200"/>
        </a:p>
      </dsp:txBody>
      <dsp:txXfrm>
        <a:off x="0" y="2631843"/>
        <a:ext cx="8114400" cy="657820"/>
      </dsp:txXfrm>
    </dsp:sp>
    <dsp:sp modelId="{2E30CF8A-9F31-4F30-939F-0C673A00793A}">
      <dsp:nvSpPr>
        <dsp:cNvPr id="0" name=""/>
        <dsp:cNvSpPr/>
      </dsp:nvSpPr>
      <dsp:spPr>
        <a:xfrm>
          <a:off x="0" y="3289663"/>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66D053A-35E5-411C-91FB-41454F26A2BC}">
      <dsp:nvSpPr>
        <dsp:cNvPr id="0" name=""/>
        <dsp:cNvSpPr/>
      </dsp:nvSpPr>
      <dsp:spPr>
        <a:xfrm>
          <a:off x="0" y="3289663"/>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a:t>Tenant engagement, governance and decision-making methods.</a:t>
          </a:r>
          <a:endParaRPr lang="en-US" sz="1800" kern="1200"/>
        </a:p>
      </dsp:txBody>
      <dsp:txXfrm>
        <a:off x="0" y="3289663"/>
        <a:ext cx="8114400" cy="657820"/>
      </dsp:txXfrm>
    </dsp:sp>
    <dsp:sp modelId="{359ED342-ECC3-4574-AB9F-38E366FF5FF9}">
      <dsp:nvSpPr>
        <dsp:cNvPr id="0" name=""/>
        <dsp:cNvSpPr/>
      </dsp:nvSpPr>
      <dsp:spPr>
        <a:xfrm>
          <a:off x="0" y="3947483"/>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D0233D5C-7DE6-444E-B652-950F72C01CBE}">
      <dsp:nvSpPr>
        <dsp:cNvPr id="0" name=""/>
        <dsp:cNvSpPr/>
      </dsp:nvSpPr>
      <dsp:spPr>
        <a:xfrm>
          <a:off x="0" y="3947483"/>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GB" sz="1800" kern="1200"/>
            <a:t>Availability of evidence - listening to tenants and acting on views</a:t>
          </a:r>
          <a:endParaRPr lang="en-US" sz="1800" kern="1200"/>
        </a:p>
      </dsp:txBody>
      <dsp:txXfrm>
        <a:off x="0" y="3947483"/>
        <a:ext cx="8114400" cy="6578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CAEC2F-5981-4316-A509-878DFCED5064}">
      <dsp:nvSpPr>
        <dsp:cNvPr id="0" name=""/>
        <dsp:cNvSpPr/>
      </dsp:nvSpPr>
      <dsp:spPr>
        <a:xfrm>
          <a:off x="0" y="562"/>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36E0F135-B1F9-46F0-B2E8-99E75394A2A6}">
      <dsp:nvSpPr>
        <dsp:cNvPr id="0" name=""/>
        <dsp:cNvSpPr/>
      </dsp:nvSpPr>
      <dsp:spPr>
        <a:xfrm>
          <a:off x="0" y="562"/>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a:t>Strategic value for money –with a purpose lens </a:t>
          </a:r>
          <a:endParaRPr lang="en-US" sz="2200" kern="1200"/>
        </a:p>
      </dsp:txBody>
      <dsp:txXfrm>
        <a:off x="0" y="562"/>
        <a:ext cx="8114400" cy="657820"/>
      </dsp:txXfrm>
    </dsp:sp>
    <dsp:sp modelId="{36D93615-CB4E-42E7-B5DC-50E6E88521FD}">
      <dsp:nvSpPr>
        <dsp:cNvPr id="0" name=""/>
        <dsp:cNvSpPr/>
      </dsp:nvSpPr>
      <dsp:spPr>
        <a:xfrm>
          <a:off x="0" y="658382"/>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E3C580C1-20A5-4ABC-A116-59F7ED677B69}">
      <dsp:nvSpPr>
        <dsp:cNvPr id="0" name=""/>
        <dsp:cNvSpPr/>
      </dsp:nvSpPr>
      <dsp:spPr>
        <a:xfrm>
          <a:off x="0" y="658382"/>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a:t>Balancing priorities and trade offs</a:t>
          </a:r>
          <a:endParaRPr lang="en-US" sz="2200" kern="1200"/>
        </a:p>
      </dsp:txBody>
      <dsp:txXfrm>
        <a:off x="0" y="658382"/>
        <a:ext cx="8114400" cy="657820"/>
      </dsp:txXfrm>
    </dsp:sp>
    <dsp:sp modelId="{0B680A37-F90C-4E80-8661-ACB8D914000A}">
      <dsp:nvSpPr>
        <dsp:cNvPr id="0" name=""/>
        <dsp:cNvSpPr/>
      </dsp:nvSpPr>
      <dsp:spPr>
        <a:xfrm>
          <a:off x="0" y="1316202"/>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5031DAE-63C1-418D-A8EF-95E4912C7AB5}">
      <dsp:nvSpPr>
        <dsp:cNvPr id="0" name=""/>
        <dsp:cNvSpPr/>
      </dsp:nvSpPr>
      <dsp:spPr>
        <a:xfrm>
          <a:off x="0" y="1316202"/>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a:t>Importance of managing risks around viability – financial governance </a:t>
          </a:r>
          <a:endParaRPr lang="en-US" sz="2200" kern="1200"/>
        </a:p>
      </dsp:txBody>
      <dsp:txXfrm>
        <a:off x="0" y="1316202"/>
        <a:ext cx="8114400" cy="657820"/>
      </dsp:txXfrm>
    </dsp:sp>
    <dsp:sp modelId="{A93F32EF-66CF-4965-816C-289522A6BA69}">
      <dsp:nvSpPr>
        <dsp:cNvPr id="0" name=""/>
        <dsp:cNvSpPr/>
      </dsp:nvSpPr>
      <dsp:spPr>
        <a:xfrm>
          <a:off x="0" y="1974022"/>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09BABA8-040A-4D74-AC7C-B1A6CA0BCB97}">
      <dsp:nvSpPr>
        <dsp:cNvPr id="0" name=""/>
        <dsp:cNvSpPr/>
      </dsp:nvSpPr>
      <dsp:spPr>
        <a:xfrm>
          <a:off x="0" y="1974022"/>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a:t>Stress testing, mitigations, asset and liabilities records</a:t>
          </a:r>
          <a:endParaRPr lang="en-US" sz="2200" kern="1200"/>
        </a:p>
      </dsp:txBody>
      <dsp:txXfrm>
        <a:off x="0" y="1974022"/>
        <a:ext cx="8114400" cy="657820"/>
      </dsp:txXfrm>
    </dsp:sp>
    <dsp:sp modelId="{9E913B64-F530-4B02-BFD4-95EB7C96A8E6}">
      <dsp:nvSpPr>
        <dsp:cNvPr id="0" name=""/>
        <dsp:cNvSpPr/>
      </dsp:nvSpPr>
      <dsp:spPr>
        <a:xfrm>
          <a:off x="0" y="2631843"/>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86A27410-66A2-4622-A3CC-C6B401BD3DDB}">
      <dsp:nvSpPr>
        <dsp:cNvPr id="0" name=""/>
        <dsp:cNvSpPr/>
      </dsp:nvSpPr>
      <dsp:spPr>
        <a:xfrm>
          <a:off x="0" y="2631843"/>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a:t>Understanding structures and asking why – regular review.</a:t>
          </a:r>
          <a:endParaRPr lang="en-US" sz="2200" kern="1200"/>
        </a:p>
      </dsp:txBody>
      <dsp:txXfrm>
        <a:off x="0" y="2631843"/>
        <a:ext cx="8114400" cy="657820"/>
      </dsp:txXfrm>
    </dsp:sp>
    <dsp:sp modelId="{FB3FF7C4-71ED-4E67-A826-6294F41D944A}">
      <dsp:nvSpPr>
        <dsp:cNvPr id="0" name=""/>
        <dsp:cNvSpPr/>
      </dsp:nvSpPr>
      <dsp:spPr>
        <a:xfrm>
          <a:off x="0" y="3289663"/>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39D85AD9-81EF-4A4D-A8B8-4D3B872A1BAD}">
      <dsp:nvSpPr>
        <dsp:cNvPr id="0" name=""/>
        <dsp:cNvSpPr/>
      </dsp:nvSpPr>
      <dsp:spPr>
        <a:xfrm>
          <a:off x="0" y="3289663"/>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a:t>Aligning assurance to risks, testing controls</a:t>
          </a:r>
          <a:endParaRPr lang="en-US" sz="2200" kern="1200"/>
        </a:p>
      </dsp:txBody>
      <dsp:txXfrm>
        <a:off x="0" y="3289663"/>
        <a:ext cx="8114400" cy="657820"/>
      </dsp:txXfrm>
    </dsp:sp>
    <dsp:sp modelId="{2A2383F4-E595-433A-9C50-C27E8214F7E2}">
      <dsp:nvSpPr>
        <dsp:cNvPr id="0" name=""/>
        <dsp:cNvSpPr/>
      </dsp:nvSpPr>
      <dsp:spPr>
        <a:xfrm>
          <a:off x="0" y="3947483"/>
          <a:ext cx="8114400" cy="0"/>
        </a:xfrm>
        <a:prstGeom prst="lin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BCCEFEB0-6174-409D-AEE1-029C71926B5A}">
      <dsp:nvSpPr>
        <dsp:cNvPr id="0" name=""/>
        <dsp:cNvSpPr/>
      </dsp:nvSpPr>
      <dsp:spPr>
        <a:xfrm>
          <a:off x="0" y="3947483"/>
          <a:ext cx="8114400" cy="6578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a:t>Quality and adequacy of reporting to board on key risks.</a:t>
          </a:r>
          <a:endParaRPr lang="en-US" sz="2200" kern="1200"/>
        </a:p>
      </dsp:txBody>
      <dsp:txXfrm>
        <a:off x="0" y="3947483"/>
        <a:ext cx="8114400" cy="65782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lvl1pPr>
          </a:lstStyle>
          <a:p>
            <a:fld id="{F6959189-9620-4038-8B5C-8074BC5E1C55}" type="datetimeFigureOut">
              <a:rPr lang="en-GB" smtClean="0"/>
              <a:t>06/02/2026</a:t>
            </a:fld>
            <a:endParaRPr lang="en-GB"/>
          </a:p>
        </p:txBody>
      </p:sp>
      <p:sp>
        <p:nvSpPr>
          <p:cNvPr id="4" name="Footer Placeholder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lvl1pPr>
          </a:lstStyle>
          <a:p>
            <a:fld id="{2DFB3B80-29BB-4399-B179-7DB3C7E12BA5}" type="slidenum">
              <a:rPr lang="en-GB" smtClean="0"/>
              <a:t>‹#›</a:t>
            </a:fld>
            <a:endParaRPr lang="en-GB"/>
          </a:p>
        </p:txBody>
      </p:sp>
      <p:sp>
        <p:nvSpPr>
          <p:cNvPr id="6" name="fl"/>
          <p:cNvSpPr txBox="1"/>
          <p:nvPr/>
        </p:nvSpPr>
        <p:spPr>
          <a:xfrm>
            <a:off x="0" y="9606280"/>
            <a:ext cx="6805613" cy="369332"/>
          </a:xfrm>
          <a:prstGeom prst="rect">
            <a:avLst/>
          </a:prstGeom>
          <a:noFill/>
        </p:spPr>
        <p:txBody>
          <a:bodyPr vert="horz" rtlCol="0">
            <a:spAutoFit/>
          </a:bodyPr>
          <a:lstStyle/>
          <a:p>
            <a:endParaRPr lang="en-GB"/>
          </a:p>
        </p:txBody>
      </p:sp>
    </p:spTree>
    <p:extLst>
      <p:ext uri="{BB962C8B-B14F-4D97-AF65-F5344CB8AC3E}">
        <p14:creationId xmlns:p14="http://schemas.microsoft.com/office/powerpoint/2010/main" val="6663179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9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4939" y="0"/>
            <a:ext cx="2949099" cy="498932"/>
          </a:xfrm>
          <a:prstGeom prst="rect">
            <a:avLst/>
          </a:prstGeom>
        </p:spPr>
        <p:txBody>
          <a:bodyPr vert="horz" lIns="91440" tIns="45720" rIns="91440" bIns="45720" rtlCol="0"/>
          <a:lstStyle>
            <a:lvl1pPr algn="r">
              <a:defRPr sz="1200"/>
            </a:lvl1pPr>
          </a:lstStyle>
          <a:p>
            <a:fld id="{ADD25393-A7A6-4DBC-9D94-B542925182B7}" type="datetimeFigureOut">
              <a:rPr lang="en-GB" smtClean="0"/>
              <a:t>06/02/2026</a:t>
            </a:fld>
            <a:endParaRPr lang="en-GB"/>
          </a:p>
        </p:txBody>
      </p:sp>
      <p:sp>
        <p:nvSpPr>
          <p:cNvPr id="4" name="Slide Image Placeholder 3"/>
          <p:cNvSpPr>
            <a:spLocks noGrp="1" noRot="1" noChangeAspect="1"/>
          </p:cNvSpPr>
          <p:nvPr>
            <p:ph type="sldImg" idx="2"/>
          </p:nvPr>
        </p:nvSpPr>
        <p:spPr>
          <a:xfrm>
            <a:off x="1166813" y="1243013"/>
            <a:ext cx="4471987"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0562" y="4785598"/>
            <a:ext cx="5444490" cy="391548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170"/>
            <a:ext cx="2949099" cy="49893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4939" y="9445170"/>
            <a:ext cx="2949099" cy="498931"/>
          </a:xfrm>
          <a:prstGeom prst="rect">
            <a:avLst/>
          </a:prstGeom>
        </p:spPr>
        <p:txBody>
          <a:bodyPr vert="horz" lIns="91440" tIns="45720" rIns="91440" bIns="45720" rtlCol="0" anchor="b"/>
          <a:lstStyle>
            <a:lvl1pPr algn="r">
              <a:defRPr sz="1200"/>
            </a:lvl1pPr>
          </a:lstStyle>
          <a:p>
            <a:fld id="{7F8CA2CD-E75C-47E1-8ADC-85D84CCAD7F1}" type="slidenum">
              <a:rPr lang="en-GB" smtClean="0"/>
              <a:t>‹#›</a:t>
            </a:fld>
            <a:endParaRPr lang="en-GB"/>
          </a:p>
        </p:txBody>
      </p:sp>
      <p:sp>
        <p:nvSpPr>
          <p:cNvPr id="8" name="fl"/>
          <p:cNvSpPr txBox="1"/>
          <p:nvPr/>
        </p:nvSpPr>
        <p:spPr>
          <a:xfrm>
            <a:off x="0" y="9606280"/>
            <a:ext cx="6805613" cy="369332"/>
          </a:xfrm>
          <a:prstGeom prst="rect">
            <a:avLst/>
          </a:prstGeom>
          <a:noFill/>
        </p:spPr>
        <p:txBody>
          <a:bodyPr vert="horz" rtlCol="0">
            <a:spAutoFit/>
          </a:bodyPr>
          <a:lstStyle/>
          <a:p>
            <a:endParaRPr lang="en-GB"/>
          </a:p>
        </p:txBody>
      </p:sp>
    </p:spTree>
    <p:extLst>
      <p:ext uri="{BB962C8B-B14F-4D97-AF65-F5344CB8AC3E}">
        <p14:creationId xmlns:p14="http://schemas.microsoft.com/office/powerpoint/2010/main" val="1445358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F8CA2CD-E75C-47E1-8ADC-85D84CCAD7F1}" type="slidenum">
              <a:rPr lang="en-GB" smtClean="0"/>
              <a:t>1</a:t>
            </a:fld>
            <a:endParaRPr lang="en-GB"/>
          </a:p>
        </p:txBody>
      </p:sp>
    </p:spTree>
    <p:extLst>
      <p:ext uri="{BB962C8B-B14F-4D97-AF65-F5344CB8AC3E}">
        <p14:creationId xmlns:p14="http://schemas.microsoft.com/office/powerpoint/2010/main" val="1934367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8CA2CD-E75C-47E1-8ADC-85D84CCAD7F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62143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atin typeface="Arial" charset="0"/>
              </a:rPr>
              <a:t>Registered providers shall ensure that they manage their affairs with an appropriate degree of skill, independence, diligence, effectiveness, prudence and foresight.</a:t>
            </a:r>
          </a:p>
          <a:p>
            <a:endParaRPr lang="en-GB"/>
          </a:p>
        </p:txBody>
      </p:sp>
      <p:sp>
        <p:nvSpPr>
          <p:cNvPr id="4" name="Slide Number Placeholder 3"/>
          <p:cNvSpPr>
            <a:spLocks noGrp="1"/>
          </p:cNvSpPr>
          <p:nvPr>
            <p:ph type="sldNum" sz="quarter" idx="5"/>
          </p:nvPr>
        </p:nvSpPr>
        <p:spPr/>
        <p:txBody>
          <a:bodyPr/>
          <a:lstStyle/>
          <a:p>
            <a:fld id="{7F8CA2CD-E75C-47E1-8ADC-85D84CCAD7F1}" type="slidenum">
              <a:rPr lang="en-GB" smtClean="0"/>
              <a:t>19</a:t>
            </a:fld>
            <a:endParaRPr lang="en-GB"/>
          </a:p>
        </p:txBody>
      </p:sp>
    </p:spTree>
    <p:extLst>
      <p:ext uri="{BB962C8B-B14F-4D97-AF65-F5344CB8AC3E}">
        <p14:creationId xmlns:p14="http://schemas.microsoft.com/office/powerpoint/2010/main" val="21408464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8CA2CD-E75C-47E1-8ADC-85D84CCAD7F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61756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GB" sz="110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pPr defTabSz="883310">
              <a:defRPr/>
            </a:pPr>
            <a:fld id="{7F8CA2CD-E75C-47E1-8ADC-85D84CCAD7F1}" type="slidenum">
              <a:rPr lang="en-GB">
                <a:solidFill>
                  <a:prstClr val="black"/>
                </a:solidFill>
                <a:latin typeface="Calibri"/>
              </a:rPr>
              <a:pPr defTabSz="883310">
                <a:defRPr/>
              </a:pPr>
              <a:t>22</a:t>
            </a:fld>
            <a:endParaRPr lang="en-GB">
              <a:solidFill>
                <a:prstClr val="black"/>
              </a:solidFill>
              <a:latin typeface="Calibri"/>
            </a:endParaRPr>
          </a:p>
        </p:txBody>
      </p:sp>
    </p:spTree>
    <p:extLst>
      <p:ext uri="{BB962C8B-B14F-4D97-AF65-F5344CB8AC3E}">
        <p14:creationId xmlns:p14="http://schemas.microsoft.com/office/powerpoint/2010/main" val="11943840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GB" sz="1200" kern="1200">
                <a:solidFill>
                  <a:schemeClr val="tx1"/>
                </a:solidFill>
                <a:effectLst/>
                <a:latin typeface="+mn-lt"/>
                <a:ea typeface="+mn-ea"/>
                <a:cs typeface="+mn-cs"/>
              </a:rPr>
              <a:t> </a:t>
            </a:r>
          </a:p>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AA2DA5F-A8F3-4F60-9845-4EE345781BDC}"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81255C8E-306B-9E83-4947-6292EEE395E3}"/>
              </a:ext>
            </a:extLst>
          </p:cNvPr>
          <p:cNvSpPr txBox="1"/>
          <p:nvPr/>
        </p:nvSpPr>
        <p:spPr>
          <a:xfrm>
            <a:off x="322530" y="4400550"/>
            <a:ext cx="6248538" cy="5170646"/>
          </a:xfrm>
          <a:prstGeom prst="rect">
            <a:avLst/>
          </a:prstGeom>
          <a:noFill/>
        </p:spPr>
        <p:txBody>
          <a:bodyPr wrap="square" rtlCol="0">
            <a:spAutoFit/>
          </a:bodyPr>
          <a:lstStyle/>
          <a:p>
            <a:r>
              <a:rPr lang="en-GB" sz="1200">
                <a:latin typeface="Arial" panose="020B0604020202020204" pitchFamily="34" charset="0"/>
                <a:cs typeface="Arial" panose="020B0604020202020204" pitchFamily="34" charset="0"/>
              </a:rPr>
              <a:t>Sector has a co-regulatory settlement and boards remain accountable for delivering good quality safe homes, effective services and treating their tenants with fairness and respect  – for the most part it’s how you work when not engaged in an inspection that determine the best regulatory relationships.</a:t>
            </a:r>
          </a:p>
          <a:p>
            <a:endParaRPr lang="en-GB" sz="1200">
              <a:latin typeface="Arial" panose="020B0604020202020204" pitchFamily="34" charset="0"/>
              <a:cs typeface="Arial" panose="020B0604020202020204" pitchFamily="34" charset="0"/>
            </a:endParaRPr>
          </a:p>
          <a:p>
            <a:r>
              <a:rPr lang="en-GB" sz="1200">
                <a:latin typeface="Arial" panose="020B0604020202020204" pitchFamily="34" charset="0"/>
                <a:cs typeface="Arial" panose="020B0604020202020204" pitchFamily="34" charset="0"/>
              </a:rPr>
              <a:t>Not just about the board, often see how committees are used, and quality of those either have a positive or negative impact on how effective the board is</a:t>
            </a:r>
          </a:p>
          <a:p>
            <a:endParaRPr lang="en-GB" sz="1200">
              <a:latin typeface="Arial" panose="020B0604020202020204" pitchFamily="34" charset="0"/>
              <a:cs typeface="Arial" panose="020B0604020202020204" pitchFamily="34" charset="0"/>
            </a:endParaRPr>
          </a:p>
          <a:p>
            <a:r>
              <a:rPr lang="en-GB" sz="1200">
                <a:latin typeface="Arial" panose="020B0604020202020204" pitchFamily="34" charset="0"/>
                <a:cs typeface="Arial" panose="020B0604020202020204" pitchFamily="34" charset="0"/>
              </a:rPr>
              <a:t>When we do engage with you, we’re looking at what risks you need to manage to make sure the resources you use do deliver the best outcomes – risk / reward</a:t>
            </a:r>
          </a:p>
          <a:p>
            <a:endParaRPr lang="en-GB" sz="1200">
              <a:latin typeface="Arial" panose="020B0604020202020204" pitchFamily="34" charset="0"/>
              <a:cs typeface="Arial" panose="020B0604020202020204" pitchFamily="34" charset="0"/>
            </a:endParaRPr>
          </a:p>
          <a:p>
            <a:r>
              <a:rPr lang="en-GB" sz="1200">
                <a:latin typeface="Arial" panose="020B0604020202020204" pitchFamily="34" charset="0"/>
                <a:cs typeface="Arial" panose="020B0604020202020204" pitchFamily="34" charset="0"/>
              </a:rPr>
              <a:t>In depth assessments are either 4 or 2-3 years frequency – what are you doing in those intervening years to make sure you can work well with us. Your org purpose, tenant priorities and role as leaders delivering on those is the driver and the ultimate preparation for meeting regulatory requirements.   Have the higher expectation you can as a board for assurance in the areas you know pose most risk to tenants and to achieving your strategic objectives . Assurance underpinned with sources of evidence that can be relied on, reassurance is not appropriate for the level of oversight needed. </a:t>
            </a:r>
          </a:p>
          <a:p>
            <a:endParaRPr lang="en-GB" sz="1200">
              <a:latin typeface="Arial" panose="020B0604020202020204" pitchFamily="34" charset="0"/>
              <a:cs typeface="Arial" panose="020B0604020202020204" pitchFamily="34" charset="0"/>
            </a:endParaRPr>
          </a:p>
          <a:p>
            <a:r>
              <a:rPr lang="en-GB" sz="1200">
                <a:latin typeface="Arial" panose="020B0604020202020204" pitchFamily="34" charset="0"/>
                <a:cs typeface="Arial" panose="020B0604020202020204" pitchFamily="34" charset="0"/>
              </a:rPr>
              <a:t>We use provider data in our regulation but the fact remains it is your data not ours. What is the point of collecting it if it doesn’t result in demonstrable action.  </a:t>
            </a:r>
          </a:p>
          <a:p>
            <a:endParaRPr lang="en-GB" sz="1200">
              <a:latin typeface="Arial" panose="020B0604020202020204" pitchFamily="34" charset="0"/>
              <a:cs typeface="Arial" panose="020B0604020202020204" pitchFamily="34" charset="0"/>
            </a:endParaRPr>
          </a:p>
          <a:p>
            <a:r>
              <a:rPr lang="en-GB" sz="1200">
                <a:latin typeface="Arial" panose="020B0604020202020204" pitchFamily="34" charset="0"/>
                <a:cs typeface="Arial" panose="020B0604020202020204" pitchFamily="34" charset="0"/>
              </a:rPr>
              <a:t>Experience from pilots, and from IDAs, is that it is not easy to evidence some of the outcomes in our standards.  Ask the questions, spot the gaps, engage with tenants and direct the corrective action, don’t wait until an inspection. </a:t>
            </a:r>
          </a:p>
          <a:p>
            <a:endParaRPr lang="en-GB" sz="1200">
              <a:latin typeface="Arial" panose="020B0604020202020204" pitchFamily="34" charset="0"/>
              <a:cs typeface="Arial" panose="020B0604020202020204" pitchFamily="34" charset="0"/>
            </a:endParaRPr>
          </a:p>
          <a:p>
            <a:endParaRPr lang="en-GB"/>
          </a:p>
        </p:txBody>
      </p:sp>
    </p:spTree>
    <p:extLst>
      <p:ext uri="{BB962C8B-B14F-4D97-AF65-F5344CB8AC3E}">
        <p14:creationId xmlns:p14="http://schemas.microsoft.com/office/powerpoint/2010/main" val="34484748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F8CA2CD-E75C-47E1-8ADC-85D84CCAD7F1}" type="slidenum">
              <a:rPr lang="en-GB" smtClean="0"/>
              <a:t>36</a:t>
            </a:fld>
            <a:endParaRPr lang="en-GB"/>
          </a:p>
        </p:txBody>
      </p:sp>
    </p:spTree>
    <p:extLst>
      <p:ext uri="{BB962C8B-B14F-4D97-AF65-F5344CB8AC3E}">
        <p14:creationId xmlns:p14="http://schemas.microsoft.com/office/powerpoint/2010/main" val="1934367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F8CA2CD-E75C-47E1-8ADC-85D84CCAD7F1}" type="slidenum">
              <a:rPr lang="en-GB" smtClean="0"/>
              <a:t>2</a:t>
            </a:fld>
            <a:endParaRPr lang="en-GB"/>
          </a:p>
        </p:txBody>
      </p:sp>
    </p:spTree>
    <p:extLst>
      <p:ext uri="{BB962C8B-B14F-4D97-AF65-F5344CB8AC3E}">
        <p14:creationId xmlns:p14="http://schemas.microsoft.com/office/powerpoint/2010/main" val="18721824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10"/>
          </p:nvPr>
        </p:nvSpPr>
        <p:spPr/>
        <p:txBody>
          <a:bodyPr/>
          <a:lstStyle/>
          <a:p>
            <a:fld id="{E5892690-5827-4F99-B9EA-8FC3804198E4}" type="slidenum">
              <a:rPr lang="en-GB" smtClean="0"/>
              <a:t>6</a:t>
            </a:fld>
            <a:endParaRPr lang="en-GB"/>
          </a:p>
        </p:txBody>
      </p:sp>
    </p:spTree>
    <p:extLst>
      <p:ext uri="{BB962C8B-B14F-4D97-AF65-F5344CB8AC3E}">
        <p14:creationId xmlns:p14="http://schemas.microsoft.com/office/powerpoint/2010/main" val="24931307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3013"/>
            <a:ext cx="4475163" cy="3355975"/>
          </a:xfrm>
        </p:spPr>
      </p:sp>
      <p:sp>
        <p:nvSpPr>
          <p:cNvPr id="3" name="Notes Placeholder 2"/>
          <p:cNvSpPr>
            <a:spLocks noGrp="1"/>
          </p:cNvSpPr>
          <p:nvPr>
            <p:ph type="body" idx="1"/>
          </p:nvPr>
        </p:nvSpPr>
        <p:spPr/>
        <p:txBody>
          <a:bodyPr/>
          <a:lstStyle/>
          <a:p>
            <a:endParaRPr lang="en-GB" baseline="0"/>
          </a:p>
        </p:txBody>
      </p:sp>
      <p:sp>
        <p:nvSpPr>
          <p:cNvPr id="4" name="Slide Number Placeholder 3"/>
          <p:cNvSpPr>
            <a:spLocks noGrp="1"/>
          </p:cNvSpPr>
          <p:nvPr>
            <p:ph type="sldNum" sz="quarter" idx="10"/>
          </p:nvPr>
        </p:nvSpPr>
        <p:spPr/>
        <p:txBody>
          <a:bodyPr/>
          <a:lstStyle/>
          <a:p>
            <a:fld id="{CA440F06-B38B-4734-A783-E087D139634E}" type="slidenum">
              <a:rPr lang="en-GB" smtClean="0"/>
              <a:t>7</a:t>
            </a:fld>
            <a:endParaRPr lang="en-GB"/>
          </a:p>
        </p:txBody>
      </p:sp>
    </p:spTree>
    <p:extLst>
      <p:ext uri="{BB962C8B-B14F-4D97-AF65-F5344CB8AC3E}">
        <p14:creationId xmlns:p14="http://schemas.microsoft.com/office/powerpoint/2010/main" val="4227408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3013"/>
            <a:ext cx="4475163" cy="335597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F8CA2CD-E75C-47E1-8ADC-85D84CCAD7F1}" type="slidenum">
              <a:rPr lang="en-GB" smtClean="0"/>
              <a:t>9</a:t>
            </a:fld>
            <a:endParaRPr lang="en-GB"/>
          </a:p>
        </p:txBody>
      </p:sp>
    </p:spTree>
    <p:extLst>
      <p:ext uri="{BB962C8B-B14F-4D97-AF65-F5344CB8AC3E}">
        <p14:creationId xmlns:p14="http://schemas.microsoft.com/office/powerpoint/2010/main" val="24739395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a:t>Inspection</a:t>
            </a:r>
          </a:p>
          <a:p>
            <a:pPr lvl="1"/>
            <a:r>
              <a:rPr lang="en-GB" sz="1400"/>
              <a:t>Planned or reactive</a:t>
            </a:r>
          </a:p>
          <a:p>
            <a:pPr lvl="1"/>
            <a:r>
              <a:rPr lang="en-GB" sz="1400"/>
              <a:t>Set out in inspection plan – to be published on 29 Feb</a:t>
            </a:r>
          </a:p>
          <a:p>
            <a:pPr lvl="1"/>
            <a:r>
              <a:rPr lang="en-GB" sz="1400"/>
              <a:t>Governance, viability and consumer for PRPs, consumer only for LAs</a:t>
            </a:r>
          </a:p>
          <a:p>
            <a:pPr lvl="0"/>
            <a:r>
              <a:rPr lang="en-GB"/>
              <a:t>Scoping</a:t>
            </a:r>
          </a:p>
          <a:p>
            <a:pPr lvl="1"/>
            <a:r>
              <a:rPr lang="en-GB" sz="1400"/>
              <a:t>Bespoke and tailored</a:t>
            </a:r>
          </a:p>
          <a:p>
            <a:pPr lvl="1"/>
            <a:r>
              <a:rPr lang="en-GB" sz="1400"/>
              <a:t>Takes account of intelligence we have on RP</a:t>
            </a:r>
          </a:p>
          <a:p>
            <a:pPr lvl="0"/>
            <a:r>
              <a:rPr lang="en-GB"/>
              <a:t>Desktop review</a:t>
            </a:r>
          </a:p>
          <a:p>
            <a:pPr lvl="1"/>
            <a:r>
              <a:rPr lang="en-GB" sz="1400"/>
              <a:t>Review of evidence provider gives us</a:t>
            </a:r>
          </a:p>
          <a:p>
            <a:pPr lvl="1"/>
            <a:r>
              <a:rPr lang="en-GB" sz="1400"/>
              <a:t>Understand level of assurance</a:t>
            </a:r>
          </a:p>
          <a:p>
            <a:pPr lvl="0"/>
            <a:r>
              <a:rPr lang="en-GB"/>
              <a:t>Onsite work inc. tenant engagement</a:t>
            </a:r>
          </a:p>
          <a:p>
            <a:pPr lvl="1"/>
            <a:r>
              <a:rPr lang="en-GB"/>
              <a:t>Meetings with key officers and board members/councillors</a:t>
            </a:r>
          </a:p>
          <a:p>
            <a:pPr lvl="1"/>
            <a:r>
              <a:rPr lang="en-GB"/>
              <a:t>Meeting observations – boards, committees, scrutiny groups</a:t>
            </a:r>
          </a:p>
          <a:p>
            <a:pPr lvl="1"/>
            <a:r>
              <a:rPr lang="en-GB"/>
              <a:t>Meeting with tenants, and other bespoke tenant engagement work</a:t>
            </a:r>
          </a:p>
          <a:p>
            <a:pPr lvl="0"/>
            <a:r>
              <a:rPr lang="en-GB"/>
              <a:t>Review of assurance and gaps</a:t>
            </a:r>
          </a:p>
          <a:p>
            <a:pPr lvl="1"/>
            <a:r>
              <a:rPr lang="en-GB"/>
              <a:t>Identify gaps in assurance, discuss with provider, and opportunity for more evidence to be submitted by provider.</a:t>
            </a:r>
          </a:p>
          <a:p>
            <a:pPr lvl="0"/>
            <a:r>
              <a:rPr lang="en-GB"/>
              <a:t>Conclusions and outcomes</a:t>
            </a:r>
          </a:p>
          <a:p>
            <a:pPr lvl="1"/>
            <a:r>
              <a:rPr lang="en-GB"/>
              <a:t>Judgement and gradings – G, V and C – including stocktake</a:t>
            </a:r>
          </a:p>
          <a:p>
            <a:pPr lvl="1"/>
            <a:r>
              <a:rPr lang="en-GB"/>
              <a:t>Feedback to provider</a:t>
            </a:r>
          </a:p>
          <a:p>
            <a:pPr lvl="1"/>
            <a:r>
              <a:rPr lang="en-GB"/>
              <a:t>Publication of judgement</a:t>
            </a:r>
          </a:p>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8CA2CD-E75C-47E1-8ADC-85D84CCAD7F1}"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7522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a:p>
          <a:p>
            <a:endParaRPr lang="en-GB"/>
          </a:p>
        </p:txBody>
      </p:sp>
      <p:sp>
        <p:nvSpPr>
          <p:cNvPr id="4" name="Slide Number Placeholder 3"/>
          <p:cNvSpPr>
            <a:spLocks noGrp="1"/>
          </p:cNvSpPr>
          <p:nvPr>
            <p:ph type="sldNum" sz="quarter" idx="10"/>
          </p:nvPr>
        </p:nvSpPr>
        <p:spPr/>
        <p:txBody>
          <a:bodyPr/>
          <a:lstStyle/>
          <a:p>
            <a:pPr defTabSz="883310">
              <a:defRPr/>
            </a:pPr>
            <a:fld id="{7F8CA2CD-E75C-47E1-8ADC-85D84CCAD7F1}" type="slidenum">
              <a:rPr lang="en-GB">
                <a:solidFill>
                  <a:prstClr val="black"/>
                </a:solidFill>
                <a:latin typeface="Calibri"/>
              </a:rPr>
              <a:pPr defTabSz="883310">
                <a:defRPr/>
              </a:pPr>
              <a:t>11</a:t>
            </a:fld>
            <a:endParaRPr lang="en-GB">
              <a:solidFill>
                <a:prstClr val="black"/>
              </a:solidFill>
              <a:latin typeface="Calibri"/>
            </a:endParaRPr>
          </a:p>
        </p:txBody>
      </p:sp>
    </p:spTree>
    <p:extLst>
      <p:ext uri="{BB962C8B-B14F-4D97-AF65-F5344CB8AC3E}">
        <p14:creationId xmlns:p14="http://schemas.microsoft.com/office/powerpoint/2010/main" val="21045007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0A813-E57F-DBAB-8CF2-D588ED2B73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3E658B-ABE5-19B7-9DB6-A0469C15EE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B7A04E-B0D3-A725-8AE1-CA58994FC847}"/>
              </a:ext>
            </a:extLst>
          </p:cNvPr>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aseline="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CE094BA-371C-77B7-6316-C242C1F37804}"/>
              </a:ext>
            </a:extLst>
          </p:cNvPr>
          <p:cNvSpPr>
            <a:spLocks noGrp="1"/>
          </p:cNvSpPr>
          <p:nvPr>
            <p:ph type="sldNum" sz="quarter" idx="10"/>
          </p:nvPr>
        </p:nvSpPr>
        <p:spPr/>
        <p:txBody>
          <a:bodyPr/>
          <a:lstStyle/>
          <a:p>
            <a:fld id="{E5892690-5827-4F99-B9EA-8FC3804198E4}" type="slidenum">
              <a:rPr lang="en-GB" smtClean="0"/>
              <a:t>14</a:t>
            </a:fld>
            <a:endParaRPr lang="en-GB"/>
          </a:p>
        </p:txBody>
      </p:sp>
    </p:spTree>
    <p:extLst>
      <p:ext uri="{BB962C8B-B14F-4D97-AF65-F5344CB8AC3E}">
        <p14:creationId xmlns:p14="http://schemas.microsoft.com/office/powerpoint/2010/main" val="3402962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F8CA2CD-E75C-47E1-8ADC-85D84CCAD7F1}" type="slidenum">
              <a:rPr lang="en-GB" smtClean="0"/>
              <a:t>15</a:t>
            </a:fld>
            <a:endParaRPr lang="en-GB"/>
          </a:p>
        </p:txBody>
      </p:sp>
    </p:spTree>
    <p:extLst>
      <p:ext uri="{BB962C8B-B14F-4D97-AF65-F5344CB8AC3E}">
        <p14:creationId xmlns:p14="http://schemas.microsoft.com/office/powerpoint/2010/main" val="19343677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descr="Regulator of Social Housing logo and icons" title="Regulator of Social Housing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518812" y="2326741"/>
            <a:ext cx="8078188" cy="1421394"/>
          </a:xfrm>
        </p:spPr>
        <p:txBody>
          <a:bodyPr anchor="t" anchorCtr="0">
            <a:normAutofit/>
          </a:bodyPr>
          <a:lstStyle>
            <a:lvl1pPr algn="l">
              <a:defRPr sz="3450">
                <a:solidFill>
                  <a:schemeClr val="bg1"/>
                </a:solidFill>
              </a:defRPr>
            </a:lvl1pPr>
          </a:lstStyle>
          <a:p>
            <a:r>
              <a:rPr lang="en-US"/>
              <a:t>Click to edit Master title style</a:t>
            </a:r>
          </a:p>
        </p:txBody>
      </p:sp>
      <p:sp>
        <p:nvSpPr>
          <p:cNvPr id="3" name="Subtitle 2"/>
          <p:cNvSpPr>
            <a:spLocks noGrp="1"/>
          </p:cNvSpPr>
          <p:nvPr>
            <p:ph type="subTitle" idx="1"/>
          </p:nvPr>
        </p:nvSpPr>
        <p:spPr>
          <a:xfrm>
            <a:off x="518812" y="5332490"/>
            <a:ext cx="3274591" cy="688063"/>
          </a:xfrm>
        </p:spPr>
        <p:txBody>
          <a:bodyPr>
            <a:normAutofit/>
          </a:bodyPr>
          <a:lstStyle>
            <a:lvl1pPr marL="0" indent="0" algn="l">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518813" y="6184067"/>
            <a:ext cx="3274590" cy="153361"/>
          </a:xfrm>
        </p:spPr>
        <p:txBody>
          <a:bodyPr/>
          <a:lstStyle>
            <a:lvl1pPr>
              <a:defRPr sz="1400">
                <a:solidFill>
                  <a:schemeClr val="bg1"/>
                </a:solidFill>
              </a:defRPr>
            </a:lvl1pPr>
          </a:lstStyle>
          <a:p>
            <a:r>
              <a:rPr lang="en-US"/>
              <a:t>6 February 2024</a:t>
            </a:r>
            <a:endParaRPr lang="en-GB"/>
          </a:p>
        </p:txBody>
      </p:sp>
    </p:spTree>
    <p:extLst>
      <p:ext uri="{BB962C8B-B14F-4D97-AF65-F5344CB8AC3E}">
        <p14:creationId xmlns:p14="http://schemas.microsoft.com/office/powerpoint/2010/main" val="1386935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6 February 2024</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DDE3AD-81DD-477C-B05F-9B8B1DADB4A3}" type="slidenum">
              <a:rPr lang="en-GB" smtClean="0"/>
              <a:t>‹#›</a:t>
            </a:fld>
            <a:endParaRPr lang="en-GB"/>
          </a:p>
        </p:txBody>
      </p:sp>
    </p:spTree>
    <p:extLst>
      <p:ext uri="{BB962C8B-B14F-4D97-AF65-F5344CB8AC3E}">
        <p14:creationId xmlns:p14="http://schemas.microsoft.com/office/powerpoint/2010/main" val="2776613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2600" y="2670772"/>
            <a:ext cx="8114400" cy="1050202"/>
          </a:xfrm>
        </p:spPr>
        <p:txBody>
          <a:bodyPr anchor="t" anchorCtr="0">
            <a:normAutofit/>
          </a:bodyPr>
          <a:lstStyle>
            <a:lvl1pPr>
              <a:defRPr sz="3000">
                <a:solidFill>
                  <a:srgbClr val="59468D"/>
                </a:solidFill>
              </a:defRPr>
            </a:lvl1pPr>
          </a:lstStyle>
          <a:p>
            <a:r>
              <a:rPr lang="en-US"/>
              <a:t>Click to edit Master title style</a:t>
            </a:r>
          </a:p>
        </p:txBody>
      </p:sp>
      <p:sp>
        <p:nvSpPr>
          <p:cNvPr id="3" name="Text Placeholder 2"/>
          <p:cNvSpPr>
            <a:spLocks noGrp="1"/>
          </p:cNvSpPr>
          <p:nvPr>
            <p:ph type="body" idx="1"/>
          </p:nvPr>
        </p:nvSpPr>
        <p:spPr>
          <a:xfrm>
            <a:off x="482600" y="3720974"/>
            <a:ext cx="8114400" cy="2368677"/>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6 February 2024</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DDE3AD-81DD-477C-B05F-9B8B1DADB4A3}" type="slidenum">
              <a:rPr lang="en-GB" smtClean="0"/>
              <a:t>‹#›</a:t>
            </a:fld>
            <a:endParaRPr lang="en-GB"/>
          </a:p>
        </p:txBody>
      </p:sp>
    </p:spTree>
    <p:extLst>
      <p:ext uri="{BB962C8B-B14F-4D97-AF65-F5344CB8AC3E}">
        <p14:creationId xmlns:p14="http://schemas.microsoft.com/office/powerpoint/2010/main" val="4115602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29150" y="1430867"/>
            <a:ext cx="3960000" cy="460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6 February 2024</a:t>
            </a:r>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2DDE3AD-81DD-477C-B05F-9B8B1DADB4A3}" type="slidenum">
              <a:rPr lang="en-GB" smtClean="0"/>
              <a:t>‹#›</a:t>
            </a:fld>
            <a:endParaRPr lang="en-GB"/>
          </a:p>
        </p:txBody>
      </p:sp>
      <p:sp>
        <p:nvSpPr>
          <p:cNvPr id="9" name="Content Placeholder 3"/>
          <p:cNvSpPr>
            <a:spLocks noGrp="1"/>
          </p:cNvSpPr>
          <p:nvPr>
            <p:ph sz="half" idx="13"/>
          </p:nvPr>
        </p:nvSpPr>
        <p:spPr>
          <a:xfrm>
            <a:off x="482600" y="1446408"/>
            <a:ext cx="3960000" cy="460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96699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82600" y="1435963"/>
            <a:ext cx="3960000" cy="573906"/>
          </a:xfrm>
        </p:spPr>
        <p:txBody>
          <a:bodyPr anchor="t" anchorCtr="0">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82600" y="2259875"/>
            <a:ext cx="3960000" cy="377685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49" y="1435963"/>
            <a:ext cx="3960000" cy="573906"/>
          </a:xfrm>
        </p:spPr>
        <p:txBody>
          <a:bodyPr anchor="t" anchorCtr="0">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49" y="2259875"/>
            <a:ext cx="3960000" cy="377685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6 February 2024</a:t>
            </a:r>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2DDE3AD-81DD-477C-B05F-9B8B1DADB4A3}" type="slidenum">
              <a:rPr lang="en-GB" smtClean="0"/>
              <a:t>‹#›</a:t>
            </a:fld>
            <a:endParaRPr lang="en-GB"/>
          </a:p>
        </p:txBody>
      </p:sp>
      <p:sp>
        <p:nvSpPr>
          <p:cNvPr id="10" name="Title 1"/>
          <p:cNvSpPr>
            <a:spLocks noGrp="1"/>
          </p:cNvSpPr>
          <p:nvPr>
            <p:ph type="title"/>
          </p:nvPr>
        </p:nvSpPr>
        <p:spPr>
          <a:xfrm>
            <a:off x="482600" y="465667"/>
            <a:ext cx="8114400" cy="720000"/>
          </a:xfrm>
        </p:spPr>
        <p:txBody>
          <a:bodyPr/>
          <a:lstStyle/>
          <a:p>
            <a:r>
              <a:rPr lang="en-US"/>
              <a:t>Click to edit Master title style</a:t>
            </a:r>
          </a:p>
        </p:txBody>
      </p:sp>
    </p:spTree>
    <p:extLst>
      <p:ext uri="{BB962C8B-B14F-4D97-AF65-F5344CB8AC3E}">
        <p14:creationId xmlns:p14="http://schemas.microsoft.com/office/powerpoint/2010/main" val="3027580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6 February 2024</a:t>
            </a:r>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2DDE3AD-81DD-477C-B05F-9B8B1DADB4A3}" type="slidenum">
              <a:rPr lang="en-GB" smtClean="0"/>
              <a:t>‹#›</a:t>
            </a:fld>
            <a:endParaRPr lang="en-GB"/>
          </a:p>
        </p:txBody>
      </p:sp>
    </p:spTree>
    <p:extLst>
      <p:ext uri="{BB962C8B-B14F-4D97-AF65-F5344CB8AC3E}">
        <p14:creationId xmlns:p14="http://schemas.microsoft.com/office/powerpoint/2010/main" val="3514953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p:cNvSpPr>
            <a:spLocks noGrp="1"/>
          </p:cNvSpPr>
          <p:nvPr>
            <p:ph idx="1"/>
          </p:nvPr>
        </p:nvSpPr>
        <p:spPr>
          <a:xfrm>
            <a:off x="482600" y="465667"/>
            <a:ext cx="8114400" cy="55710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6 February 2024</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2DDE3AD-81DD-477C-B05F-9B8B1DADB4A3}" type="slidenum">
              <a:rPr lang="en-GB" smtClean="0"/>
              <a:t>‹#›</a:t>
            </a:fld>
            <a:endParaRPr lang="en-GB"/>
          </a:p>
        </p:txBody>
      </p:sp>
    </p:spTree>
    <p:extLst>
      <p:ext uri="{BB962C8B-B14F-4D97-AF65-F5344CB8AC3E}">
        <p14:creationId xmlns:p14="http://schemas.microsoft.com/office/powerpoint/2010/main" val="3518688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6 February 2024</a:t>
            </a:r>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2DDE3AD-81DD-477C-B05F-9B8B1DADB4A3}" type="slidenum">
              <a:rPr lang="en-GB" smtClean="0"/>
              <a:t>‹#›</a:t>
            </a:fld>
            <a:endParaRPr lang="en-GB"/>
          </a:p>
        </p:txBody>
      </p:sp>
    </p:spTree>
    <p:extLst>
      <p:ext uri="{BB962C8B-B14F-4D97-AF65-F5344CB8AC3E}">
        <p14:creationId xmlns:p14="http://schemas.microsoft.com/office/powerpoint/2010/main" val="4133136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82600" y="465667"/>
            <a:ext cx="8114400" cy="720000"/>
          </a:xfrm>
          <a:prstGeom prst="rect">
            <a:avLst/>
          </a:prstGeom>
        </p:spPr>
        <p:txBody>
          <a:bodyPr vert="horz" lIns="0" tIns="0" rIns="0" bIns="0" rtlCol="0" anchor="t" anchorCtr="0">
            <a:normAutofit/>
          </a:bodyPr>
          <a:lstStyle/>
          <a:p>
            <a:r>
              <a:rPr lang="en-US"/>
              <a:t>Click to edit Master title style</a:t>
            </a:r>
          </a:p>
        </p:txBody>
      </p:sp>
      <p:sp>
        <p:nvSpPr>
          <p:cNvPr id="3" name="Text Placeholder 2"/>
          <p:cNvSpPr>
            <a:spLocks noGrp="1"/>
          </p:cNvSpPr>
          <p:nvPr>
            <p:ph type="body" idx="1"/>
          </p:nvPr>
        </p:nvSpPr>
        <p:spPr>
          <a:xfrm>
            <a:off x="482600" y="1430867"/>
            <a:ext cx="8114400" cy="460586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499518" y="6229332"/>
            <a:ext cx="2150532" cy="110087"/>
          </a:xfrm>
          <a:prstGeom prst="rect">
            <a:avLst/>
          </a:prstGeom>
        </p:spPr>
        <p:txBody>
          <a:bodyPr vert="horz" lIns="0" tIns="0" rIns="0" bIns="0" rtlCol="0" anchor="t" anchorCtr="0"/>
          <a:lstStyle>
            <a:lvl1pPr algn="l">
              <a:defRPr sz="1050">
                <a:solidFill>
                  <a:schemeClr val="tx1"/>
                </a:solidFill>
                <a:latin typeface="Arial" panose="020B0604020202020204" pitchFamily="34" charset="0"/>
                <a:cs typeface="Arial" panose="020B0604020202020204" pitchFamily="34" charset="0"/>
              </a:defRPr>
            </a:lvl1pPr>
          </a:lstStyle>
          <a:p>
            <a:r>
              <a:rPr lang="en-US"/>
              <a:t>6 February 2024</a:t>
            </a:r>
            <a:endParaRPr lang="en-GB"/>
          </a:p>
        </p:txBody>
      </p:sp>
      <p:sp>
        <p:nvSpPr>
          <p:cNvPr id="5" name="Footer Placeholder 4"/>
          <p:cNvSpPr>
            <a:spLocks noGrp="1"/>
          </p:cNvSpPr>
          <p:nvPr>
            <p:ph type="ftr" sz="quarter" idx="3"/>
          </p:nvPr>
        </p:nvSpPr>
        <p:spPr>
          <a:xfrm>
            <a:off x="750622" y="6227958"/>
            <a:ext cx="1670050" cy="107949"/>
          </a:xfrm>
          <a:prstGeom prst="rect">
            <a:avLst/>
          </a:prstGeom>
        </p:spPr>
        <p:txBody>
          <a:bodyPr vert="horz" lIns="0" tIns="0" rIns="0" bIns="0" rtlCol="0" anchor="t" anchorCtr="0"/>
          <a:lstStyle>
            <a:lvl1pPr algn="l">
              <a:defRPr sz="1050">
                <a:solidFill>
                  <a:schemeClr val="tx1"/>
                </a:solidFill>
                <a:latin typeface="Arial" panose="020B0604020202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4"/>
          </p:nvPr>
        </p:nvSpPr>
        <p:spPr>
          <a:xfrm>
            <a:off x="482600" y="6229332"/>
            <a:ext cx="182033" cy="110087"/>
          </a:xfrm>
          <a:prstGeom prst="rect">
            <a:avLst/>
          </a:prstGeom>
        </p:spPr>
        <p:txBody>
          <a:bodyPr vert="horz" lIns="0" tIns="0" rIns="0" bIns="0" rtlCol="0" anchor="t" anchorCtr="0"/>
          <a:lstStyle>
            <a:lvl1pPr algn="ctr">
              <a:defRPr sz="1050" b="1">
                <a:solidFill>
                  <a:schemeClr val="tx1"/>
                </a:solidFill>
                <a:latin typeface="Arial" panose="020B0604020202020204" pitchFamily="34" charset="0"/>
                <a:cs typeface="Arial" panose="020B0604020202020204" pitchFamily="34" charset="0"/>
              </a:defRPr>
            </a:lvl1pPr>
          </a:lstStyle>
          <a:p>
            <a:fld id="{F2DDE3AD-81DD-477C-B05F-9B8B1DADB4A3}" type="slidenum">
              <a:rPr lang="en-GB" smtClean="0"/>
              <a:pPr/>
              <a:t>‹#›</a:t>
            </a:fld>
            <a:endParaRPr lang="en-GB"/>
          </a:p>
        </p:txBody>
      </p:sp>
      <p:cxnSp>
        <p:nvCxnSpPr>
          <p:cNvPr id="10" name="Straight Connector 9"/>
          <p:cNvCxnSpPr/>
          <p:nvPr/>
        </p:nvCxnSpPr>
        <p:spPr>
          <a:xfrm flipV="1">
            <a:off x="708121" y="6261269"/>
            <a:ext cx="0" cy="1224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V="1">
            <a:off x="2460718" y="6261269"/>
            <a:ext cx="0" cy="12240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BD1CCEF-878B-411C-A420-1D1EB3E74CC1}"/>
              </a:ext>
            </a:extLst>
          </p:cNvPr>
          <p:cNvSpPr txBox="1"/>
          <p:nvPr>
            <p:extLst>
              <p:ext uri="{1162E1C5-73C7-4A58-AE30-91384D911F3F}">
                <p184:classification xmlns:p184="http://schemas.microsoft.com/office/powerpoint/2018/4/main" val="ftr"/>
              </p:ext>
            </p:extLst>
          </p:nvPr>
        </p:nvSpPr>
        <p:spPr>
          <a:xfrm>
            <a:off x="4312412" y="66421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
        <p:nvSpPr>
          <p:cNvPr id="12" name="TextBox 11">
            <a:extLst>
              <a:ext uri="{FF2B5EF4-FFF2-40B4-BE49-F238E27FC236}">
                <a16:creationId xmlns:a16="http://schemas.microsoft.com/office/drawing/2014/main" id="{A16F44B8-8E28-FFB1-E23A-BD2653221497}"/>
              </a:ext>
            </a:extLst>
          </p:cNvPr>
          <p:cNvSpPr txBox="1"/>
          <p:nvPr userDrawn="1">
            <p:extLst>
              <p:ext uri="{1162E1C5-73C7-4A58-AE30-91384D911F3F}">
                <p184:classification xmlns:p184="http://schemas.microsoft.com/office/powerpoint/2018/4/main" val="hdr"/>
              </p:ext>
            </p:extLst>
          </p:nvPr>
        </p:nvSpPr>
        <p:spPr>
          <a:xfrm>
            <a:off x="4312412" y="63500"/>
            <a:ext cx="544513" cy="152400"/>
          </a:xfrm>
          <a:prstGeom prst="rect">
            <a:avLst/>
          </a:prstGeom>
        </p:spPr>
        <p:txBody>
          <a:bodyPr horzOverflow="overflow" lIns="0" tIns="0" rIns="0" bIns="0">
            <a:spAutoFit/>
          </a:bodyPr>
          <a:lstStyle/>
          <a:p>
            <a:pPr algn="l"/>
            <a:r>
              <a:rPr lang="en-GB" sz="1000">
                <a:solidFill>
                  <a:srgbClr val="000000">
                    <a:alpha val="50000"/>
                  </a:srgbClr>
                </a:solidFill>
                <a:latin typeface="Aptos" panose="020B0004020202020204" pitchFamily="34" charset="0"/>
              </a:rPr>
              <a:t>OFFICIAL</a:t>
            </a:r>
          </a:p>
        </p:txBody>
      </p:sp>
    </p:spTree>
    <p:extLst>
      <p:ext uri="{BB962C8B-B14F-4D97-AF65-F5344CB8AC3E}">
        <p14:creationId xmlns:p14="http://schemas.microsoft.com/office/powerpoint/2010/main" val="12775050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67" r:id="rId8"/>
  </p:sldLayoutIdLst>
  <p:hf hdr="0" ftr="0"/>
  <p:txStyles>
    <p:titleStyle>
      <a:lvl1pPr algn="l" defTabSz="914400" rtl="0" eaLnBrk="1" latinLnBrk="0" hangingPunct="1">
        <a:lnSpc>
          <a:spcPct val="90000"/>
        </a:lnSpc>
        <a:spcBef>
          <a:spcPct val="0"/>
        </a:spcBef>
        <a:buNone/>
        <a:defRPr sz="3000" kern="1200">
          <a:solidFill>
            <a:srgbClr val="59468D"/>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0"/>
        </a:spcBef>
        <a:spcAft>
          <a:spcPts val="600"/>
        </a:spcAft>
        <a:buFontTx/>
        <a:buNone/>
        <a:defRPr sz="2000" kern="1200">
          <a:solidFill>
            <a:schemeClr val="tx1"/>
          </a:solidFill>
          <a:latin typeface="Arial" panose="020B0604020202020204" pitchFamily="34" charset="0"/>
          <a:ea typeface="+mn-ea"/>
          <a:cs typeface="Arial" panose="020B0604020202020204" pitchFamily="34" charset="0"/>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2pPr>
      <a:lvl3pPr marL="0" indent="-270000" algn="l" defTabSz="914400" rtl="0" eaLnBrk="1" latinLnBrk="0" hangingPunct="1">
        <a:lnSpc>
          <a:spcPct val="100000"/>
        </a:lnSpc>
        <a:spcBef>
          <a:spcPts val="0"/>
        </a:spcBef>
        <a:spcAft>
          <a:spcPts val="600"/>
        </a:spcAft>
        <a:buClr>
          <a:srgbClr val="59468D"/>
        </a:buClr>
        <a:buSzPct val="125000"/>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3pPr>
      <a:lvl4pPr marL="630000" indent="-270000" algn="l" defTabSz="914400" rtl="0" eaLnBrk="1" latinLnBrk="0" hangingPunct="1">
        <a:lnSpc>
          <a:spcPct val="100000"/>
        </a:lnSpc>
        <a:spcBef>
          <a:spcPts val="0"/>
        </a:spcBef>
        <a:spcAft>
          <a:spcPts val="600"/>
        </a:spcAft>
        <a:buClr>
          <a:srgbClr val="59468D"/>
        </a:buClr>
        <a:buSzPct val="125000"/>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4pPr>
      <a:lvl5pPr marL="990000" indent="-270000" algn="l" defTabSz="914400" rtl="0" eaLnBrk="1" latinLnBrk="0" hangingPunct="1">
        <a:lnSpc>
          <a:spcPct val="100000"/>
        </a:lnSpc>
        <a:spcBef>
          <a:spcPts val="0"/>
        </a:spcBef>
        <a:buClr>
          <a:srgbClr val="59468D"/>
        </a:buClr>
        <a:buSzPct val="125000"/>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821125/Regulating_the_Standards_-_March_2019.pdf"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16.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3.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gov.uk/government/collections/regulatory-standards-for-landlords" TargetMode="External"/><Relationship Id="rId2" Type="http://schemas.openxmlformats.org/officeDocument/2006/relationships/image" Target="../media/image19.png"/><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hyperlink" Target="https://www.gov.uk/government/organisations/regulator-of-social-housing/about#our-statutory-duty" TargetMode="Externa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17.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821125/Regulating_the_Standards_-_March_2019.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p:nvPr>
        </p:nvSpPr>
        <p:spPr/>
        <p:txBody>
          <a:bodyPr>
            <a:normAutofit fontScale="90000"/>
          </a:bodyPr>
          <a:lstStyle/>
          <a:p>
            <a:r>
              <a:rPr lang="en-GB"/>
              <a:t>The role and regulatory approach of RSH</a:t>
            </a:r>
            <a:br>
              <a:rPr lang="en-GB"/>
            </a:br>
            <a:br>
              <a:rPr lang="en-GB"/>
            </a:br>
            <a:r>
              <a:rPr lang="en-GB"/>
              <a:t>Expectations of boards</a:t>
            </a:r>
            <a:br>
              <a:rPr lang="en-GB"/>
            </a:br>
            <a:br>
              <a:rPr lang="en-GB"/>
            </a:br>
            <a:r>
              <a:rPr lang="en-GB"/>
              <a:t>Themes and lessons learnt </a:t>
            </a:r>
          </a:p>
        </p:txBody>
      </p:sp>
      <p:sp>
        <p:nvSpPr>
          <p:cNvPr id="12" name="Subtitle 11"/>
          <p:cNvSpPr>
            <a:spLocks noGrp="1"/>
          </p:cNvSpPr>
          <p:nvPr>
            <p:ph type="subTitle" idx="1"/>
          </p:nvPr>
        </p:nvSpPr>
        <p:spPr>
          <a:xfrm>
            <a:off x="518812" y="5054138"/>
            <a:ext cx="3555045" cy="966415"/>
          </a:xfrm>
        </p:spPr>
        <p:txBody>
          <a:bodyPr>
            <a:normAutofit fontScale="92500" lnSpcReduction="10000"/>
          </a:bodyPr>
          <a:lstStyle/>
          <a:p>
            <a:r>
              <a:rPr lang="en-GB" dirty="0"/>
              <a:t>David McCormick</a:t>
            </a:r>
          </a:p>
          <a:p>
            <a:r>
              <a:rPr lang="en-GB" dirty="0"/>
              <a:t>Senior Financial Analysis Manager</a:t>
            </a:r>
          </a:p>
          <a:p>
            <a:r>
              <a:rPr lang="en-GB" dirty="0"/>
              <a:t>Karen Doran</a:t>
            </a:r>
          </a:p>
          <a:p>
            <a:r>
              <a:rPr lang="en-GB" dirty="0"/>
              <a:t>Director of Regulatory Engagement</a:t>
            </a:r>
          </a:p>
        </p:txBody>
      </p:sp>
      <p:sp>
        <p:nvSpPr>
          <p:cNvPr id="4" name="Date Placeholder 3"/>
          <p:cNvSpPr>
            <a:spLocks noGrp="1"/>
          </p:cNvSpPr>
          <p:nvPr>
            <p:ph type="dt" sz="half" idx="10"/>
          </p:nvPr>
        </p:nvSpPr>
        <p:spPr>
          <a:xfrm>
            <a:off x="518812" y="6126481"/>
            <a:ext cx="1721467" cy="364472"/>
          </a:xfrm>
        </p:spPr>
        <p:txBody>
          <a:bodyPr/>
          <a:lstStyle/>
          <a:p>
            <a:r>
              <a:rPr lang="en-US" dirty="0"/>
              <a:t>6 February 2024</a:t>
            </a:r>
            <a:endParaRPr lang="en-GB" dirty="0"/>
          </a:p>
        </p:txBody>
      </p:sp>
    </p:spTree>
    <p:extLst>
      <p:ext uri="{BB962C8B-B14F-4D97-AF65-F5344CB8AC3E}">
        <p14:creationId xmlns:p14="http://schemas.microsoft.com/office/powerpoint/2010/main" val="1243696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164B6-7C61-14B8-9F64-8346C71FF638}"/>
              </a:ext>
            </a:extLst>
          </p:cNvPr>
          <p:cNvSpPr>
            <a:spLocks noGrp="1"/>
          </p:cNvSpPr>
          <p:nvPr>
            <p:ph type="title"/>
          </p:nvPr>
        </p:nvSpPr>
        <p:spPr>
          <a:xfrm>
            <a:off x="1526585" y="1079643"/>
            <a:ext cx="6085800" cy="787652"/>
          </a:xfrm>
        </p:spPr>
        <p:txBody>
          <a:bodyPr/>
          <a:lstStyle/>
          <a:p>
            <a:pPr algn="ctr"/>
            <a:r>
              <a:rPr lang="en-GB"/>
              <a:t>Regulatory inspections</a:t>
            </a:r>
          </a:p>
        </p:txBody>
      </p:sp>
      <p:graphicFrame>
        <p:nvGraphicFramePr>
          <p:cNvPr id="5" name="Diagram 4">
            <a:extLst>
              <a:ext uri="{FF2B5EF4-FFF2-40B4-BE49-F238E27FC236}">
                <a16:creationId xmlns:a16="http://schemas.microsoft.com/office/drawing/2014/main" id="{4916E82A-7B1A-7822-4394-0605C3975282}"/>
              </a:ext>
            </a:extLst>
          </p:cNvPr>
          <p:cNvGraphicFramePr/>
          <p:nvPr/>
        </p:nvGraphicFramePr>
        <p:xfrm>
          <a:off x="1271531" y="1769254"/>
          <a:ext cx="6595910" cy="36651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Date Placeholder 2">
            <a:extLst>
              <a:ext uri="{FF2B5EF4-FFF2-40B4-BE49-F238E27FC236}">
                <a16:creationId xmlns:a16="http://schemas.microsoft.com/office/drawing/2014/main" id="{0BC04586-7B68-4DBD-C52F-A299FC36A63F}"/>
              </a:ext>
            </a:extLst>
          </p:cNvPr>
          <p:cNvSpPr>
            <a:spLocks noGrp="1"/>
          </p:cNvSpPr>
          <p:nvPr>
            <p:ph type="dt" sz="half" idx="10"/>
          </p:nvPr>
        </p:nvSpPr>
        <p:spPr/>
        <p:txBody>
          <a:bodyPr/>
          <a:lstStyle/>
          <a:p>
            <a:r>
              <a:rPr lang="en-US" sz="900"/>
              <a:t>6 February 2024</a:t>
            </a:r>
            <a:endParaRPr lang="en-GB" sz="900"/>
          </a:p>
        </p:txBody>
      </p:sp>
      <p:pic>
        <p:nvPicPr>
          <p:cNvPr id="4" name="Picture 3">
            <a:extLst>
              <a:ext uri="{FF2B5EF4-FFF2-40B4-BE49-F238E27FC236}">
                <a16:creationId xmlns:a16="http://schemas.microsoft.com/office/drawing/2014/main" id="{25248D99-7CE4-F5B9-5716-FE9E831FCF48}"/>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62126" y="5536936"/>
            <a:ext cx="895812" cy="895812"/>
          </a:xfrm>
          <a:prstGeom prst="rect">
            <a:avLst/>
          </a:prstGeom>
        </p:spPr>
      </p:pic>
      <p:sp>
        <p:nvSpPr>
          <p:cNvPr id="6" name="Slide Number Placeholder 5">
            <a:extLst>
              <a:ext uri="{FF2B5EF4-FFF2-40B4-BE49-F238E27FC236}">
                <a16:creationId xmlns:a16="http://schemas.microsoft.com/office/drawing/2014/main" id="{3A63191B-DA1D-A6FC-C93B-05DBEDEC388F}"/>
              </a:ext>
            </a:extLst>
          </p:cNvPr>
          <p:cNvSpPr>
            <a:spLocks noGrp="1"/>
          </p:cNvSpPr>
          <p:nvPr>
            <p:ph type="sldNum" sz="quarter" idx="12"/>
          </p:nvPr>
        </p:nvSpPr>
        <p:spPr/>
        <p:txBody>
          <a:bodyPr/>
          <a:lstStyle/>
          <a:p>
            <a:fld id="{F2DDE3AD-81DD-477C-B05F-9B8B1DADB4A3}" type="slidenum">
              <a:rPr lang="en-GB" smtClean="0"/>
              <a:t>10</a:t>
            </a:fld>
            <a:endParaRPr lang="en-GB"/>
          </a:p>
        </p:txBody>
      </p:sp>
    </p:spTree>
    <p:extLst>
      <p:ext uri="{BB962C8B-B14F-4D97-AF65-F5344CB8AC3E}">
        <p14:creationId xmlns:p14="http://schemas.microsoft.com/office/powerpoint/2010/main" val="1953787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Practicalities of Inspections </a:t>
            </a:r>
          </a:p>
        </p:txBody>
      </p:sp>
      <p:sp>
        <p:nvSpPr>
          <p:cNvPr id="3" name="Content Placeholder 2"/>
          <p:cNvSpPr>
            <a:spLocks noGrp="1"/>
          </p:cNvSpPr>
          <p:nvPr>
            <p:ph idx="1"/>
          </p:nvPr>
        </p:nvSpPr>
        <p:spPr>
          <a:xfrm>
            <a:off x="482600" y="1151792"/>
            <a:ext cx="8114400" cy="4884941"/>
          </a:xfrm>
        </p:spPr>
        <p:txBody>
          <a:bodyPr>
            <a:normAutofit/>
          </a:bodyPr>
          <a:lstStyle/>
          <a:p>
            <a:pPr marL="270000" lvl="2"/>
            <a:r>
              <a:rPr lang="en-GB" sz="1800"/>
              <a:t>Clear focus on material risks – largely assessing governance through management of risks</a:t>
            </a:r>
          </a:p>
          <a:p>
            <a:pPr lvl="2" indent="0">
              <a:buNone/>
            </a:pPr>
            <a:endParaRPr lang="en-GB" sz="1800"/>
          </a:p>
          <a:p>
            <a:pPr lvl="2"/>
            <a:r>
              <a:rPr lang="en-GB" sz="1800"/>
              <a:t>Key documents:</a:t>
            </a:r>
          </a:p>
          <a:p>
            <a:pPr lvl="3"/>
            <a:r>
              <a:rPr lang="en-GB" sz="1800"/>
              <a:t>Business / financial plans including stress testing and recovery planning</a:t>
            </a:r>
          </a:p>
          <a:p>
            <a:pPr lvl="3"/>
            <a:r>
              <a:rPr lang="en-GB" sz="1800"/>
              <a:t>Board and committee papers including KPI reporting</a:t>
            </a:r>
          </a:p>
          <a:p>
            <a:pPr lvl="3"/>
            <a:r>
              <a:rPr lang="en-GB" sz="1800"/>
              <a:t>Risk assessment</a:t>
            </a:r>
          </a:p>
          <a:p>
            <a:pPr lvl="3"/>
            <a:r>
              <a:rPr lang="en-GB" sz="1800"/>
              <a:t>Management accounts</a:t>
            </a:r>
          </a:p>
          <a:p>
            <a:pPr lvl="3"/>
            <a:r>
              <a:rPr lang="en-GB" sz="1800"/>
              <a:t>Internal audit plans and outcomes</a:t>
            </a:r>
          </a:p>
          <a:p>
            <a:pPr marL="360000" lvl="3" indent="0">
              <a:buNone/>
            </a:pPr>
            <a:endParaRPr lang="en-GB" sz="1800"/>
          </a:p>
          <a:p>
            <a:pPr lvl="2"/>
            <a:r>
              <a:rPr lang="en-GB" sz="1800"/>
              <a:t>Meetings – not pre-set / various combinations including meeting with tenants involved in scrutiny</a:t>
            </a:r>
          </a:p>
          <a:p>
            <a:pPr lvl="2" indent="0">
              <a:buNone/>
            </a:pPr>
            <a:endParaRPr lang="en-GB" sz="1800"/>
          </a:p>
          <a:p>
            <a:pPr lvl="2"/>
            <a:r>
              <a:rPr lang="en-GB" sz="1800"/>
              <a:t>Co-regulatory – ask for more docs / assurance gap meeting</a:t>
            </a:r>
          </a:p>
          <a:p>
            <a:pPr lvl="2"/>
            <a:endParaRPr lang="en-GB" sz="1800"/>
          </a:p>
          <a:p>
            <a:pPr lvl="2"/>
            <a:endParaRPr lang="en-GB" sz="1800"/>
          </a:p>
          <a:p>
            <a:pPr marL="360000" lvl="3" indent="0">
              <a:buNone/>
            </a:pPr>
            <a:endParaRPr lang="en-GB" sz="1800"/>
          </a:p>
          <a:p>
            <a:pPr lvl="2"/>
            <a:endParaRPr lang="en-GB" sz="1800"/>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2DDE3AD-81DD-477C-B05F-9B8B1DADB4A3}" type="slidenum">
              <a:rPr kumimoji="0" lang="en-GB" sz="105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GB" sz="105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8" name="Date Placeholder 3">
            <a:extLst>
              <a:ext uri="{FF2B5EF4-FFF2-40B4-BE49-F238E27FC236}">
                <a16:creationId xmlns:a16="http://schemas.microsoft.com/office/drawing/2014/main" id="{F582F4BA-50B5-589B-F575-85E577A89463}"/>
              </a:ext>
            </a:extLst>
          </p:cNvPr>
          <p:cNvSpPr>
            <a:spLocks noGrp="1"/>
          </p:cNvSpPr>
          <p:nvPr>
            <p:ph type="dt" sz="half" idx="10"/>
          </p:nvPr>
        </p:nvSpPr>
        <p:spPr>
          <a:xfrm>
            <a:off x="2499519" y="6233208"/>
            <a:ext cx="2150532" cy="110087"/>
          </a:xfrm>
        </p:spPr>
        <p:txBody>
          <a:bodyPr/>
          <a:lstStyle/>
          <a:p>
            <a:r>
              <a:rPr lang="en-US"/>
              <a:t>6 February 2024</a:t>
            </a:r>
            <a:endParaRPr lang="en-GB"/>
          </a:p>
        </p:txBody>
      </p:sp>
      <p:pic>
        <p:nvPicPr>
          <p:cNvPr id="4" name="Picture 3">
            <a:extLst>
              <a:ext uri="{FF2B5EF4-FFF2-40B4-BE49-F238E27FC236}">
                <a16:creationId xmlns:a16="http://schemas.microsoft.com/office/drawing/2014/main" id="{B1CDFB7F-D995-E565-AD58-CA8169214D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20137" y="5394475"/>
            <a:ext cx="1529537" cy="1284515"/>
          </a:xfrm>
          <a:prstGeom prst="rect">
            <a:avLst/>
          </a:prstGeom>
        </p:spPr>
      </p:pic>
    </p:spTree>
    <p:extLst>
      <p:ext uri="{BB962C8B-B14F-4D97-AF65-F5344CB8AC3E}">
        <p14:creationId xmlns:p14="http://schemas.microsoft.com/office/powerpoint/2010/main" val="2063566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880EBC4-87B8-E9B9-BB78-35B58041E8AD}"/>
              </a:ext>
            </a:extLst>
          </p:cNvPr>
          <p:cNvSpPr>
            <a:spLocks noGrp="1"/>
          </p:cNvSpPr>
          <p:nvPr>
            <p:ph type="title"/>
          </p:nvPr>
        </p:nvSpPr>
        <p:spPr>
          <a:xfrm>
            <a:off x="482600" y="465667"/>
            <a:ext cx="8114400" cy="720000"/>
          </a:xfrm>
        </p:spPr>
        <p:txBody>
          <a:bodyPr anchor="t">
            <a:normAutofit/>
          </a:bodyPr>
          <a:lstStyle/>
          <a:p>
            <a:r>
              <a:rPr lang="en-GB"/>
              <a:t>Regulatory judgements and gradings</a:t>
            </a:r>
          </a:p>
        </p:txBody>
      </p:sp>
      <p:pic>
        <p:nvPicPr>
          <p:cNvPr id="9" name="Content Placeholder 8">
            <a:extLst>
              <a:ext uri="{FF2B5EF4-FFF2-40B4-BE49-F238E27FC236}">
                <a16:creationId xmlns:a16="http://schemas.microsoft.com/office/drawing/2014/main" id="{473ECD85-145F-2C8E-DB25-16F19A1A0448}"/>
              </a:ext>
            </a:extLst>
          </p:cNvPr>
          <p:cNvPicPr>
            <a:picLocks noGrp="1" noChangeAspect="1"/>
          </p:cNvPicPr>
          <p:nvPr>
            <p:ph idx="1"/>
          </p:nvPr>
        </p:nvPicPr>
        <p:blipFill>
          <a:blip r:embed="rId2"/>
          <a:stretch>
            <a:fillRect/>
          </a:stretch>
        </p:blipFill>
        <p:spPr>
          <a:xfrm>
            <a:off x="1226228" y="1430867"/>
            <a:ext cx="6627144" cy="4605866"/>
          </a:xfrm>
          <a:noFill/>
        </p:spPr>
      </p:pic>
      <p:sp>
        <p:nvSpPr>
          <p:cNvPr id="4" name="Date Placeholder 3">
            <a:extLst>
              <a:ext uri="{FF2B5EF4-FFF2-40B4-BE49-F238E27FC236}">
                <a16:creationId xmlns:a16="http://schemas.microsoft.com/office/drawing/2014/main" id="{B8CE5369-A07A-4B49-20D0-B843304FEB5C}"/>
              </a:ext>
            </a:extLst>
          </p:cNvPr>
          <p:cNvSpPr>
            <a:spLocks noGrp="1"/>
          </p:cNvSpPr>
          <p:nvPr>
            <p:ph type="dt" sz="half" idx="10"/>
          </p:nvPr>
        </p:nvSpPr>
        <p:spPr>
          <a:xfrm>
            <a:off x="2499518" y="6229332"/>
            <a:ext cx="2150532" cy="110087"/>
          </a:xfrm>
        </p:spPr>
        <p:txBody>
          <a:bodyPr anchor="t">
            <a:normAutofit/>
          </a:bodyPr>
          <a:lstStyle/>
          <a:p>
            <a:pPr>
              <a:lnSpc>
                <a:spcPct val="90000"/>
              </a:lnSpc>
              <a:spcAft>
                <a:spcPts val="600"/>
              </a:spcAft>
            </a:pPr>
            <a:r>
              <a:rPr lang="en-US" sz="800"/>
              <a:t>6 February 2024</a:t>
            </a:r>
            <a:endParaRPr lang="en-GB" sz="800"/>
          </a:p>
        </p:txBody>
      </p:sp>
      <p:sp>
        <p:nvSpPr>
          <p:cNvPr id="5" name="Slide Number Placeholder 4">
            <a:extLst>
              <a:ext uri="{FF2B5EF4-FFF2-40B4-BE49-F238E27FC236}">
                <a16:creationId xmlns:a16="http://schemas.microsoft.com/office/drawing/2014/main" id="{4F18494B-A51D-DEFC-A235-B7E30D76CC5B}"/>
              </a:ext>
            </a:extLst>
          </p:cNvPr>
          <p:cNvSpPr>
            <a:spLocks noGrp="1"/>
          </p:cNvSpPr>
          <p:nvPr>
            <p:ph type="sldNum" sz="quarter" idx="12"/>
          </p:nvPr>
        </p:nvSpPr>
        <p:spPr>
          <a:xfrm>
            <a:off x="482600" y="6229332"/>
            <a:ext cx="182033" cy="110087"/>
          </a:xfrm>
        </p:spPr>
        <p:txBody>
          <a:bodyPr anchor="t">
            <a:normAutofit/>
          </a:bodyPr>
          <a:lstStyle/>
          <a:p>
            <a:pPr>
              <a:lnSpc>
                <a:spcPct val="90000"/>
              </a:lnSpc>
              <a:spcAft>
                <a:spcPts val="600"/>
              </a:spcAft>
            </a:pPr>
            <a:fld id="{F2DDE3AD-81DD-477C-B05F-9B8B1DADB4A3}" type="slidenum">
              <a:rPr lang="en-GB" sz="800" smtClean="0"/>
              <a:pPr>
                <a:lnSpc>
                  <a:spcPct val="90000"/>
                </a:lnSpc>
                <a:spcAft>
                  <a:spcPts val="600"/>
                </a:spcAft>
              </a:pPr>
              <a:t>12</a:t>
            </a:fld>
            <a:endParaRPr lang="en-GB" sz="800"/>
          </a:p>
        </p:txBody>
      </p:sp>
      <p:pic>
        <p:nvPicPr>
          <p:cNvPr id="10" name="Picture 9">
            <a:extLst>
              <a:ext uri="{FF2B5EF4-FFF2-40B4-BE49-F238E27FC236}">
                <a16:creationId xmlns:a16="http://schemas.microsoft.com/office/drawing/2014/main" id="{4E5D26A2-F21D-3802-2CAA-F99174ECAB0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126" y="5536936"/>
            <a:ext cx="895812" cy="895812"/>
          </a:xfrm>
          <a:prstGeom prst="rect">
            <a:avLst/>
          </a:prstGeom>
        </p:spPr>
      </p:pic>
    </p:spTree>
    <p:extLst>
      <p:ext uri="{BB962C8B-B14F-4D97-AF65-F5344CB8AC3E}">
        <p14:creationId xmlns:p14="http://schemas.microsoft.com/office/powerpoint/2010/main" val="20906902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D32DFE-3CFA-261A-D069-A96F43B31C31}"/>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E1D634D-8A09-A8B3-5459-0D045A3BFA35}"/>
              </a:ext>
            </a:extLst>
          </p:cNvPr>
          <p:cNvSpPr>
            <a:spLocks noGrp="1"/>
          </p:cNvSpPr>
          <p:nvPr>
            <p:ph type="title"/>
          </p:nvPr>
        </p:nvSpPr>
        <p:spPr>
          <a:xfrm>
            <a:off x="482600" y="465667"/>
            <a:ext cx="8114400" cy="720000"/>
          </a:xfrm>
        </p:spPr>
        <p:txBody>
          <a:bodyPr anchor="t">
            <a:normAutofit/>
          </a:bodyPr>
          <a:lstStyle/>
          <a:p>
            <a:r>
              <a:rPr lang="en-GB"/>
              <a:t>Regulatory judgements and gradings</a:t>
            </a:r>
          </a:p>
        </p:txBody>
      </p:sp>
      <p:pic>
        <p:nvPicPr>
          <p:cNvPr id="8" name="Picture 7">
            <a:extLst>
              <a:ext uri="{FF2B5EF4-FFF2-40B4-BE49-F238E27FC236}">
                <a16:creationId xmlns:a16="http://schemas.microsoft.com/office/drawing/2014/main" id="{223582CF-0DF0-6FED-BD6B-C11EEE84261F}"/>
              </a:ext>
            </a:extLst>
          </p:cNvPr>
          <p:cNvPicPr>
            <a:picLocks noChangeAspect="1"/>
          </p:cNvPicPr>
          <p:nvPr/>
        </p:nvPicPr>
        <p:blipFill>
          <a:blip r:embed="rId2"/>
          <a:stretch>
            <a:fillRect/>
          </a:stretch>
        </p:blipFill>
        <p:spPr>
          <a:xfrm>
            <a:off x="1577827" y="1430867"/>
            <a:ext cx="6256217" cy="4605866"/>
          </a:xfrm>
          <a:prstGeom prst="rect">
            <a:avLst/>
          </a:prstGeom>
          <a:noFill/>
        </p:spPr>
      </p:pic>
      <p:sp>
        <p:nvSpPr>
          <p:cNvPr id="4" name="Date Placeholder 3">
            <a:extLst>
              <a:ext uri="{FF2B5EF4-FFF2-40B4-BE49-F238E27FC236}">
                <a16:creationId xmlns:a16="http://schemas.microsoft.com/office/drawing/2014/main" id="{1A2CAE32-7D63-306D-38ED-9F057B7A4D6B}"/>
              </a:ext>
            </a:extLst>
          </p:cNvPr>
          <p:cNvSpPr>
            <a:spLocks noGrp="1"/>
          </p:cNvSpPr>
          <p:nvPr>
            <p:ph type="dt" sz="half" idx="10"/>
          </p:nvPr>
        </p:nvSpPr>
        <p:spPr>
          <a:xfrm>
            <a:off x="2499518" y="6229332"/>
            <a:ext cx="2150532" cy="110087"/>
          </a:xfrm>
        </p:spPr>
        <p:txBody>
          <a:bodyPr anchor="t">
            <a:normAutofit/>
          </a:bodyPr>
          <a:lstStyle/>
          <a:p>
            <a:pPr>
              <a:lnSpc>
                <a:spcPct val="90000"/>
              </a:lnSpc>
              <a:spcAft>
                <a:spcPts val="600"/>
              </a:spcAft>
            </a:pPr>
            <a:r>
              <a:rPr lang="en-US" sz="800"/>
              <a:t>6 February 2024</a:t>
            </a:r>
            <a:endParaRPr lang="en-GB" sz="800"/>
          </a:p>
        </p:txBody>
      </p:sp>
      <p:sp>
        <p:nvSpPr>
          <p:cNvPr id="5" name="Slide Number Placeholder 4">
            <a:extLst>
              <a:ext uri="{FF2B5EF4-FFF2-40B4-BE49-F238E27FC236}">
                <a16:creationId xmlns:a16="http://schemas.microsoft.com/office/drawing/2014/main" id="{C217BF33-6F5B-A2C5-CEC2-41A7980C6703}"/>
              </a:ext>
            </a:extLst>
          </p:cNvPr>
          <p:cNvSpPr>
            <a:spLocks noGrp="1"/>
          </p:cNvSpPr>
          <p:nvPr>
            <p:ph type="sldNum" sz="quarter" idx="12"/>
          </p:nvPr>
        </p:nvSpPr>
        <p:spPr>
          <a:xfrm>
            <a:off x="482600" y="6229332"/>
            <a:ext cx="182033" cy="110087"/>
          </a:xfrm>
        </p:spPr>
        <p:txBody>
          <a:bodyPr anchor="t">
            <a:normAutofit/>
          </a:bodyPr>
          <a:lstStyle/>
          <a:p>
            <a:pPr>
              <a:lnSpc>
                <a:spcPct val="90000"/>
              </a:lnSpc>
              <a:spcAft>
                <a:spcPts val="600"/>
              </a:spcAft>
            </a:pPr>
            <a:fld id="{F2DDE3AD-81DD-477C-B05F-9B8B1DADB4A3}" type="slidenum">
              <a:rPr lang="en-GB" sz="800" smtClean="0"/>
              <a:pPr>
                <a:lnSpc>
                  <a:spcPct val="90000"/>
                </a:lnSpc>
                <a:spcAft>
                  <a:spcPts val="600"/>
                </a:spcAft>
              </a:pPr>
              <a:t>13</a:t>
            </a:fld>
            <a:endParaRPr lang="en-GB" sz="800"/>
          </a:p>
        </p:txBody>
      </p:sp>
      <p:pic>
        <p:nvPicPr>
          <p:cNvPr id="10" name="Picture 9">
            <a:extLst>
              <a:ext uri="{FF2B5EF4-FFF2-40B4-BE49-F238E27FC236}">
                <a16:creationId xmlns:a16="http://schemas.microsoft.com/office/drawing/2014/main" id="{978B6B81-FA9C-ADA4-60AF-8C13A7B300F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69049" y="5319214"/>
            <a:ext cx="1091512" cy="1037941"/>
          </a:xfrm>
          <a:prstGeom prst="rect">
            <a:avLst/>
          </a:prstGeom>
        </p:spPr>
      </p:pic>
    </p:spTree>
    <p:extLst>
      <p:ext uri="{BB962C8B-B14F-4D97-AF65-F5344CB8AC3E}">
        <p14:creationId xmlns:p14="http://schemas.microsoft.com/office/powerpoint/2010/main" val="2233437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8EE455-6A19-6885-A19D-30D95D0E23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FBB12B-B6FE-F185-0201-728DE3BCAAE6}"/>
              </a:ext>
            </a:extLst>
          </p:cNvPr>
          <p:cNvSpPr>
            <a:spLocks noGrp="1"/>
          </p:cNvSpPr>
          <p:nvPr>
            <p:ph type="title"/>
          </p:nvPr>
        </p:nvSpPr>
        <p:spPr>
          <a:xfrm>
            <a:off x="482600" y="465667"/>
            <a:ext cx="8114400" cy="720000"/>
          </a:xfrm>
        </p:spPr>
        <p:txBody>
          <a:bodyPr anchor="t">
            <a:normAutofit/>
          </a:bodyPr>
          <a:lstStyle/>
          <a:p>
            <a:br>
              <a:rPr lang="en-GB" sz="2600"/>
            </a:br>
            <a:r>
              <a:rPr lang="en-GB" sz="2600"/>
              <a:t>Regulatory Judgements and gradings </a:t>
            </a:r>
          </a:p>
        </p:txBody>
      </p:sp>
      <p:sp>
        <p:nvSpPr>
          <p:cNvPr id="3" name="Text Placeholder 2">
            <a:extLst>
              <a:ext uri="{FF2B5EF4-FFF2-40B4-BE49-F238E27FC236}">
                <a16:creationId xmlns:a16="http://schemas.microsoft.com/office/drawing/2014/main" id="{F81F9100-E144-F53C-6248-336B738B38C2}"/>
              </a:ext>
            </a:extLst>
          </p:cNvPr>
          <p:cNvSpPr>
            <a:spLocks noGrp="1"/>
          </p:cNvSpPr>
          <p:nvPr>
            <p:ph sz="half" idx="2"/>
          </p:nvPr>
        </p:nvSpPr>
        <p:spPr>
          <a:xfrm>
            <a:off x="4629150" y="1430867"/>
            <a:ext cx="3960000" cy="4605866"/>
          </a:xfrm>
        </p:spPr>
        <p:txBody>
          <a:bodyPr>
            <a:normAutofit/>
          </a:bodyPr>
          <a:lstStyle/>
          <a:p>
            <a:r>
              <a:rPr lang="en-GB"/>
              <a:t>	</a:t>
            </a:r>
          </a:p>
          <a:p>
            <a:endParaRPr lang="en-GB">
              <a:hlinkClick r:id="rId3"/>
            </a:endParaRPr>
          </a:p>
          <a:p>
            <a:endParaRPr lang="en-GB">
              <a:hlinkClick r:id="rId3"/>
            </a:endParaRPr>
          </a:p>
          <a:p>
            <a:endParaRPr lang="en-GB">
              <a:hlinkClick r:id="rId3"/>
            </a:endParaRPr>
          </a:p>
          <a:p>
            <a:endParaRPr lang="en-GB">
              <a:hlinkClick r:id="rId3"/>
            </a:endParaRPr>
          </a:p>
          <a:p>
            <a:endParaRPr lang="en-GB">
              <a:hlinkClick r:id="rId3"/>
            </a:endParaRPr>
          </a:p>
          <a:p>
            <a:endParaRPr lang="en-GB">
              <a:hlinkClick r:id="rId3"/>
            </a:endParaRPr>
          </a:p>
          <a:p>
            <a:pPr marL="342900" indent="-342900">
              <a:buFont typeface="Arial" panose="020B0604020202020204" pitchFamily="34" charset="0"/>
              <a:buChar char="•"/>
            </a:pPr>
            <a:endParaRPr lang="en-GB"/>
          </a:p>
          <a:p>
            <a:pPr marL="342900" indent="-342900">
              <a:buFont typeface="Arial" panose="020B0604020202020204" pitchFamily="34" charset="0"/>
              <a:buChar char="•"/>
            </a:pPr>
            <a:endParaRPr lang="en-GB"/>
          </a:p>
        </p:txBody>
      </p:sp>
      <p:sp>
        <p:nvSpPr>
          <p:cNvPr id="7" name="Date Placeholder 3">
            <a:extLst>
              <a:ext uri="{FF2B5EF4-FFF2-40B4-BE49-F238E27FC236}">
                <a16:creationId xmlns:a16="http://schemas.microsoft.com/office/drawing/2014/main" id="{FD0D1081-6D3E-B0FC-9009-C14C0B76E03A}"/>
              </a:ext>
            </a:extLst>
          </p:cNvPr>
          <p:cNvSpPr>
            <a:spLocks noGrp="1"/>
          </p:cNvSpPr>
          <p:nvPr>
            <p:ph type="dt" sz="half" idx="10"/>
          </p:nvPr>
        </p:nvSpPr>
        <p:spPr>
          <a:xfrm>
            <a:off x="2499518" y="6229332"/>
            <a:ext cx="2150532" cy="110087"/>
          </a:xfrm>
        </p:spPr>
        <p:txBody>
          <a:bodyPr anchor="t">
            <a:normAutofit/>
          </a:bodyPr>
          <a:lstStyle/>
          <a:p>
            <a:pPr>
              <a:lnSpc>
                <a:spcPct val="90000"/>
              </a:lnSpc>
              <a:spcAft>
                <a:spcPts val="600"/>
              </a:spcAft>
            </a:pPr>
            <a:r>
              <a:rPr lang="en-US" sz="300"/>
              <a:t>6 February 2024</a:t>
            </a:r>
            <a:endParaRPr lang="en-GB" sz="300"/>
          </a:p>
        </p:txBody>
      </p:sp>
      <p:sp>
        <p:nvSpPr>
          <p:cNvPr id="6" name="Slide Number Placeholder 5">
            <a:extLst>
              <a:ext uri="{FF2B5EF4-FFF2-40B4-BE49-F238E27FC236}">
                <a16:creationId xmlns:a16="http://schemas.microsoft.com/office/drawing/2014/main" id="{7D1D482C-3915-B93A-9ED2-C7501273E1A5}"/>
              </a:ext>
            </a:extLst>
          </p:cNvPr>
          <p:cNvSpPr>
            <a:spLocks noGrp="1"/>
          </p:cNvSpPr>
          <p:nvPr>
            <p:ph type="sldNum" sz="quarter" idx="12"/>
          </p:nvPr>
        </p:nvSpPr>
        <p:spPr>
          <a:xfrm>
            <a:off x="482600" y="6229332"/>
            <a:ext cx="182033" cy="110087"/>
          </a:xfrm>
        </p:spPr>
        <p:txBody>
          <a:bodyPr anchor="t">
            <a:normAutofit/>
          </a:bodyPr>
          <a:lstStyle/>
          <a:p>
            <a:pPr>
              <a:lnSpc>
                <a:spcPct val="90000"/>
              </a:lnSpc>
              <a:spcAft>
                <a:spcPts val="600"/>
              </a:spcAft>
            </a:pPr>
            <a:fld id="{3FE9C42C-F831-4E01-89B2-84821AEE61E2}" type="slidenum">
              <a:rPr lang="en-GB" sz="800" smtClean="0"/>
              <a:pPr>
                <a:lnSpc>
                  <a:spcPct val="90000"/>
                </a:lnSpc>
                <a:spcAft>
                  <a:spcPts val="600"/>
                </a:spcAft>
              </a:pPr>
              <a:t>14</a:t>
            </a:fld>
            <a:endParaRPr lang="en-GB" sz="800"/>
          </a:p>
        </p:txBody>
      </p:sp>
      <p:pic>
        <p:nvPicPr>
          <p:cNvPr id="8" name="Picture 7">
            <a:extLst>
              <a:ext uri="{FF2B5EF4-FFF2-40B4-BE49-F238E27FC236}">
                <a16:creationId xmlns:a16="http://schemas.microsoft.com/office/drawing/2014/main" id="{418D0E2F-918E-4B82-DFFE-E2E2E274C6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54264" y="5119606"/>
            <a:ext cx="1507136" cy="1507136"/>
          </a:xfrm>
          <a:prstGeom prst="rect">
            <a:avLst/>
          </a:prstGeom>
        </p:spPr>
      </p:pic>
      <p:pic>
        <p:nvPicPr>
          <p:cNvPr id="10" name="Picture 9">
            <a:extLst>
              <a:ext uri="{FF2B5EF4-FFF2-40B4-BE49-F238E27FC236}">
                <a16:creationId xmlns:a16="http://schemas.microsoft.com/office/drawing/2014/main" id="{9D3C69FC-74E6-4833-C29B-06F9C368896B}"/>
              </a:ext>
            </a:extLst>
          </p:cNvPr>
          <p:cNvPicPr>
            <a:picLocks noChangeAspect="1"/>
          </p:cNvPicPr>
          <p:nvPr/>
        </p:nvPicPr>
        <p:blipFill>
          <a:blip r:embed="rId5"/>
          <a:stretch>
            <a:fillRect/>
          </a:stretch>
        </p:blipFill>
        <p:spPr>
          <a:xfrm>
            <a:off x="1102735" y="1492945"/>
            <a:ext cx="6214861" cy="4605867"/>
          </a:xfrm>
          <a:prstGeom prst="rect">
            <a:avLst/>
          </a:prstGeom>
        </p:spPr>
      </p:pic>
    </p:spTree>
    <p:extLst>
      <p:ext uri="{BB962C8B-B14F-4D97-AF65-F5344CB8AC3E}">
        <p14:creationId xmlns:p14="http://schemas.microsoft.com/office/powerpoint/2010/main" val="32368727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p:nvPr>
        </p:nvSpPr>
        <p:spPr/>
        <p:txBody>
          <a:bodyPr/>
          <a:lstStyle/>
          <a:p>
            <a:r>
              <a:rPr lang="en-GB"/>
              <a:t>Questions, discussion and sharing</a:t>
            </a:r>
          </a:p>
        </p:txBody>
      </p:sp>
      <p:sp>
        <p:nvSpPr>
          <p:cNvPr id="2" name="Date Placeholder 1">
            <a:extLst>
              <a:ext uri="{FF2B5EF4-FFF2-40B4-BE49-F238E27FC236}">
                <a16:creationId xmlns:a16="http://schemas.microsoft.com/office/drawing/2014/main" id="{57300B57-1038-579D-CE30-E95A61CCE9F5}"/>
              </a:ext>
            </a:extLst>
          </p:cNvPr>
          <p:cNvSpPr>
            <a:spLocks noGrp="1"/>
          </p:cNvSpPr>
          <p:nvPr>
            <p:ph type="dt" sz="half" idx="10"/>
          </p:nvPr>
        </p:nvSpPr>
        <p:spPr/>
        <p:txBody>
          <a:bodyPr/>
          <a:lstStyle/>
          <a:p>
            <a:r>
              <a:rPr lang="en-US"/>
              <a:t>6 February 2024</a:t>
            </a:r>
            <a:endParaRPr lang="en-GB"/>
          </a:p>
        </p:txBody>
      </p:sp>
    </p:spTree>
    <p:extLst>
      <p:ext uri="{BB962C8B-B14F-4D97-AF65-F5344CB8AC3E}">
        <p14:creationId xmlns:p14="http://schemas.microsoft.com/office/powerpoint/2010/main" val="20358049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EF2EC-07FF-DCFC-6CCC-08D595E1D2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3DC658-1562-E785-EA3C-2A3571B20409}"/>
              </a:ext>
            </a:extLst>
          </p:cNvPr>
          <p:cNvSpPr>
            <a:spLocks noGrp="1"/>
          </p:cNvSpPr>
          <p:nvPr>
            <p:ph type="title"/>
          </p:nvPr>
        </p:nvSpPr>
        <p:spPr>
          <a:xfrm>
            <a:off x="482600" y="465667"/>
            <a:ext cx="8114400" cy="720000"/>
          </a:xfrm>
        </p:spPr>
        <p:txBody>
          <a:bodyPr anchor="t">
            <a:normAutofit/>
          </a:bodyPr>
          <a:lstStyle/>
          <a:p>
            <a:br>
              <a:rPr lang="en-GB" sz="1200"/>
            </a:br>
            <a:br>
              <a:rPr lang="en-GB" sz="1200"/>
            </a:br>
            <a:br>
              <a:rPr lang="en-GB" sz="1200"/>
            </a:br>
            <a:endParaRPr lang="en-GB" sz="1200"/>
          </a:p>
        </p:txBody>
      </p:sp>
      <p:pic>
        <p:nvPicPr>
          <p:cNvPr id="3" name="Picture 2" descr="A group of purple houses&#10;&#10;Description automatically generated">
            <a:extLst>
              <a:ext uri="{FF2B5EF4-FFF2-40B4-BE49-F238E27FC236}">
                <a16:creationId xmlns:a16="http://schemas.microsoft.com/office/drawing/2014/main" id="{C065F151-1EA1-190D-E452-AB7A1A1194E7}"/>
              </a:ext>
            </a:extLst>
          </p:cNvPr>
          <p:cNvPicPr>
            <a:picLocks noChangeAspect="1"/>
          </p:cNvPicPr>
          <p:nvPr/>
        </p:nvPicPr>
        <p:blipFill>
          <a:blip r:embed="rId2" cstate="print">
            <a:extLst>
              <a:ext uri="{28A0092B-C50C-407E-A947-70E740481C1C}">
                <a14:useLocalDpi xmlns:a14="http://schemas.microsoft.com/office/drawing/2010/main" val="0"/>
              </a:ext>
            </a:extLst>
          </a:blip>
          <a:srcRect l="8321" r="5700" b="-2"/>
          <a:stretch/>
        </p:blipFill>
        <p:spPr>
          <a:xfrm>
            <a:off x="4629150" y="1430867"/>
            <a:ext cx="3960000" cy="4605866"/>
          </a:xfrm>
          <a:prstGeom prst="rect">
            <a:avLst/>
          </a:prstGeom>
          <a:noFill/>
        </p:spPr>
      </p:pic>
      <p:sp>
        <p:nvSpPr>
          <p:cNvPr id="4" name="Date Placeholder 3">
            <a:extLst>
              <a:ext uri="{FF2B5EF4-FFF2-40B4-BE49-F238E27FC236}">
                <a16:creationId xmlns:a16="http://schemas.microsoft.com/office/drawing/2014/main" id="{62785D46-C03C-3DAD-7552-9DE114B03F52}"/>
              </a:ext>
            </a:extLst>
          </p:cNvPr>
          <p:cNvSpPr>
            <a:spLocks noGrp="1"/>
          </p:cNvSpPr>
          <p:nvPr>
            <p:ph type="dt" sz="half" idx="10"/>
          </p:nvPr>
        </p:nvSpPr>
        <p:spPr>
          <a:xfrm>
            <a:off x="2499518" y="6229332"/>
            <a:ext cx="2150532" cy="110087"/>
          </a:xfrm>
        </p:spPr>
        <p:txBody>
          <a:bodyPr anchor="t">
            <a:normAutofit/>
          </a:bodyPr>
          <a:lstStyle/>
          <a:p>
            <a:pPr>
              <a:lnSpc>
                <a:spcPct val="90000"/>
              </a:lnSpc>
              <a:spcAft>
                <a:spcPts val="600"/>
              </a:spcAft>
            </a:pPr>
            <a:r>
              <a:rPr lang="en-US" sz="800"/>
              <a:t>6 February 2024</a:t>
            </a:r>
            <a:endParaRPr lang="en-GB" sz="800"/>
          </a:p>
        </p:txBody>
      </p:sp>
      <p:sp>
        <p:nvSpPr>
          <p:cNvPr id="6" name="Slide Number Placeholder 5">
            <a:extLst>
              <a:ext uri="{FF2B5EF4-FFF2-40B4-BE49-F238E27FC236}">
                <a16:creationId xmlns:a16="http://schemas.microsoft.com/office/drawing/2014/main" id="{86824129-7A09-E1C8-1360-AAB5074DE466}"/>
              </a:ext>
            </a:extLst>
          </p:cNvPr>
          <p:cNvSpPr>
            <a:spLocks noGrp="1"/>
          </p:cNvSpPr>
          <p:nvPr>
            <p:ph type="sldNum" sz="quarter" idx="12"/>
          </p:nvPr>
        </p:nvSpPr>
        <p:spPr>
          <a:xfrm>
            <a:off x="482600" y="6229332"/>
            <a:ext cx="182033" cy="110087"/>
          </a:xfrm>
        </p:spPr>
        <p:txBody>
          <a:bodyPr anchor="t">
            <a:normAutofit/>
          </a:bodyPr>
          <a:lstStyle/>
          <a:p>
            <a:pPr>
              <a:lnSpc>
                <a:spcPct val="90000"/>
              </a:lnSpc>
              <a:spcAft>
                <a:spcPts val="600"/>
              </a:spcAft>
            </a:pPr>
            <a:fld id="{F2DDE3AD-81DD-477C-B05F-9B8B1DADB4A3}" type="slidenum">
              <a:rPr lang="en-GB" sz="800" smtClean="0"/>
              <a:pPr>
                <a:lnSpc>
                  <a:spcPct val="90000"/>
                </a:lnSpc>
                <a:spcAft>
                  <a:spcPts val="600"/>
                </a:spcAft>
              </a:pPr>
              <a:t>16</a:t>
            </a:fld>
            <a:endParaRPr lang="en-GB" sz="800"/>
          </a:p>
        </p:txBody>
      </p:sp>
      <p:sp>
        <p:nvSpPr>
          <p:cNvPr id="11" name="Content Placeholder 6">
            <a:extLst>
              <a:ext uri="{FF2B5EF4-FFF2-40B4-BE49-F238E27FC236}">
                <a16:creationId xmlns:a16="http://schemas.microsoft.com/office/drawing/2014/main" id="{8C7DB911-4389-45DF-EB7E-056522F6E4F9}"/>
              </a:ext>
            </a:extLst>
          </p:cNvPr>
          <p:cNvSpPr>
            <a:spLocks noGrp="1"/>
          </p:cNvSpPr>
          <p:nvPr>
            <p:ph sz="half" idx="13"/>
          </p:nvPr>
        </p:nvSpPr>
        <p:spPr>
          <a:xfrm>
            <a:off x="482600" y="2747748"/>
            <a:ext cx="5586104" cy="3304525"/>
          </a:xfrm>
        </p:spPr>
        <p:txBody>
          <a:bodyPr>
            <a:normAutofit/>
          </a:bodyPr>
          <a:lstStyle/>
          <a:p>
            <a:r>
              <a:rPr lang="en-US" sz="4400"/>
              <a:t>Governance and the role of the board</a:t>
            </a:r>
          </a:p>
        </p:txBody>
      </p:sp>
    </p:spTree>
    <p:extLst>
      <p:ext uri="{BB962C8B-B14F-4D97-AF65-F5344CB8AC3E}">
        <p14:creationId xmlns:p14="http://schemas.microsoft.com/office/powerpoint/2010/main" val="20759668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E1923-C905-4474-AD6A-11EF94511471}"/>
              </a:ext>
            </a:extLst>
          </p:cNvPr>
          <p:cNvSpPr>
            <a:spLocks noGrp="1"/>
          </p:cNvSpPr>
          <p:nvPr>
            <p:ph type="title"/>
          </p:nvPr>
        </p:nvSpPr>
        <p:spPr>
          <a:xfrm>
            <a:off x="1739996" y="256350"/>
            <a:ext cx="8114400" cy="720000"/>
          </a:xfrm>
        </p:spPr>
        <p:txBody>
          <a:bodyPr/>
          <a:lstStyle/>
          <a:p>
            <a:r>
              <a:rPr lang="en-GB"/>
              <a:t>Governance &amp; role of the board</a:t>
            </a:r>
          </a:p>
        </p:txBody>
      </p:sp>
      <p:sp>
        <p:nvSpPr>
          <p:cNvPr id="3" name="Content Placeholder 2">
            <a:extLst>
              <a:ext uri="{FF2B5EF4-FFF2-40B4-BE49-F238E27FC236}">
                <a16:creationId xmlns:a16="http://schemas.microsoft.com/office/drawing/2014/main" id="{57FC96E8-9586-47CC-A021-516767F493E5}"/>
              </a:ext>
            </a:extLst>
          </p:cNvPr>
          <p:cNvSpPr>
            <a:spLocks noGrp="1"/>
          </p:cNvSpPr>
          <p:nvPr>
            <p:ph idx="1"/>
          </p:nvPr>
        </p:nvSpPr>
        <p:spPr>
          <a:xfrm>
            <a:off x="74684" y="726437"/>
            <a:ext cx="8994632" cy="5502895"/>
          </a:xfrm>
        </p:spPr>
        <p:txBody>
          <a:bodyPr vert="horz" lIns="0" tIns="0" rIns="0" bIns="0" rtlCol="0" anchor="t">
            <a:noAutofit/>
          </a:bodyPr>
          <a:lstStyle/>
          <a:p>
            <a:pPr marL="213995" lvl="2" indent="-213995">
              <a:buFont typeface="Arial,Sans-Serif" panose="020B0604020202020204" pitchFamily="34" charset="0"/>
              <a:buChar char="•"/>
            </a:pPr>
            <a:r>
              <a:rPr lang="en-GB" sz="1800">
                <a:latin typeface="Arial"/>
                <a:cs typeface="Arial"/>
              </a:rPr>
              <a:t>In practice </a:t>
            </a:r>
            <a:endParaRPr lang="en-US" sz="1800">
              <a:latin typeface="Arial"/>
              <a:cs typeface="Arial"/>
            </a:endParaRPr>
          </a:p>
          <a:p>
            <a:pPr marL="686435" lvl="3" indent="-213995">
              <a:buFont typeface="Arial,Sans-Serif" panose="020B0604020202020204" pitchFamily="34" charset="0"/>
              <a:buChar char="•"/>
            </a:pPr>
            <a:r>
              <a:rPr lang="en-GB" sz="1800">
                <a:latin typeface="Arial"/>
                <a:cs typeface="Arial"/>
              </a:rPr>
              <a:t>delivery of strategic objectives </a:t>
            </a:r>
            <a:endParaRPr lang="en-US" sz="1800">
              <a:latin typeface="Arial"/>
              <a:cs typeface="Arial"/>
            </a:endParaRPr>
          </a:p>
          <a:p>
            <a:pPr marL="686435" lvl="3" indent="-213995">
              <a:buFont typeface="Arial,Sans-Serif" panose="020B0604020202020204" pitchFamily="34" charset="0"/>
              <a:buChar char="•"/>
            </a:pPr>
            <a:r>
              <a:rPr lang="en-GB" sz="1800">
                <a:latin typeface="Arial"/>
                <a:cs typeface="Arial"/>
              </a:rPr>
              <a:t>how specific risks are managed </a:t>
            </a:r>
            <a:endParaRPr lang="en-US" sz="1800">
              <a:latin typeface="Arial"/>
              <a:cs typeface="Arial"/>
            </a:endParaRPr>
          </a:p>
          <a:p>
            <a:pPr marL="686435" lvl="3" indent="-213995">
              <a:buFont typeface="Arial,Sans-Serif" panose="020B0604020202020204" pitchFamily="34" charset="0"/>
              <a:buChar char="•"/>
            </a:pPr>
            <a:r>
              <a:rPr lang="en-GB" sz="1800">
                <a:latin typeface="Arial"/>
                <a:cs typeface="Arial"/>
              </a:rPr>
              <a:t>key decisions are made </a:t>
            </a:r>
            <a:endParaRPr lang="en-US" sz="1800">
              <a:latin typeface="Arial"/>
              <a:cs typeface="Arial"/>
            </a:endParaRPr>
          </a:p>
          <a:p>
            <a:pPr marL="686435" lvl="3" indent="-213995">
              <a:buFont typeface="Arial,Sans-Serif" panose="020B0604020202020204" pitchFamily="34" charset="0"/>
              <a:buChar char="•"/>
            </a:pPr>
            <a:r>
              <a:rPr lang="en-GB" sz="1800">
                <a:latin typeface="Arial"/>
                <a:cs typeface="Arial"/>
              </a:rPr>
              <a:t>good outcomes for tenants</a:t>
            </a:r>
            <a:endParaRPr lang="en-US" sz="1800">
              <a:latin typeface="Arial"/>
              <a:cs typeface="Arial"/>
            </a:endParaRPr>
          </a:p>
          <a:p>
            <a:pPr lvl="2" indent="0">
              <a:buNone/>
            </a:pPr>
            <a:endParaRPr lang="en-GB" sz="1800">
              <a:latin typeface="Arial"/>
              <a:cs typeface="Arial"/>
            </a:endParaRPr>
          </a:p>
          <a:p>
            <a:pPr marL="257175" lvl="2" indent="-257175">
              <a:buFont typeface="Arial" panose="020B0604020202020204" pitchFamily="34" charset="0"/>
              <a:buChar char="•"/>
            </a:pPr>
            <a:r>
              <a:rPr lang="en-GB" sz="1800">
                <a:latin typeface="Arial"/>
                <a:cs typeface="Arial"/>
              </a:rPr>
              <a:t>Regulatory standards &amp; expected outcomes align with key governance principles </a:t>
            </a:r>
            <a:endParaRPr lang="en-GB"/>
          </a:p>
          <a:p>
            <a:pPr marL="729615" lvl="3" indent="-257175">
              <a:buFont typeface="Arial" panose="020B0604020202020204" pitchFamily="34" charset="0"/>
              <a:buChar char="•"/>
            </a:pPr>
            <a:r>
              <a:rPr lang="en-GB" sz="1800">
                <a:latin typeface="Arial"/>
                <a:cs typeface="Arial"/>
              </a:rPr>
              <a:t>responsibility – carrying out power &amp; authority ethically</a:t>
            </a:r>
          </a:p>
          <a:p>
            <a:pPr marL="729615" lvl="3" indent="-257175">
              <a:buFont typeface="Arial" panose="020B0604020202020204" pitchFamily="34" charset="0"/>
              <a:buChar char="•"/>
            </a:pPr>
            <a:r>
              <a:rPr lang="en-GB" sz="1800">
                <a:latin typeface="Arial"/>
                <a:cs typeface="Arial"/>
              </a:rPr>
              <a:t>accountability – explain use of that authority with honest information</a:t>
            </a:r>
          </a:p>
          <a:p>
            <a:pPr marL="729615" lvl="3" indent="-257175">
              <a:buFont typeface="Arial" panose="020B0604020202020204" pitchFamily="34" charset="0"/>
              <a:buChar char="•"/>
            </a:pPr>
            <a:r>
              <a:rPr lang="en-GB" sz="1800">
                <a:latin typeface="Arial"/>
                <a:cs typeface="Arial"/>
              </a:rPr>
              <a:t>transparency – ‘being clear about historical performance and future intention’</a:t>
            </a:r>
          </a:p>
          <a:p>
            <a:pPr marL="729615" lvl="3" indent="-257175">
              <a:buFont typeface="Arial" panose="020B0604020202020204" pitchFamily="34" charset="0"/>
              <a:buChar char="•"/>
            </a:pPr>
            <a:r>
              <a:rPr lang="en-GB" sz="1800">
                <a:latin typeface="Arial"/>
                <a:cs typeface="Arial"/>
              </a:rPr>
              <a:t>fairness – for all key stakeholders, with effective redress</a:t>
            </a:r>
          </a:p>
          <a:p>
            <a:pPr marL="472440" lvl="3" indent="0">
              <a:buNone/>
            </a:pPr>
            <a:endParaRPr lang="en-GB" sz="1800">
              <a:latin typeface="Arial"/>
              <a:cs typeface="Arial"/>
            </a:endParaRPr>
          </a:p>
          <a:p>
            <a:pPr marL="257175" indent="-257175">
              <a:buFont typeface="Arial" panose="020B0604020202020204" pitchFamily="34" charset="0"/>
              <a:buChar char="•"/>
            </a:pPr>
            <a:r>
              <a:rPr lang="en-GB" sz="1800">
                <a:latin typeface="Arial"/>
                <a:cs typeface="Arial"/>
              </a:rPr>
              <a:t>Difference between compliance and governance </a:t>
            </a:r>
            <a:endParaRPr lang="en-US" sz="1800">
              <a:latin typeface="Arial"/>
              <a:cs typeface="Arial"/>
            </a:endParaRPr>
          </a:p>
          <a:p>
            <a:r>
              <a:rPr lang="en-GB" sz="1800">
                <a:latin typeface="Arial"/>
                <a:cs typeface="Arial"/>
              </a:rPr>
              <a:t>    - ‘what is required’ v ‘how do we make this effective’</a:t>
            </a:r>
          </a:p>
          <a:p>
            <a:endParaRPr lang="en-GB" sz="1800">
              <a:latin typeface="Arial"/>
              <a:cs typeface="Arial"/>
            </a:endParaRPr>
          </a:p>
          <a:p>
            <a:pPr marL="285750" indent="-285750">
              <a:buFont typeface="Arial" panose="020B0604020202020204" pitchFamily="34" charset="0"/>
              <a:buChar char="•"/>
            </a:pPr>
            <a:r>
              <a:rPr lang="en-GB" sz="1800">
                <a:latin typeface="Arial"/>
                <a:cs typeface="Arial"/>
              </a:rPr>
              <a:t>Charitable law, guidance and duties</a:t>
            </a:r>
            <a:endParaRPr lang="en-US" sz="1800">
              <a:latin typeface="Arial"/>
              <a:cs typeface="Arial"/>
            </a:endParaRPr>
          </a:p>
          <a:p>
            <a:pPr marL="686435" lvl="3" indent="-213995">
              <a:buFont typeface="Arial" panose="020B0604020202020204" pitchFamily="34" charset="0"/>
              <a:buChar char="•"/>
            </a:pPr>
            <a:endParaRPr lang="en-GB" sz="1800"/>
          </a:p>
          <a:p>
            <a:pPr marL="729615" lvl="3" indent="-257175">
              <a:buFont typeface="Arial" panose="020B0604020202020204" pitchFamily="34" charset="0"/>
              <a:buChar char="•"/>
            </a:pPr>
            <a:endParaRPr lang="en-GB" sz="1800"/>
          </a:p>
          <a:p>
            <a:pPr lvl="2" indent="0">
              <a:buNone/>
            </a:pPr>
            <a:endParaRPr lang="en-GB" sz="1800"/>
          </a:p>
          <a:p>
            <a:pPr marL="629920" lvl="3" indent="0">
              <a:buNone/>
            </a:pPr>
            <a:endParaRPr lang="en-GB" sz="1350"/>
          </a:p>
          <a:p>
            <a:pPr marL="729615" lvl="3" indent="-257175">
              <a:buFont typeface="Arial" panose="020B0604020202020204" pitchFamily="34" charset="0"/>
              <a:buChar char="•"/>
            </a:pPr>
            <a:endParaRPr lang="en-GB" sz="1350"/>
          </a:p>
          <a:p>
            <a:pPr marL="257175" indent="-257175">
              <a:buFont typeface="Arial" panose="020B0604020202020204" pitchFamily="34" charset="0"/>
              <a:buChar char="•"/>
            </a:pPr>
            <a:endParaRPr lang="en-GB"/>
          </a:p>
          <a:p>
            <a:pPr marL="257175" indent="-257175">
              <a:buFont typeface="Arial" panose="020B0604020202020204" pitchFamily="34" charset="0"/>
              <a:buChar char="•"/>
            </a:pPr>
            <a:endParaRPr lang="en-GB"/>
          </a:p>
          <a:p>
            <a:pPr marL="257175" indent="-257175">
              <a:buFont typeface="Arial" panose="020B0604020202020204" pitchFamily="34" charset="0"/>
              <a:buChar char="•"/>
            </a:pPr>
            <a:endParaRPr lang="en-GB"/>
          </a:p>
          <a:p>
            <a:endParaRPr lang="en-GB"/>
          </a:p>
        </p:txBody>
      </p:sp>
      <p:sp>
        <p:nvSpPr>
          <p:cNvPr id="4" name="Date Placeholder 3">
            <a:extLst>
              <a:ext uri="{FF2B5EF4-FFF2-40B4-BE49-F238E27FC236}">
                <a16:creationId xmlns:a16="http://schemas.microsoft.com/office/drawing/2014/main" id="{73C96EC2-B49E-4476-BC9E-D1B33492B828}"/>
              </a:ext>
            </a:extLst>
          </p:cNvPr>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788"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6 February 2024</a:t>
            </a:r>
            <a:endParaRPr kumimoji="0" lang="en-GB" sz="788"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6" name="Picture 5" descr="A magnifying glass with a house in the center&#10;&#10;AI-generated content may be incorrect.">
            <a:extLst>
              <a:ext uri="{FF2B5EF4-FFF2-40B4-BE49-F238E27FC236}">
                <a16:creationId xmlns:a16="http://schemas.microsoft.com/office/drawing/2014/main" id="{729BA631-3B1B-144B-5B7A-B240164134D6}"/>
              </a:ext>
            </a:extLst>
          </p:cNvPr>
          <p:cNvPicPr>
            <a:picLocks noChangeAspect="1"/>
          </p:cNvPicPr>
          <p:nvPr/>
        </p:nvPicPr>
        <p:blipFill>
          <a:blip r:embed="rId3"/>
          <a:stretch>
            <a:fillRect/>
          </a:stretch>
        </p:blipFill>
        <p:spPr>
          <a:xfrm>
            <a:off x="7020111" y="5037674"/>
            <a:ext cx="1510517" cy="1431843"/>
          </a:xfrm>
          <a:prstGeom prst="rect">
            <a:avLst/>
          </a:prstGeom>
        </p:spPr>
      </p:pic>
      <p:sp>
        <p:nvSpPr>
          <p:cNvPr id="5" name="Slide Number Placeholder 4">
            <a:extLst>
              <a:ext uri="{FF2B5EF4-FFF2-40B4-BE49-F238E27FC236}">
                <a16:creationId xmlns:a16="http://schemas.microsoft.com/office/drawing/2014/main" id="{0C0EAC10-70C0-74E1-45B8-25BA2B402A11}"/>
              </a:ext>
            </a:extLst>
          </p:cNvPr>
          <p:cNvSpPr>
            <a:spLocks noGrp="1"/>
          </p:cNvSpPr>
          <p:nvPr>
            <p:ph type="sldNum" sz="quarter" idx="12"/>
          </p:nvPr>
        </p:nvSpPr>
        <p:spPr/>
        <p:txBody>
          <a:bodyPr/>
          <a:lstStyle/>
          <a:p>
            <a:fld id="{F2DDE3AD-81DD-477C-B05F-9B8B1DADB4A3}" type="slidenum">
              <a:rPr lang="en-GB" smtClean="0"/>
              <a:t>17</a:t>
            </a:fld>
            <a:endParaRPr lang="en-GB"/>
          </a:p>
        </p:txBody>
      </p:sp>
    </p:spTree>
    <p:extLst>
      <p:ext uri="{BB962C8B-B14F-4D97-AF65-F5344CB8AC3E}">
        <p14:creationId xmlns:p14="http://schemas.microsoft.com/office/powerpoint/2010/main" val="792684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4EFDE-955E-49A8-91FA-EC6B9F39ECD1}"/>
              </a:ext>
            </a:extLst>
          </p:cNvPr>
          <p:cNvSpPr>
            <a:spLocks noGrp="1"/>
          </p:cNvSpPr>
          <p:nvPr>
            <p:ph type="title"/>
          </p:nvPr>
        </p:nvSpPr>
        <p:spPr/>
        <p:txBody>
          <a:bodyPr/>
          <a:lstStyle/>
          <a:p>
            <a:r>
              <a:rPr lang="en-GB">
                <a:latin typeface="Arial"/>
                <a:cs typeface="Arial"/>
              </a:rPr>
              <a:t>NHF code 2020 requirements</a:t>
            </a:r>
          </a:p>
        </p:txBody>
      </p:sp>
      <p:sp>
        <p:nvSpPr>
          <p:cNvPr id="3" name="Content Placeholder 2">
            <a:extLst>
              <a:ext uri="{FF2B5EF4-FFF2-40B4-BE49-F238E27FC236}">
                <a16:creationId xmlns:a16="http://schemas.microsoft.com/office/drawing/2014/main" id="{F8734E20-2095-4B10-B807-600D7D9D4E44}"/>
              </a:ext>
            </a:extLst>
          </p:cNvPr>
          <p:cNvSpPr>
            <a:spLocks noGrp="1"/>
          </p:cNvSpPr>
          <p:nvPr>
            <p:ph idx="1"/>
          </p:nvPr>
        </p:nvSpPr>
        <p:spPr>
          <a:xfrm>
            <a:off x="482600" y="1071418"/>
            <a:ext cx="8114400" cy="4965315"/>
          </a:xfrm>
        </p:spPr>
        <p:txBody>
          <a:bodyPr vert="horz" lIns="0" tIns="0" rIns="0" bIns="0" rtlCol="0" anchor="t">
            <a:normAutofit/>
          </a:bodyPr>
          <a:lstStyle/>
          <a:p>
            <a:endParaRPr lang="en-GB"/>
          </a:p>
          <a:p>
            <a:r>
              <a:rPr lang="en-GB" b="1">
                <a:latin typeface="Arial"/>
                <a:cs typeface="Arial"/>
              </a:rPr>
              <a:t>Strategy and Delivery</a:t>
            </a:r>
          </a:p>
          <a:p>
            <a:endParaRPr lang="en-GB" b="1">
              <a:latin typeface="Arial"/>
              <a:cs typeface="Arial"/>
            </a:endParaRPr>
          </a:p>
          <a:p>
            <a:r>
              <a:rPr lang="en-GB">
                <a:latin typeface="Arial"/>
                <a:cs typeface="Arial"/>
              </a:rPr>
              <a:t>The board:</a:t>
            </a:r>
          </a:p>
          <a:p>
            <a:pPr marL="342900" indent="-342900">
              <a:buFont typeface="Arial" panose="020B0604020202020204" pitchFamily="34" charset="0"/>
              <a:buChar char="•"/>
            </a:pPr>
            <a:r>
              <a:rPr lang="en-GB">
                <a:latin typeface="Arial"/>
                <a:cs typeface="Arial"/>
              </a:rPr>
              <a:t>sets the organisation’s overall direction and strategy in line with its charitable, community benefit or other constitutional purposes. </a:t>
            </a:r>
          </a:p>
          <a:p>
            <a:pPr marL="342900" indent="-342900">
              <a:buFont typeface="Arial" panose="020B0604020202020204" pitchFamily="34" charset="0"/>
              <a:buChar char="•"/>
            </a:pPr>
            <a:r>
              <a:rPr lang="en-GB">
                <a:latin typeface="Arial"/>
                <a:cs typeface="Arial"/>
              </a:rPr>
              <a:t>sets financially sustainable plans to ensure that the organisation has the resources it needs to deliver its strategy. </a:t>
            </a:r>
          </a:p>
          <a:p>
            <a:pPr marL="342900" indent="-342900">
              <a:buFont typeface="Arial" panose="020B0604020202020204" pitchFamily="34" charset="0"/>
              <a:buChar char="•"/>
            </a:pPr>
            <a:r>
              <a:rPr lang="en-GB">
                <a:latin typeface="Arial"/>
                <a:cs typeface="Arial"/>
              </a:rPr>
              <a:t>gives specific consideration in setting such plans to value for money, financial sustainability, …</a:t>
            </a:r>
          </a:p>
          <a:p>
            <a:pPr marL="342900" indent="-342900">
              <a:buFont typeface="Arial" panose="020B0604020202020204" pitchFamily="34" charset="0"/>
              <a:buChar char="•"/>
            </a:pPr>
            <a:r>
              <a:rPr lang="en-GB">
                <a:latin typeface="Arial"/>
                <a:cs typeface="Arial"/>
              </a:rPr>
              <a:t>exercises demonstrable and effective oversight of delivery.</a:t>
            </a:r>
          </a:p>
          <a:p>
            <a:pPr marL="342900" indent="-342900">
              <a:buFont typeface="Arial" panose="020B0604020202020204" pitchFamily="34" charset="0"/>
              <a:buChar char="•"/>
            </a:pPr>
            <a:endParaRPr lang="en-GB"/>
          </a:p>
          <a:p>
            <a:pPr marL="342900" indent="-342900">
              <a:buFont typeface="Arial" panose="020B0604020202020204" pitchFamily="34" charset="0"/>
              <a:buChar char="•"/>
            </a:pPr>
            <a:endParaRPr lang="en-GB">
              <a:latin typeface="Arial"/>
              <a:cs typeface="Arial"/>
            </a:endParaRPr>
          </a:p>
          <a:p>
            <a:pPr marL="342900" indent="-342900">
              <a:buFont typeface="Arial" panose="020B0604020202020204" pitchFamily="34" charset="0"/>
              <a:buChar char="•"/>
            </a:pPr>
            <a:endParaRPr lang="en-GB">
              <a:latin typeface="Arial"/>
              <a:cs typeface="Arial"/>
            </a:endParaRPr>
          </a:p>
          <a:p>
            <a:pPr marL="342900" indent="-342900">
              <a:buFont typeface="Arial" panose="020B0604020202020204" pitchFamily="34" charset="0"/>
              <a:buChar char="•"/>
            </a:pPr>
            <a:endParaRPr lang="en-GB">
              <a:latin typeface="Arial"/>
              <a:cs typeface="Arial"/>
            </a:endParaRPr>
          </a:p>
          <a:p>
            <a:pPr marL="342900" indent="-342900">
              <a:buFont typeface="Arial" panose="020B0604020202020204" pitchFamily="34" charset="0"/>
              <a:buChar char="•"/>
            </a:pPr>
            <a:endParaRPr lang="en-GB">
              <a:latin typeface="Arial"/>
              <a:cs typeface="Arial"/>
            </a:endParaRPr>
          </a:p>
          <a:p>
            <a:pPr marL="342900" indent="-342900">
              <a:buFont typeface="Arial" panose="020B0604020202020204" pitchFamily="34" charset="0"/>
              <a:buChar char="•"/>
            </a:pPr>
            <a:endParaRPr lang="en-GB">
              <a:latin typeface="Arial"/>
              <a:cs typeface="Arial"/>
            </a:endParaRPr>
          </a:p>
          <a:p>
            <a:pPr marL="342900" indent="-342900">
              <a:buFont typeface="Arial" panose="020B0604020202020204" pitchFamily="34" charset="0"/>
              <a:buChar char="•"/>
            </a:pPr>
            <a:endParaRPr lang="en-GB">
              <a:latin typeface="Arial"/>
              <a:cs typeface="Arial"/>
            </a:endParaRPr>
          </a:p>
        </p:txBody>
      </p:sp>
      <p:sp>
        <p:nvSpPr>
          <p:cNvPr id="4" name="Date Placeholder 3">
            <a:extLst>
              <a:ext uri="{FF2B5EF4-FFF2-40B4-BE49-F238E27FC236}">
                <a16:creationId xmlns:a16="http://schemas.microsoft.com/office/drawing/2014/main" id="{945555E7-7356-407B-9FEC-C21368D25DCF}"/>
              </a:ext>
            </a:extLst>
          </p:cNvPr>
          <p:cNvSpPr>
            <a:spLocks noGrp="1"/>
          </p:cNvSpPr>
          <p:nvPr>
            <p:ph type="dt" sz="half" idx="10"/>
          </p:nvPr>
        </p:nvSpPr>
        <p:spPr/>
        <p:txBody>
          <a:bodyPr/>
          <a:lstStyle/>
          <a:p>
            <a:r>
              <a:rPr lang="en-US"/>
              <a:t>6 February 2024</a:t>
            </a:r>
            <a:endParaRPr lang="en-GB"/>
          </a:p>
        </p:txBody>
      </p:sp>
      <p:sp>
        <p:nvSpPr>
          <p:cNvPr id="6" name="Slide Number Placeholder 5">
            <a:extLst>
              <a:ext uri="{FF2B5EF4-FFF2-40B4-BE49-F238E27FC236}">
                <a16:creationId xmlns:a16="http://schemas.microsoft.com/office/drawing/2014/main" id="{DA4588F8-97EF-490D-90AC-74214AA6B8FC}"/>
              </a:ext>
            </a:extLst>
          </p:cNvPr>
          <p:cNvSpPr>
            <a:spLocks noGrp="1"/>
          </p:cNvSpPr>
          <p:nvPr>
            <p:ph type="sldNum" sz="quarter" idx="12"/>
          </p:nvPr>
        </p:nvSpPr>
        <p:spPr/>
        <p:txBody>
          <a:bodyPr/>
          <a:lstStyle/>
          <a:p>
            <a:fld id="{F2DDE3AD-81DD-477C-B05F-9B8B1DADB4A3}" type="slidenum">
              <a:rPr lang="en-GB" smtClean="0"/>
              <a:t>18</a:t>
            </a:fld>
            <a:endParaRPr lang="en-GB"/>
          </a:p>
        </p:txBody>
      </p:sp>
      <p:pic>
        <p:nvPicPr>
          <p:cNvPr id="7" name="Picture 6" descr="A group of purple houses&#10;&#10;AI-generated content may be incorrect.">
            <a:extLst>
              <a:ext uri="{FF2B5EF4-FFF2-40B4-BE49-F238E27FC236}">
                <a16:creationId xmlns:a16="http://schemas.microsoft.com/office/drawing/2014/main" id="{3CC0CAD9-0480-C182-01F5-4BC83C0FA75A}"/>
              </a:ext>
            </a:extLst>
          </p:cNvPr>
          <p:cNvPicPr>
            <a:picLocks noChangeAspect="1"/>
          </p:cNvPicPr>
          <p:nvPr/>
        </p:nvPicPr>
        <p:blipFill>
          <a:blip r:embed="rId2"/>
          <a:stretch>
            <a:fillRect/>
          </a:stretch>
        </p:blipFill>
        <p:spPr>
          <a:xfrm>
            <a:off x="7011142" y="4621233"/>
            <a:ext cx="1866900" cy="1866900"/>
          </a:xfrm>
          <a:prstGeom prst="rect">
            <a:avLst/>
          </a:prstGeom>
        </p:spPr>
      </p:pic>
    </p:spTree>
    <p:extLst>
      <p:ext uri="{BB962C8B-B14F-4D97-AF65-F5344CB8AC3E}">
        <p14:creationId xmlns:p14="http://schemas.microsoft.com/office/powerpoint/2010/main" val="68679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t>Setting purpose and strategic aims and delivering it</a:t>
            </a:r>
          </a:p>
        </p:txBody>
      </p:sp>
      <p:sp>
        <p:nvSpPr>
          <p:cNvPr id="3" name="Content Placeholder 2"/>
          <p:cNvSpPr>
            <a:spLocks noGrp="1"/>
          </p:cNvSpPr>
          <p:nvPr>
            <p:ph idx="1"/>
          </p:nvPr>
        </p:nvSpPr>
        <p:spPr/>
        <p:txBody>
          <a:bodyPr vert="horz" lIns="0" tIns="0" rIns="0" bIns="0" rtlCol="0" anchor="t">
            <a:normAutofit/>
          </a:bodyPr>
          <a:lstStyle/>
          <a:p>
            <a:pPr marL="269875" lvl="2" indent="-269875"/>
            <a:r>
              <a:rPr lang="en-GB" sz="2000">
                <a:solidFill>
                  <a:prstClr val="black"/>
                </a:solidFill>
              </a:rPr>
              <a:t>What is this organisation for</a:t>
            </a:r>
          </a:p>
          <a:p>
            <a:pPr marL="269875" lvl="2" indent="-269875"/>
            <a:r>
              <a:rPr lang="en-GB" sz="2000">
                <a:solidFill>
                  <a:prstClr val="black"/>
                </a:solidFill>
              </a:rPr>
              <a:t>Do we have clarity on our purpose and objectives?</a:t>
            </a:r>
          </a:p>
          <a:p>
            <a:pPr marL="269875" lvl="2" indent="-269875"/>
            <a:r>
              <a:rPr lang="en-GB" sz="2000">
                <a:solidFill>
                  <a:prstClr val="black"/>
                </a:solidFill>
              </a:rPr>
              <a:t>How do we decide how to use the organisation’s money to deliver our objectives?</a:t>
            </a:r>
          </a:p>
          <a:p>
            <a:pPr marL="269875" lvl="2" indent="-269875"/>
            <a:r>
              <a:rPr lang="en-GB" sz="2000">
                <a:solidFill>
                  <a:prstClr val="black"/>
                </a:solidFill>
                <a:latin typeface="Arial"/>
                <a:cs typeface="Arial"/>
              </a:rPr>
              <a:t>What are the trade offs and opportunity costs</a:t>
            </a:r>
          </a:p>
          <a:p>
            <a:pPr marL="269875" lvl="2" indent="-269875"/>
            <a:r>
              <a:rPr lang="en-GB" sz="2000">
                <a:solidFill>
                  <a:prstClr val="black"/>
                </a:solidFill>
                <a:latin typeface="Arial"/>
                <a:cs typeface="Arial"/>
              </a:rPr>
              <a:t>How will we know if we’ve achieved value for money (VFM) in delivering our strategy?</a:t>
            </a:r>
          </a:p>
          <a:p>
            <a:pPr marL="269875" lvl="2" indent="-269875"/>
            <a:r>
              <a:rPr lang="en-GB" sz="2000">
                <a:solidFill>
                  <a:prstClr val="black"/>
                </a:solidFill>
                <a:latin typeface="Arial"/>
                <a:cs typeface="Arial"/>
              </a:rPr>
              <a:t>Why are we doing what we are doing?</a:t>
            </a:r>
          </a:p>
          <a:p>
            <a:pPr marL="269875" lvl="2" indent="-269875"/>
            <a:r>
              <a:rPr lang="en-GB" sz="2000">
                <a:solidFill>
                  <a:prstClr val="black"/>
                </a:solidFill>
              </a:rPr>
              <a:t>If I was putting my own money at risk, would I do this?  </a:t>
            </a:r>
          </a:p>
          <a:p>
            <a:pPr marL="269875" lvl="2" indent="-269875"/>
            <a:r>
              <a:rPr lang="en-GB" sz="2000">
                <a:solidFill>
                  <a:prstClr val="black"/>
                </a:solidFill>
                <a:latin typeface="Arial"/>
                <a:cs typeface="Arial"/>
              </a:rPr>
              <a:t>If I would, what return would I want?</a:t>
            </a:r>
          </a:p>
          <a:p>
            <a:pPr marL="269875" lvl="2" indent="-269875"/>
            <a:r>
              <a:rPr lang="en-GB" sz="2000">
                <a:solidFill>
                  <a:prstClr val="black"/>
                </a:solidFill>
                <a:latin typeface="Arial"/>
                <a:cs typeface="Arial"/>
              </a:rPr>
              <a:t>Is it delivering its medium and long term strategic aims?</a:t>
            </a:r>
          </a:p>
          <a:p>
            <a:pPr marL="269875" lvl="2" indent="-269875"/>
            <a:endParaRPr lang="en-GB" sz="2000">
              <a:solidFill>
                <a:prstClr val="black"/>
              </a:solidFill>
            </a:endParaRPr>
          </a:p>
          <a:p>
            <a:pPr marL="269875" lvl="2" indent="-269875"/>
            <a:endParaRPr lang="en-GB" sz="2000">
              <a:solidFill>
                <a:prstClr val="black"/>
              </a:solidFill>
            </a:endParaRPr>
          </a:p>
          <a:p>
            <a:pPr marL="269875" lvl="2" indent="-269875"/>
            <a:endParaRPr lang="en-GB" sz="2000">
              <a:solidFill>
                <a:prstClr val="black"/>
              </a:solidFill>
            </a:endParaRPr>
          </a:p>
        </p:txBody>
      </p:sp>
      <p:sp>
        <p:nvSpPr>
          <p:cNvPr id="4" name="Date Placeholder 3"/>
          <p:cNvSpPr>
            <a:spLocks noGrp="1"/>
          </p:cNvSpPr>
          <p:nvPr>
            <p:ph type="dt" sz="half" idx="10"/>
          </p:nvPr>
        </p:nvSpPr>
        <p:spPr/>
        <p:txBody>
          <a:bodyPr/>
          <a:lstStyle/>
          <a:p>
            <a:r>
              <a:rPr lang="en-US"/>
              <a:t>6 February 2024</a:t>
            </a:r>
            <a:endParaRPr lang="en-GB"/>
          </a:p>
        </p:txBody>
      </p:sp>
      <p:sp>
        <p:nvSpPr>
          <p:cNvPr id="6" name="Slide Number Placeholder 5"/>
          <p:cNvSpPr>
            <a:spLocks noGrp="1"/>
          </p:cNvSpPr>
          <p:nvPr>
            <p:ph type="sldNum" sz="quarter" idx="12"/>
          </p:nvPr>
        </p:nvSpPr>
        <p:spPr/>
        <p:txBody>
          <a:bodyPr/>
          <a:lstStyle/>
          <a:p>
            <a:fld id="{F2DDE3AD-81DD-477C-B05F-9B8B1DADB4A3}" type="slidenum">
              <a:rPr lang="en-GB" smtClean="0"/>
              <a:t>19</a:t>
            </a:fld>
            <a:endParaRPr lang="en-GB"/>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4744" y="4523705"/>
            <a:ext cx="1507136" cy="1507136"/>
          </a:xfrm>
          <a:prstGeom prst="rect">
            <a:avLst/>
          </a:prstGeom>
        </p:spPr>
      </p:pic>
    </p:spTree>
    <p:extLst>
      <p:ext uri="{BB962C8B-B14F-4D97-AF65-F5344CB8AC3E}">
        <p14:creationId xmlns:p14="http://schemas.microsoft.com/office/powerpoint/2010/main" val="429635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The role of the Regulator  </a:t>
            </a:r>
          </a:p>
        </p:txBody>
      </p:sp>
      <p:sp>
        <p:nvSpPr>
          <p:cNvPr id="3" name="Content Placeholder 2"/>
          <p:cNvSpPr>
            <a:spLocks noGrp="1"/>
          </p:cNvSpPr>
          <p:nvPr>
            <p:ph idx="1"/>
          </p:nvPr>
        </p:nvSpPr>
        <p:spPr/>
        <p:txBody>
          <a:bodyPr>
            <a:normAutofit/>
          </a:bodyPr>
          <a:lstStyle/>
          <a:p>
            <a:pPr marL="285750" lvl="2" indent="-285750"/>
            <a:r>
              <a:rPr lang="en-GB" sz="2000"/>
              <a:t>Why it exists</a:t>
            </a:r>
          </a:p>
          <a:p>
            <a:pPr marL="915750" lvl="3" indent="-285750">
              <a:buFont typeface="Arial" panose="020B0604020202020204" pitchFamily="34" charset="0"/>
              <a:buChar char="•"/>
            </a:pPr>
            <a:r>
              <a:rPr lang="en-GB" sz="2000"/>
              <a:t>Maintain lender confidence (cost of funding)</a:t>
            </a:r>
          </a:p>
          <a:p>
            <a:pPr marL="915750" lvl="3" indent="-285750">
              <a:buFont typeface="Arial" panose="020B0604020202020204" pitchFamily="34" charset="0"/>
              <a:buChar char="•"/>
            </a:pPr>
            <a:r>
              <a:rPr lang="en-GB" sz="2000"/>
              <a:t>Protecting the taxpayer</a:t>
            </a:r>
          </a:p>
          <a:p>
            <a:pPr marL="915750" lvl="3" indent="-285750">
              <a:buFont typeface="Arial" panose="020B0604020202020204" pitchFamily="34" charset="0"/>
              <a:buChar char="•"/>
            </a:pPr>
            <a:r>
              <a:rPr lang="en-GB" sz="2000"/>
              <a:t>Protecting tenants – expanding consumer role</a:t>
            </a:r>
          </a:p>
          <a:p>
            <a:pPr marL="915750" lvl="3" indent="-285750">
              <a:buFont typeface="Arial" panose="020B0604020202020204" pitchFamily="34" charset="0"/>
              <a:buChar char="•"/>
            </a:pPr>
            <a:endParaRPr lang="en-GB" sz="2000"/>
          </a:p>
          <a:p>
            <a:pPr marL="285750" lvl="2" indent="-285750">
              <a:buFont typeface="Arial" panose="020B0604020202020204" pitchFamily="34" charset="0"/>
              <a:buChar char="•"/>
            </a:pPr>
            <a:r>
              <a:rPr lang="en-GB" sz="2000">
                <a:solidFill>
                  <a:prstClr val="black"/>
                </a:solidFill>
              </a:rPr>
              <a:t>Ensure that registered providers of social housing are financially viable and properly managed and perform their functions efficiently and economically </a:t>
            </a:r>
          </a:p>
          <a:p>
            <a:pPr marL="915750" lvl="3" indent="-285750">
              <a:buFont typeface="Arial" panose="020B0604020202020204" pitchFamily="34" charset="0"/>
              <a:buChar char="•"/>
            </a:pPr>
            <a:endParaRPr lang="en-GB" sz="2000"/>
          </a:p>
          <a:p>
            <a:pPr marL="285750" lvl="2" indent="-285750"/>
            <a:r>
              <a:rPr lang="en-GB" sz="2000"/>
              <a:t>Done via outcome-based standards - Regulating the Standards</a:t>
            </a:r>
          </a:p>
          <a:p>
            <a:pPr lvl="2" indent="0">
              <a:buNone/>
            </a:pPr>
            <a:endParaRPr lang="en-GB" sz="2000"/>
          </a:p>
        </p:txBody>
      </p:sp>
      <p:sp>
        <p:nvSpPr>
          <p:cNvPr id="4" name="Date Placeholder 3"/>
          <p:cNvSpPr>
            <a:spLocks noGrp="1"/>
          </p:cNvSpPr>
          <p:nvPr>
            <p:ph type="dt" sz="half" idx="10"/>
          </p:nvPr>
        </p:nvSpPr>
        <p:spPr/>
        <p:txBody>
          <a:bodyPr/>
          <a:lstStyle/>
          <a:p>
            <a:r>
              <a:rPr lang="en-US"/>
              <a:t>6 February 2024</a:t>
            </a:r>
            <a:endParaRPr lang="en-GB" dirty="0"/>
          </a:p>
        </p:txBody>
      </p:sp>
      <p:sp>
        <p:nvSpPr>
          <p:cNvPr id="6" name="Slide Number Placeholder 5"/>
          <p:cNvSpPr>
            <a:spLocks noGrp="1"/>
          </p:cNvSpPr>
          <p:nvPr>
            <p:ph type="sldNum" sz="quarter" idx="12"/>
          </p:nvPr>
        </p:nvSpPr>
        <p:spPr/>
        <p:txBody>
          <a:bodyPr/>
          <a:lstStyle/>
          <a:p>
            <a:fld id="{F2DDE3AD-81DD-477C-B05F-9B8B1DADB4A3}" type="slidenum">
              <a:rPr lang="en-GB" smtClean="0"/>
              <a:t>2</a:t>
            </a:fld>
            <a:endParaRPr lang="en-GB"/>
          </a:p>
        </p:txBody>
      </p:sp>
      <p:pic>
        <p:nvPicPr>
          <p:cNvPr id="7" name="Picture 6">
            <a:extLst>
              <a:ext uri="{FF2B5EF4-FFF2-40B4-BE49-F238E27FC236}">
                <a16:creationId xmlns:a16="http://schemas.microsoft.com/office/drawing/2014/main" id="{9793B3D2-A0E0-AC47-C0B9-B84DFDF111C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53452" y="5220876"/>
            <a:ext cx="1529537" cy="1284515"/>
          </a:xfrm>
          <a:prstGeom prst="rect">
            <a:avLst/>
          </a:prstGeom>
        </p:spPr>
      </p:pic>
    </p:spTree>
    <p:extLst>
      <p:ext uri="{BB962C8B-B14F-4D97-AF65-F5344CB8AC3E}">
        <p14:creationId xmlns:p14="http://schemas.microsoft.com/office/powerpoint/2010/main" val="40455996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4EFDE-955E-49A8-91FA-EC6B9F39ECD1}"/>
              </a:ext>
            </a:extLst>
          </p:cNvPr>
          <p:cNvSpPr>
            <a:spLocks noGrp="1"/>
          </p:cNvSpPr>
          <p:nvPr>
            <p:ph type="title"/>
          </p:nvPr>
        </p:nvSpPr>
        <p:spPr/>
        <p:txBody>
          <a:bodyPr/>
          <a:lstStyle/>
          <a:p>
            <a:r>
              <a:rPr lang="en-GB">
                <a:latin typeface="Arial"/>
                <a:cs typeface="Arial"/>
              </a:rPr>
              <a:t>NHF code 2020 requirements</a:t>
            </a:r>
          </a:p>
        </p:txBody>
      </p:sp>
      <p:sp>
        <p:nvSpPr>
          <p:cNvPr id="3" name="Content Placeholder 2">
            <a:extLst>
              <a:ext uri="{FF2B5EF4-FFF2-40B4-BE49-F238E27FC236}">
                <a16:creationId xmlns:a16="http://schemas.microsoft.com/office/drawing/2014/main" id="{F8734E20-2095-4B10-B807-600D7D9D4E44}"/>
              </a:ext>
            </a:extLst>
          </p:cNvPr>
          <p:cNvSpPr>
            <a:spLocks noGrp="1"/>
          </p:cNvSpPr>
          <p:nvPr>
            <p:ph idx="1"/>
          </p:nvPr>
        </p:nvSpPr>
        <p:spPr/>
        <p:txBody>
          <a:bodyPr vert="horz" lIns="0" tIns="0" rIns="0" bIns="0" rtlCol="0" anchor="t">
            <a:normAutofit/>
          </a:bodyPr>
          <a:lstStyle/>
          <a:p>
            <a:r>
              <a:rPr lang="en-GB" b="1">
                <a:latin typeface="Arial"/>
                <a:cs typeface="Arial"/>
              </a:rPr>
              <a:t>Risk management: control and assurance</a:t>
            </a:r>
          </a:p>
          <a:p>
            <a:endParaRPr lang="en-GB" b="1">
              <a:latin typeface="Arial"/>
              <a:cs typeface="Arial"/>
            </a:endParaRPr>
          </a:p>
          <a:p>
            <a:r>
              <a:rPr lang="en-GB">
                <a:latin typeface="Arial"/>
                <a:cs typeface="Arial"/>
              </a:rPr>
              <a:t>The board:</a:t>
            </a:r>
          </a:p>
          <a:p>
            <a:pPr marL="342900" indent="-342900">
              <a:buFont typeface="Arial" panose="020B0604020202020204" pitchFamily="34" charset="0"/>
              <a:buChar char="•"/>
            </a:pPr>
            <a:r>
              <a:rPr lang="en-GB">
                <a:latin typeface="Arial"/>
                <a:cs typeface="Arial"/>
              </a:rPr>
              <a:t>actively manages the risks faced by the organisation, and obtains robust assurance that controls are effective, that plans and compliance obligations are being delivered</a:t>
            </a:r>
          </a:p>
          <a:p>
            <a:pPr marL="342900" indent="-342900">
              <a:buFont typeface="Arial" panose="020B0604020202020204" pitchFamily="34" charset="0"/>
              <a:buChar char="•"/>
            </a:pPr>
            <a:r>
              <a:rPr lang="en-GB">
                <a:latin typeface="Arial"/>
                <a:cs typeface="Arial"/>
              </a:rPr>
              <a:t>retains ultimate responsibility for risk management and ensures that appropriate risk management arrangements are in place</a:t>
            </a:r>
          </a:p>
          <a:p>
            <a:pPr marL="342900" indent="-342900">
              <a:buFont typeface="Arial" panose="020B0604020202020204" pitchFamily="34" charset="0"/>
              <a:buChar char="•"/>
            </a:pPr>
            <a:r>
              <a:rPr lang="en-GB">
                <a:latin typeface="Arial"/>
                <a:cs typeface="Arial"/>
              </a:rPr>
              <a:t>retains ultimate responsibility for the organisation’s compliance with all legal, statutory, regulatory and constitutional requirements.</a:t>
            </a:r>
          </a:p>
        </p:txBody>
      </p:sp>
      <p:sp>
        <p:nvSpPr>
          <p:cNvPr id="4" name="Date Placeholder 3">
            <a:extLst>
              <a:ext uri="{FF2B5EF4-FFF2-40B4-BE49-F238E27FC236}">
                <a16:creationId xmlns:a16="http://schemas.microsoft.com/office/drawing/2014/main" id="{945555E7-7356-407B-9FEC-C21368D25DCF}"/>
              </a:ext>
            </a:extLst>
          </p:cNvPr>
          <p:cNvSpPr>
            <a:spLocks noGrp="1"/>
          </p:cNvSpPr>
          <p:nvPr>
            <p:ph type="dt" sz="half" idx="10"/>
          </p:nvPr>
        </p:nvSpPr>
        <p:spPr/>
        <p:txBody>
          <a:bodyPr/>
          <a:lstStyle/>
          <a:p>
            <a:r>
              <a:rPr lang="en-US"/>
              <a:t>6 February 2024</a:t>
            </a:r>
            <a:endParaRPr lang="en-GB"/>
          </a:p>
        </p:txBody>
      </p:sp>
      <p:sp>
        <p:nvSpPr>
          <p:cNvPr id="6" name="Slide Number Placeholder 5">
            <a:extLst>
              <a:ext uri="{FF2B5EF4-FFF2-40B4-BE49-F238E27FC236}">
                <a16:creationId xmlns:a16="http://schemas.microsoft.com/office/drawing/2014/main" id="{DA4588F8-97EF-490D-90AC-74214AA6B8FC}"/>
              </a:ext>
            </a:extLst>
          </p:cNvPr>
          <p:cNvSpPr>
            <a:spLocks noGrp="1"/>
          </p:cNvSpPr>
          <p:nvPr>
            <p:ph type="sldNum" sz="quarter" idx="12"/>
          </p:nvPr>
        </p:nvSpPr>
        <p:spPr/>
        <p:txBody>
          <a:bodyPr/>
          <a:lstStyle/>
          <a:p>
            <a:fld id="{F2DDE3AD-81DD-477C-B05F-9B8B1DADB4A3}" type="slidenum">
              <a:rPr lang="en-GB" smtClean="0"/>
              <a:t>20</a:t>
            </a:fld>
            <a:endParaRPr lang="en-GB"/>
          </a:p>
        </p:txBody>
      </p:sp>
      <p:pic>
        <p:nvPicPr>
          <p:cNvPr id="7" name="Picture 6">
            <a:extLst>
              <a:ext uri="{FF2B5EF4-FFF2-40B4-BE49-F238E27FC236}">
                <a16:creationId xmlns:a16="http://schemas.microsoft.com/office/drawing/2014/main" id="{73B7A53F-C662-31C0-46C0-6C3AD8B567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20137" y="5107818"/>
            <a:ext cx="1529537" cy="1284515"/>
          </a:xfrm>
          <a:prstGeom prst="rect">
            <a:avLst/>
          </a:prstGeom>
        </p:spPr>
      </p:pic>
    </p:spTree>
    <p:extLst>
      <p:ext uri="{BB962C8B-B14F-4D97-AF65-F5344CB8AC3E}">
        <p14:creationId xmlns:p14="http://schemas.microsoft.com/office/powerpoint/2010/main" val="1452045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299412"/>
            <a:ext cx="8114400" cy="720000"/>
          </a:xfrm>
        </p:spPr>
        <p:txBody>
          <a:bodyPr/>
          <a:lstStyle/>
          <a:p>
            <a:r>
              <a:rPr lang="en-GB"/>
              <a:t>Risk and assurance</a:t>
            </a:r>
          </a:p>
        </p:txBody>
      </p:sp>
      <p:sp>
        <p:nvSpPr>
          <p:cNvPr id="3" name="Content Placeholder 2"/>
          <p:cNvSpPr>
            <a:spLocks noGrp="1"/>
          </p:cNvSpPr>
          <p:nvPr>
            <p:ph idx="1"/>
          </p:nvPr>
        </p:nvSpPr>
        <p:spPr>
          <a:xfrm>
            <a:off x="189622" y="1024735"/>
            <a:ext cx="8704717" cy="4971643"/>
          </a:xfrm>
        </p:spPr>
        <p:txBody>
          <a:bodyPr vert="horz" lIns="0" tIns="0" rIns="0" bIns="0" rtlCol="0" anchor="t">
            <a:noAutofit/>
          </a:bodyPr>
          <a:lstStyle/>
          <a:p>
            <a:r>
              <a:rPr lang="en-GB" sz="1800" b="1">
                <a:latin typeface="Arial"/>
                <a:cs typeface="Arial"/>
              </a:rPr>
              <a:t>Reassurance – </a:t>
            </a:r>
            <a:r>
              <a:rPr lang="en-GB" sz="1800">
                <a:latin typeface="Arial"/>
                <a:cs typeface="Arial"/>
              </a:rPr>
              <a:t>opinion, trust</a:t>
            </a:r>
            <a:br>
              <a:rPr lang="en-GB" sz="1800" b="1"/>
            </a:br>
            <a:r>
              <a:rPr lang="en-GB" sz="1800" b="1">
                <a:latin typeface="Arial"/>
                <a:cs typeface="Arial"/>
              </a:rPr>
              <a:t>Assurance – </a:t>
            </a:r>
            <a:r>
              <a:rPr lang="en-GB" sz="1800">
                <a:latin typeface="Arial"/>
                <a:cs typeface="Arial"/>
              </a:rPr>
              <a:t>information, evidence, triangulation (including with reassurance)</a:t>
            </a:r>
            <a:endParaRPr lang="en-GB" sz="1800"/>
          </a:p>
          <a:p>
            <a:endParaRPr lang="en-GB" sz="1800">
              <a:latin typeface="Arial"/>
              <a:cs typeface="Arial"/>
            </a:endParaRPr>
          </a:p>
          <a:p>
            <a:pPr marL="257175" indent="-257175">
              <a:buFont typeface="Arial"/>
              <a:buChar char="•"/>
            </a:pPr>
            <a:r>
              <a:rPr lang="en-GB" sz="1800">
                <a:latin typeface="Arial"/>
                <a:cs typeface="Arial"/>
              </a:rPr>
              <a:t>Assurance needed on: risks, data, controls, procedures, strategic and operational performance</a:t>
            </a:r>
          </a:p>
          <a:p>
            <a:pPr marL="257175" indent="-257175">
              <a:buFont typeface="Arial"/>
              <a:buChar char="•"/>
            </a:pPr>
            <a:r>
              <a:rPr lang="en-GB" sz="1800">
                <a:latin typeface="Arial"/>
                <a:cs typeface="Arial"/>
              </a:rPr>
              <a:t>‘Assurance mapping’ – what sources of assurance exist, how well do these cover risks. Examples of assurance:</a:t>
            </a:r>
          </a:p>
          <a:p>
            <a:pPr marL="729615" lvl="3" indent="-257175">
              <a:buFont typeface="Arial" panose="020B0604020202020204" pitchFamily="34" charset="0"/>
              <a:buChar char="•"/>
            </a:pPr>
            <a:r>
              <a:rPr lang="en-GB" sz="1800">
                <a:latin typeface="Arial"/>
                <a:cs typeface="Arial"/>
              </a:rPr>
              <a:t>Management reports / KPIs</a:t>
            </a:r>
          </a:p>
          <a:p>
            <a:pPr marL="729615" lvl="3" indent="-257175">
              <a:buFont typeface="Arial" panose="020B0604020202020204" pitchFamily="34" charset="0"/>
              <a:buChar char="•"/>
            </a:pPr>
            <a:r>
              <a:rPr lang="en-GB" sz="1800">
                <a:latin typeface="Arial"/>
                <a:cs typeface="Arial"/>
              </a:rPr>
              <a:t>Internal audits and c</a:t>
            </a:r>
            <a:r>
              <a:rPr lang="en-US" sz="1800">
                <a:latin typeface="Arial"/>
                <a:cs typeface="Arial"/>
              </a:rPr>
              <a:t>compliance reviews</a:t>
            </a:r>
          </a:p>
          <a:p>
            <a:pPr marL="729615" lvl="3" indent="-257175">
              <a:buFont typeface="Arial" panose="020B0604020202020204" pitchFamily="34" charset="0"/>
              <a:buChar char="•"/>
            </a:pPr>
            <a:r>
              <a:rPr lang="en-US" sz="1800">
                <a:latin typeface="Arial"/>
                <a:cs typeface="Arial"/>
              </a:rPr>
              <a:t>Specialist advice (legal, treasury, H&amp;S)</a:t>
            </a:r>
          </a:p>
          <a:p>
            <a:pPr marL="729615" lvl="3" indent="-257175">
              <a:buFont typeface="Arial" panose="020B0604020202020204" pitchFamily="34" charset="0"/>
              <a:buChar char="•"/>
            </a:pPr>
            <a:r>
              <a:rPr lang="en-US" sz="1800">
                <a:latin typeface="Arial"/>
                <a:cs typeface="Arial"/>
              </a:rPr>
              <a:t>Inspection outputs (e.g. CQC, regulatory judgements)</a:t>
            </a:r>
          </a:p>
          <a:p>
            <a:pPr marL="729615" lvl="3" indent="-257175">
              <a:buFont typeface="Arial" panose="020B0604020202020204" pitchFamily="34" charset="0"/>
              <a:buChar char="•"/>
            </a:pPr>
            <a:r>
              <a:rPr lang="en-US" sz="1800">
                <a:latin typeface="Arial"/>
                <a:cs typeface="Arial"/>
              </a:rPr>
              <a:t>Stress testing outputs and recovery planning</a:t>
            </a:r>
          </a:p>
          <a:p>
            <a:pPr marL="257175" indent="-257175">
              <a:buFont typeface="Arial"/>
              <a:buChar char="•"/>
            </a:pPr>
            <a:r>
              <a:rPr lang="en-US" sz="1800">
                <a:latin typeface="Arial"/>
                <a:cs typeface="Arial"/>
              </a:rPr>
              <a:t>Rightsizing assurance: Scope, depth, desk-top, inspection, independent, management. I</a:t>
            </a:r>
            <a:r>
              <a:rPr lang="en-GB" sz="1800">
                <a:latin typeface="Arial"/>
                <a:cs typeface="Arial"/>
              </a:rPr>
              <a:t>f the data is wrong then assurances will be meaningless</a:t>
            </a:r>
          </a:p>
          <a:p>
            <a:pPr marL="257175" indent="-257175">
              <a:buFont typeface="Arial"/>
              <a:buChar char="•"/>
            </a:pPr>
            <a:endParaRPr lang="en-GB" sz="1800"/>
          </a:p>
        </p:txBody>
      </p:sp>
      <p:sp>
        <p:nvSpPr>
          <p:cNvPr id="6" name="Slide Number Placeholder 5"/>
          <p:cNvSpPr>
            <a:spLocks noGrp="1"/>
          </p:cNvSpPr>
          <p:nvPr>
            <p:ph type="sldNum" sz="quarter" idx="12"/>
          </p:nvPr>
        </p:nvSpPr>
        <p:spPr/>
        <p:txBody>
          <a:bodyPr/>
          <a:lstStyle/>
          <a:p>
            <a:fld id="{F2DDE3AD-81DD-477C-B05F-9B8B1DADB4A3}" type="slidenum">
              <a:rPr lang="en-GB">
                <a:solidFill>
                  <a:prstClr val="black"/>
                </a:solidFill>
              </a:rPr>
              <a:pPr/>
              <a:t>21</a:t>
            </a:fld>
            <a:endParaRPr lang="en-GB">
              <a:solidFill>
                <a:prstClr val="black"/>
              </a:solidFill>
            </a:endParaRPr>
          </a:p>
        </p:txBody>
      </p:sp>
      <p:pic>
        <p:nvPicPr>
          <p:cNvPr id="5" name="Picture 4">
            <a:extLst>
              <a:ext uri="{FF2B5EF4-FFF2-40B4-BE49-F238E27FC236}">
                <a16:creationId xmlns:a16="http://schemas.microsoft.com/office/drawing/2014/main" id="{1EDFCDD1-3581-8653-F030-549FB10214A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5588" y="5528220"/>
            <a:ext cx="895812" cy="895812"/>
          </a:xfrm>
          <a:prstGeom prst="rect">
            <a:avLst/>
          </a:prstGeom>
        </p:spPr>
      </p:pic>
      <p:sp>
        <p:nvSpPr>
          <p:cNvPr id="7" name="Date Placeholder 6">
            <a:extLst>
              <a:ext uri="{FF2B5EF4-FFF2-40B4-BE49-F238E27FC236}">
                <a16:creationId xmlns:a16="http://schemas.microsoft.com/office/drawing/2014/main" id="{AD51F2A6-4BC0-10A5-D959-CA7665A6319F}"/>
              </a:ext>
            </a:extLst>
          </p:cNvPr>
          <p:cNvSpPr>
            <a:spLocks noGrp="1"/>
          </p:cNvSpPr>
          <p:nvPr>
            <p:ph type="dt" sz="half" idx="10"/>
          </p:nvPr>
        </p:nvSpPr>
        <p:spPr/>
        <p:txBody>
          <a:bodyPr/>
          <a:lstStyle/>
          <a:p>
            <a:r>
              <a:rPr lang="en-US"/>
              <a:t>6 February 2024</a:t>
            </a:r>
            <a:endParaRPr lang="en-GB"/>
          </a:p>
        </p:txBody>
      </p:sp>
    </p:spTree>
    <p:extLst>
      <p:ext uri="{BB962C8B-B14F-4D97-AF65-F5344CB8AC3E}">
        <p14:creationId xmlns:p14="http://schemas.microsoft.com/office/powerpoint/2010/main" val="4175627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2600" y="1351910"/>
            <a:ext cx="8114400" cy="4983997"/>
          </a:xfrm>
        </p:spPr>
        <p:txBody>
          <a:bodyPr>
            <a:normAutofit/>
          </a:bodyPr>
          <a:lstStyle/>
          <a:p>
            <a:pPr lvl="2"/>
            <a:r>
              <a:rPr lang="en-GB" sz="1700"/>
              <a:t>The risk assessment, documented controls and assurance map </a:t>
            </a:r>
          </a:p>
          <a:p>
            <a:pPr lvl="2"/>
            <a:r>
              <a:rPr lang="en-GB" sz="1700"/>
              <a:t>Coverage of risks - fire, electrical, asbestos, gas, legionella  … </a:t>
            </a:r>
          </a:p>
          <a:p>
            <a:pPr lvl="2"/>
            <a:r>
              <a:rPr lang="en-GB" sz="1700"/>
              <a:t>Clarity of responsibility</a:t>
            </a:r>
          </a:p>
          <a:p>
            <a:pPr marL="285750" lvl="2" indent="-285750"/>
            <a:r>
              <a:rPr lang="en-GB" sz="1700"/>
              <a:t>Board understanding of risks, documented controls and its assurance on them</a:t>
            </a:r>
          </a:p>
          <a:p>
            <a:pPr marL="285750" lvl="2" indent="-285750"/>
            <a:r>
              <a:rPr lang="en-GB" sz="1700"/>
              <a:t>Sample of oversight performance reporting to the board or committee</a:t>
            </a:r>
          </a:p>
          <a:p>
            <a:pPr lvl="2"/>
            <a:r>
              <a:rPr lang="en-GB" sz="1700"/>
              <a:t>Recent third-party assurance:</a:t>
            </a:r>
          </a:p>
          <a:p>
            <a:pPr lvl="3"/>
            <a:r>
              <a:rPr lang="en-GB" sz="1700"/>
              <a:t>Data integrity </a:t>
            </a:r>
          </a:p>
          <a:p>
            <a:pPr lvl="3"/>
            <a:r>
              <a:rPr lang="en-GB" sz="1700"/>
              <a:t>Internal audit  / specialist advise</a:t>
            </a:r>
          </a:p>
          <a:p>
            <a:pPr lvl="3"/>
            <a:r>
              <a:rPr lang="en-GB" sz="1700"/>
              <a:t>Frequency</a:t>
            </a:r>
          </a:p>
          <a:p>
            <a:pPr lvl="3"/>
            <a:r>
              <a:rPr lang="en-GB" sz="1700"/>
              <a:t>Coverage of risk areas </a:t>
            </a:r>
          </a:p>
          <a:p>
            <a:pPr lvl="3"/>
            <a:r>
              <a:rPr lang="en-GB" sz="1700"/>
              <a:t>Findings from audits and reviews - number  and severity of recommendations </a:t>
            </a:r>
          </a:p>
          <a:p>
            <a:pPr lvl="3"/>
            <a:r>
              <a:rPr lang="en-GB" sz="1700"/>
              <a:t>Recommendation follow up</a:t>
            </a:r>
          </a:p>
          <a:p>
            <a:pPr lvl="3"/>
            <a:r>
              <a:rPr lang="en-GB" sz="1700"/>
              <a:t>Customer complaints</a:t>
            </a:r>
          </a:p>
          <a:p>
            <a:pPr lvl="3"/>
            <a:r>
              <a:rPr lang="en-GB" sz="1700"/>
              <a:t>CQC inspections</a:t>
            </a:r>
          </a:p>
          <a:p>
            <a:pPr lvl="2"/>
            <a:endParaRPr lang="en-GB" sz="1700"/>
          </a:p>
          <a:p>
            <a:pPr marL="360000" lvl="3" indent="0">
              <a:buNone/>
            </a:pPr>
            <a:endParaRPr lang="en-GB" sz="1700"/>
          </a:p>
          <a:p>
            <a:pPr lvl="2"/>
            <a:endParaRPr lang="en-GB" sz="1700"/>
          </a:p>
        </p:txBody>
      </p:sp>
      <p:sp>
        <p:nvSpPr>
          <p:cNvPr id="4" name="Date Placeholder 3"/>
          <p:cNvSpPr>
            <a:spLocks noGrp="1"/>
          </p:cNvSpPr>
          <p:nvPr>
            <p:ph type="dt" sz="half" idx="10"/>
          </p:nvPr>
        </p:nvSpPr>
        <p:spPr/>
        <p:txBody>
          <a:bodyPr/>
          <a:lstStyle/>
          <a:p>
            <a:pPr>
              <a:defRPr/>
            </a:pPr>
            <a:r>
              <a:rPr lang="en-US"/>
              <a:t>6 February 2024</a:t>
            </a:r>
            <a:endParaRPr kumimoji="0" lang="en-GB" sz="105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2DDE3AD-81DD-477C-B05F-9B8B1DADB4A3}" type="slidenum">
              <a:rPr kumimoji="0" lang="en-GB" sz="105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en-GB" sz="105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9" name="Title 1"/>
          <p:cNvSpPr>
            <a:spLocks noGrp="1"/>
          </p:cNvSpPr>
          <p:nvPr>
            <p:ph type="title"/>
          </p:nvPr>
        </p:nvSpPr>
        <p:spPr>
          <a:xfrm>
            <a:off x="482600" y="465667"/>
            <a:ext cx="8114400" cy="720000"/>
          </a:xfrm>
        </p:spPr>
        <p:txBody>
          <a:bodyPr>
            <a:normAutofit fontScale="90000"/>
          </a:bodyPr>
          <a:lstStyle/>
          <a:p>
            <a:r>
              <a:rPr lang="en-GB"/>
              <a:t>‘Depth’ illustration: Governance arrangements managing H&amp;S risks</a:t>
            </a:r>
          </a:p>
        </p:txBody>
      </p:sp>
      <p:pic>
        <p:nvPicPr>
          <p:cNvPr id="2" name="Picture 1">
            <a:extLst>
              <a:ext uri="{FF2B5EF4-FFF2-40B4-BE49-F238E27FC236}">
                <a16:creationId xmlns:a16="http://schemas.microsoft.com/office/drawing/2014/main" id="{A83BA778-A06E-73F8-F2B9-A163200428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99155" y="5464209"/>
            <a:ext cx="1091512" cy="1037941"/>
          </a:xfrm>
          <a:prstGeom prst="rect">
            <a:avLst/>
          </a:prstGeom>
        </p:spPr>
      </p:pic>
    </p:spTree>
    <p:extLst>
      <p:ext uri="{BB962C8B-B14F-4D97-AF65-F5344CB8AC3E}">
        <p14:creationId xmlns:p14="http://schemas.microsoft.com/office/powerpoint/2010/main" val="728714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4A963-7718-91CD-CE77-01378C6BA1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0B6307-3617-92D3-03B0-311B9774EA0A}"/>
              </a:ext>
            </a:extLst>
          </p:cNvPr>
          <p:cNvSpPr>
            <a:spLocks noGrp="1"/>
          </p:cNvSpPr>
          <p:nvPr>
            <p:ph type="title"/>
          </p:nvPr>
        </p:nvSpPr>
        <p:spPr>
          <a:xfrm>
            <a:off x="482600" y="465667"/>
            <a:ext cx="8114400" cy="720000"/>
          </a:xfrm>
        </p:spPr>
        <p:txBody>
          <a:bodyPr anchor="t">
            <a:normAutofit/>
          </a:bodyPr>
          <a:lstStyle/>
          <a:p>
            <a:br>
              <a:rPr lang="en-GB" sz="1200"/>
            </a:br>
            <a:br>
              <a:rPr lang="en-GB" sz="1200"/>
            </a:br>
            <a:br>
              <a:rPr lang="en-GB" sz="1200"/>
            </a:br>
            <a:endParaRPr lang="en-GB" sz="1200"/>
          </a:p>
        </p:txBody>
      </p:sp>
      <p:pic>
        <p:nvPicPr>
          <p:cNvPr id="3" name="Picture 2" descr="A group of purple houses&#10;&#10;Description automatically generated">
            <a:extLst>
              <a:ext uri="{FF2B5EF4-FFF2-40B4-BE49-F238E27FC236}">
                <a16:creationId xmlns:a16="http://schemas.microsoft.com/office/drawing/2014/main" id="{ADBE0B0D-EF88-BBF0-E66C-9A4B303072DF}"/>
              </a:ext>
            </a:extLst>
          </p:cNvPr>
          <p:cNvPicPr>
            <a:picLocks noChangeAspect="1"/>
          </p:cNvPicPr>
          <p:nvPr/>
        </p:nvPicPr>
        <p:blipFill>
          <a:blip r:embed="rId2" cstate="print">
            <a:extLst>
              <a:ext uri="{28A0092B-C50C-407E-A947-70E740481C1C}">
                <a14:useLocalDpi xmlns:a14="http://schemas.microsoft.com/office/drawing/2010/main" val="0"/>
              </a:ext>
            </a:extLst>
          </a:blip>
          <a:srcRect l="8321" r="5700" b="-2"/>
          <a:stretch/>
        </p:blipFill>
        <p:spPr>
          <a:xfrm>
            <a:off x="4629150" y="1430867"/>
            <a:ext cx="3960000" cy="4605866"/>
          </a:xfrm>
          <a:prstGeom prst="rect">
            <a:avLst/>
          </a:prstGeom>
          <a:noFill/>
        </p:spPr>
      </p:pic>
      <p:sp>
        <p:nvSpPr>
          <p:cNvPr id="4" name="Date Placeholder 3">
            <a:extLst>
              <a:ext uri="{FF2B5EF4-FFF2-40B4-BE49-F238E27FC236}">
                <a16:creationId xmlns:a16="http://schemas.microsoft.com/office/drawing/2014/main" id="{BA77E7FF-51A7-175E-4FBD-6C15E4496D72}"/>
              </a:ext>
            </a:extLst>
          </p:cNvPr>
          <p:cNvSpPr>
            <a:spLocks noGrp="1"/>
          </p:cNvSpPr>
          <p:nvPr>
            <p:ph type="dt" sz="half" idx="10"/>
          </p:nvPr>
        </p:nvSpPr>
        <p:spPr>
          <a:xfrm>
            <a:off x="2499518" y="6229332"/>
            <a:ext cx="2150532" cy="110087"/>
          </a:xfrm>
        </p:spPr>
        <p:txBody>
          <a:bodyPr anchor="t">
            <a:normAutofit/>
          </a:bodyPr>
          <a:lstStyle/>
          <a:p>
            <a:pPr>
              <a:lnSpc>
                <a:spcPct val="90000"/>
              </a:lnSpc>
              <a:spcAft>
                <a:spcPts val="600"/>
              </a:spcAft>
            </a:pPr>
            <a:r>
              <a:rPr lang="en-US" sz="800"/>
              <a:t>6 February 2024</a:t>
            </a:r>
            <a:endParaRPr lang="en-GB" sz="800"/>
          </a:p>
        </p:txBody>
      </p:sp>
      <p:sp>
        <p:nvSpPr>
          <p:cNvPr id="6" name="Slide Number Placeholder 5">
            <a:extLst>
              <a:ext uri="{FF2B5EF4-FFF2-40B4-BE49-F238E27FC236}">
                <a16:creationId xmlns:a16="http://schemas.microsoft.com/office/drawing/2014/main" id="{84C1814B-DD2F-D842-6ADB-5BB0B37492AA}"/>
              </a:ext>
            </a:extLst>
          </p:cNvPr>
          <p:cNvSpPr>
            <a:spLocks noGrp="1"/>
          </p:cNvSpPr>
          <p:nvPr>
            <p:ph type="sldNum" sz="quarter" idx="12"/>
          </p:nvPr>
        </p:nvSpPr>
        <p:spPr>
          <a:xfrm>
            <a:off x="482600" y="6229332"/>
            <a:ext cx="182033" cy="110087"/>
          </a:xfrm>
        </p:spPr>
        <p:txBody>
          <a:bodyPr anchor="t">
            <a:normAutofit/>
          </a:bodyPr>
          <a:lstStyle/>
          <a:p>
            <a:pPr>
              <a:lnSpc>
                <a:spcPct val="90000"/>
              </a:lnSpc>
              <a:spcAft>
                <a:spcPts val="600"/>
              </a:spcAft>
            </a:pPr>
            <a:fld id="{F2DDE3AD-81DD-477C-B05F-9B8B1DADB4A3}" type="slidenum">
              <a:rPr lang="en-GB" sz="800" smtClean="0"/>
              <a:pPr>
                <a:lnSpc>
                  <a:spcPct val="90000"/>
                </a:lnSpc>
                <a:spcAft>
                  <a:spcPts val="600"/>
                </a:spcAft>
              </a:pPr>
              <a:t>23</a:t>
            </a:fld>
            <a:endParaRPr lang="en-GB" sz="800"/>
          </a:p>
        </p:txBody>
      </p:sp>
      <p:sp>
        <p:nvSpPr>
          <p:cNvPr id="11" name="Content Placeholder 6">
            <a:extLst>
              <a:ext uri="{FF2B5EF4-FFF2-40B4-BE49-F238E27FC236}">
                <a16:creationId xmlns:a16="http://schemas.microsoft.com/office/drawing/2014/main" id="{80F9FA3D-D3CF-C985-88F9-4357448F2763}"/>
              </a:ext>
            </a:extLst>
          </p:cNvPr>
          <p:cNvSpPr>
            <a:spLocks noGrp="1"/>
          </p:cNvSpPr>
          <p:nvPr>
            <p:ph sz="half" idx="13"/>
          </p:nvPr>
        </p:nvSpPr>
        <p:spPr>
          <a:xfrm>
            <a:off x="482600" y="2747748"/>
            <a:ext cx="4785436" cy="3304525"/>
          </a:xfrm>
        </p:spPr>
        <p:txBody>
          <a:bodyPr>
            <a:normAutofit/>
          </a:bodyPr>
          <a:lstStyle/>
          <a:p>
            <a:r>
              <a:rPr lang="en-US" sz="4400"/>
              <a:t>Regulatory expectations</a:t>
            </a:r>
          </a:p>
        </p:txBody>
      </p:sp>
    </p:spTree>
    <p:extLst>
      <p:ext uri="{BB962C8B-B14F-4D97-AF65-F5344CB8AC3E}">
        <p14:creationId xmlns:p14="http://schemas.microsoft.com/office/powerpoint/2010/main" val="4180571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C5872D5-4861-D195-EF16-D689694C46EC}"/>
              </a:ext>
            </a:extLst>
          </p:cNvPr>
          <p:cNvSpPr/>
          <p:nvPr/>
        </p:nvSpPr>
        <p:spPr>
          <a:xfrm rot="19477039">
            <a:off x="851766" y="2767279"/>
            <a:ext cx="7948985" cy="1323439"/>
          </a:xfrm>
          <a:prstGeom prst="rect">
            <a:avLst/>
          </a:prstGeom>
          <a:noFill/>
        </p:spPr>
        <p:txBody>
          <a:bodyPr wrap="square" lIns="91440" tIns="45720" rIns="91440" bIns="45720">
            <a:spAutoFit/>
          </a:bodyPr>
          <a:lstStyle/>
          <a:p>
            <a:pPr algn="ctr"/>
            <a:r>
              <a:rPr lang="en-US" sz="8000" b="1" cap="none" spc="50">
                <a:ln w="0"/>
                <a:solidFill>
                  <a:schemeClr val="accent1">
                    <a:lumMod val="20000"/>
                    <a:lumOff val="80000"/>
                  </a:schemeClr>
                </a:solidFill>
                <a:effectLst>
                  <a:outerShdw blurRad="50800" dist="38100" dir="2700000" algn="tl" rotWithShape="0">
                    <a:prstClr val="black">
                      <a:alpha val="40000"/>
                    </a:prstClr>
                  </a:outerShdw>
                </a:effectLst>
              </a:rPr>
              <a:t>Co-regulation</a:t>
            </a:r>
          </a:p>
        </p:txBody>
      </p:sp>
      <p:sp>
        <p:nvSpPr>
          <p:cNvPr id="2" name="Title 1">
            <a:extLst>
              <a:ext uri="{FF2B5EF4-FFF2-40B4-BE49-F238E27FC236}">
                <a16:creationId xmlns:a16="http://schemas.microsoft.com/office/drawing/2014/main" id="{5890BDBF-0908-D22D-DB10-EB663753C492}"/>
              </a:ext>
            </a:extLst>
          </p:cNvPr>
          <p:cNvSpPr>
            <a:spLocks noGrp="1"/>
          </p:cNvSpPr>
          <p:nvPr>
            <p:ph type="title"/>
          </p:nvPr>
        </p:nvSpPr>
        <p:spPr/>
        <p:txBody>
          <a:bodyPr/>
          <a:lstStyle/>
          <a:p>
            <a:r>
              <a:rPr lang="en-GB"/>
              <a:t>Regulatory expectations</a:t>
            </a:r>
          </a:p>
        </p:txBody>
      </p:sp>
      <p:sp>
        <p:nvSpPr>
          <p:cNvPr id="3" name="Content Placeholder 2">
            <a:extLst>
              <a:ext uri="{FF2B5EF4-FFF2-40B4-BE49-F238E27FC236}">
                <a16:creationId xmlns:a16="http://schemas.microsoft.com/office/drawing/2014/main" id="{FF13DF3D-0440-DEAC-5D5F-F819ADBAAF05}"/>
              </a:ext>
            </a:extLst>
          </p:cNvPr>
          <p:cNvSpPr>
            <a:spLocks noGrp="1"/>
          </p:cNvSpPr>
          <p:nvPr>
            <p:ph idx="1"/>
          </p:nvPr>
        </p:nvSpPr>
        <p:spPr>
          <a:xfrm>
            <a:off x="604280" y="1246819"/>
            <a:ext cx="8114400" cy="4605866"/>
          </a:xfrm>
        </p:spPr>
        <p:txBody>
          <a:bodyPr>
            <a:normAutofit lnSpcReduction="10000"/>
          </a:bodyPr>
          <a:lstStyle/>
          <a:p>
            <a:pPr marL="342900" indent="-342900">
              <a:buFont typeface="Arial" panose="020B0604020202020204" pitchFamily="34" charset="0"/>
              <a:buChar char="•"/>
            </a:pPr>
            <a:r>
              <a:rPr lang="en-GB" b="1"/>
              <a:t>Governance and Financial Viability Standard</a:t>
            </a:r>
          </a:p>
          <a:p>
            <a:pPr marL="612900" lvl="2" indent="-342900">
              <a:buFont typeface="Arial" panose="020B0604020202020204" pitchFamily="34" charset="0"/>
              <a:buChar char="•"/>
            </a:pPr>
            <a:r>
              <a:rPr lang="en-GB" sz="2000"/>
              <a:t>2.3 Specific expectation on communicating with the regulator</a:t>
            </a:r>
          </a:p>
          <a:p>
            <a:pPr marL="612900" lvl="2" indent="-342900">
              <a:buFont typeface="Arial" panose="020B0604020202020204" pitchFamily="34" charset="0"/>
              <a:buChar char="•"/>
            </a:pPr>
            <a:r>
              <a:rPr lang="en-GB" sz="2000"/>
              <a:t>2.8 Specific expectation on assessing compliance with regulatory standards</a:t>
            </a:r>
          </a:p>
          <a:p>
            <a:pPr lvl="2" indent="0">
              <a:buNone/>
            </a:pPr>
            <a:endParaRPr lang="en-GB" sz="2000"/>
          </a:p>
          <a:p>
            <a:pPr marL="342900" lvl="1" indent="-342900">
              <a:buFont typeface="Arial" panose="020B0604020202020204" pitchFamily="34" charset="0"/>
              <a:buChar char="•"/>
            </a:pPr>
            <a:r>
              <a:rPr lang="en-GB" sz="2000" b="1"/>
              <a:t>Governance and Financial Viability Code of Practice </a:t>
            </a:r>
          </a:p>
          <a:p>
            <a:pPr marL="612900" lvl="2" indent="-342900">
              <a:buFont typeface="Arial" panose="020B0604020202020204" pitchFamily="34" charset="0"/>
              <a:buChar char="•"/>
            </a:pPr>
            <a:r>
              <a:rPr lang="en-GB" sz="2000"/>
              <a:t>Paragraphs 19 &amp; 20</a:t>
            </a:r>
          </a:p>
          <a:p>
            <a:pPr marL="612900" lvl="2" indent="-342900">
              <a:buFont typeface="Arial" panose="020B0604020202020204" pitchFamily="34" charset="0"/>
              <a:buChar char="•"/>
            </a:pPr>
            <a:endParaRPr lang="en-GB" sz="2000"/>
          </a:p>
          <a:p>
            <a:pPr marL="342900" lvl="1" indent="-342900">
              <a:buFont typeface="Arial" panose="020B0604020202020204" pitchFamily="34" charset="0"/>
              <a:buChar char="•"/>
            </a:pPr>
            <a:r>
              <a:rPr lang="en-GB" sz="2000" b="1"/>
              <a:t>Transparency, Influence and Accountability Standard</a:t>
            </a:r>
          </a:p>
          <a:p>
            <a:pPr marL="612900" lvl="2" indent="-342900">
              <a:buFont typeface="Arial" panose="020B0604020202020204" pitchFamily="34" charset="0"/>
              <a:buChar char="•"/>
            </a:pPr>
            <a:r>
              <a:rPr lang="en-GB" sz="2000"/>
              <a:t>2.6 Specific expectation on self referral</a:t>
            </a:r>
          </a:p>
          <a:p>
            <a:pPr marL="612900" lvl="2" indent="-342900">
              <a:buFont typeface="Arial" panose="020B0604020202020204" pitchFamily="34" charset="0"/>
              <a:buChar char="•"/>
            </a:pPr>
            <a:endParaRPr lang="en-GB" sz="2000"/>
          </a:p>
          <a:p>
            <a:pPr marL="342900" lvl="1" indent="-342900">
              <a:buFont typeface="Arial" panose="020B0604020202020204" pitchFamily="34" charset="0"/>
              <a:buChar char="•"/>
            </a:pPr>
            <a:r>
              <a:rPr lang="en-GB" sz="2000" b="1"/>
              <a:t>Consumer Standards Code of Practice</a:t>
            </a:r>
          </a:p>
          <a:p>
            <a:pPr marL="612900" lvl="2" indent="-342900">
              <a:buFont typeface="Arial" panose="020B0604020202020204" pitchFamily="34" charset="0"/>
              <a:buChar char="•"/>
            </a:pPr>
            <a:r>
              <a:rPr lang="en-GB" sz="2000"/>
              <a:t>Paragraph 57</a:t>
            </a:r>
          </a:p>
          <a:p>
            <a:pPr marL="612900" lvl="2" indent="-342900">
              <a:buFont typeface="Arial" panose="020B0604020202020204" pitchFamily="34" charset="0"/>
              <a:buChar char="•"/>
            </a:pPr>
            <a:endParaRPr lang="en-GB"/>
          </a:p>
          <a:p>
            <a:pPr lvl="2" indent="0">
              <a:buNone/>
            </a:pPr>
            <a:endParaRPr lang="en-GB"/>
          </a:p>
          <a:p>
            <a:pPr marL="612900" lvl="2" indent="-342900">
              <a:buFont typeface="Arial" panose="020B0604020202020204" pitchFamily="34" charset="0"/>
              <a:buChar char="•"/>
            </a:pPr>
            <a:endParaRPr lang="en-GB"/>
          </a:p>
        </p:txBody>
      </p:sp>
      <p:pic>
        <p:nvPicPr>
          <p:cNvPr id="4" name="Picture 3">
            <a:extLst>
              <a:ext uri="{FF2B5EF4-FFF2-40B4-BE49-F238E27FC236}">
                <a16:creationId xmlns:a16="http://schemas.microsoft.com/office/drawing/2014/main" id="{5950C285-D1AE-828D-DCF3-F22917DCE0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48546" y="5386120"/>
            <a:ext cx="895812" cy="895812"/>
          </a:xfrm>
          <a:prstGeom prst="rect">
            <a:avLst/>
          </a:prstGeom>
        </p:spPr>
      </p:pic>
      <p:sp>
        <p:nvSpPr>
          <p:cNvPr id="7" name="Date Placeholder 6">
            <a:extLst>
              <a:ext uri="{FF2B5EF4-FFF2-40B4-BE49-F238E27FC236}">
                <a16:creationId xmlns:a16="http://schemas.microsoft.com/office/drawing/2014/main" id="{5F9E63C6-FEF2-F7BF-1992-B3C7A921FC66}"/>
              </a:ext>
            </a:extLst>
          </p:cNvPr>
          <p:cNvSpPr>
            <a:spLocks noGrp="1"/>
          </p:cNvSpPr>
          <p:nvPr>
            <p:ph type="dt" sz="half" idx="10"/>
          </p:nvPr>
        </p:nvSpPr>
        <p:spPr/>
        <p:txBody>
          <a:bodyPr/>
          <a:lstStyle/>
          <a:p>
            <a:r>
              <a:rPr lang="en-US"/>
              <a:t>6 February 2024</a:t>
            </a:r>
            <a:endParaRPr lang="en-GB"/>
          </a:p>
        </p:txBody>
      </p:sp>
      <p:sp>
        <p:nvSpPr>
          <p:cNvPr id="8" name="Slide Number Placeholder 7">
            <a:extLst>
              <a:ext uri="{FF2B5EF4-FFF2-40B4-BE49-F238E27FC236}">
                <a16:creationId xmlns:a16="http://schemas.microsoft.com/office/drawing/2014/main" id="{ECD33F50-1065-2320-A6AC-045E0D4BB86D}"/>
              </a:ext>
            </a:extLst>
          </p:cNvPr>
          <p:cNvSpPr>
            <a:spLocks noGrp="1"/>
          </p:cNvSpPr>
          <p:nvPr>
            <p:ph type="sldNum" sz="quarter" idx="12"/>
          </p:nvPr>
        </p:nvSpPr>
        <p:spPr/>
        <p:txBody>
          <a:bodyPr/>
          <a:lstStyle/>
          <a:p>
            <a:fld id="{F2DDE3AD-81DD-477C-B05F-9B8B1DADB4A3}" type="slidenum">
              <a:rPr lang="en-GB" smtClean="0"/>
              <a:t>24</a:t>
            </a:fld>
            <a:endParaRPr lang="en-GB"/>
          </a:p>
        </p:txBody>
      </p:sp>
    </p:spTree>
    <p:extLst>
      <p:ext uri="{BB962C8B-B14F-4D97-AF65-F5344CB8AC3E}">
        <p14:creationId xmlns:p14="http://schemas.microsoft.com/office/powerpoint/2010/main" val="38913014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t>The regulator receives referrals from different sources</a:t>
            </a:r>
          </a:p>
        </p:txBody>
      </p:sp>
      <p:sp>
        <p:nvSpPr>
          <p:cNvPr id="7" name="Content Placeholder 6">
            <a:extLst>
              <a:ext uri="{FF2B5EF4-FFF2-40B4-BE49-F238E27FC236}">
                <a16:creationId xmlns:a16="http://schemas.microsoft.com/office/drawing/2014/main" id="{8229F560-4372-110C-3233-9117739BE893}"/>
              </a:ext>
            </a:extLst>
          </p:cNvPr>
          <p:cNvSpPr>
            <a:spLocks noGrp="1"/>
          </p:cNvSpPr>
          <p:nvPr>
            <p:ph idx="1"/>
          </p:nvPr>
        </p:nvSpPr>
        <p:spPr>
          <a:xfrm>
            <a:off x="482600" y="1430867"/>
            <a:ext cx="8114400" cy="1083733"/>
          </a:xfrm>
        </p:spPr>
        <p:txBody>
          <a:bodyPr/>
          <a:lstStyle/>
          <a:p>
            <a:r>
              <a:rPr lang="en-GB"/>
              <a:t>A referral is information, allegations, or complaints that tell us that a social housing landlord may not be delivering the outcomes of our standards.</a:t>
            </a:r>
          </a:p>
        </p:txBody>
      </p:sp>
      <p:graphicFrame>
        <p:nvGraphicFramePr>
          <p:cNvPr id="8" name="Diagram 7">
            <a:extLst>
              <a:ext uri="{FF2B5EF4-FFF2-40B4-BE49-F238E27FC236}">
                <a16:creationId xmlns:a16="http://schemas.microsoft.com/office/drawing/2014/main" id="{24D2B7CB-D8EC-42F0-91BE-0F54AE0AC770}"/>
              </a:ext>
            </a:extLst>
          </p:cNvPr>
          <p:cNvGraphicFramePr/>
          <p:nvPr/>
        </p:nvGraphicFramePr>
        <p:xfrm>
          <a:off x="482600" y="2514600"/>
          <a:ext cx="8114400" cy="294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a16="http://schemas.microsoft.com/office/drawing/2014/main" id="{BB130A90-F83D-B68B-D8E7-43E8AF6A91D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404662" y="5506792"/>
            <a:ext cx="1091512" cy="1037941"/>
          </a:xfrm>
          <a:prstGeom prst="rect">
            <a:avLst/>
          </a:prstGeom>
        </p:spPr>
      </p:pic>
      <p:sp>
        <p:nvSpPr>
          <p:cNvPr id="4" name="Date Placeholder 3">
            <a:extLst>
              <a:ext uri="{FF2B5EF4-FFF2-40B4-BE49-F238E27FC236}">
                <a16:creationId xmlns:a16="http://schemas.microsoft.com/office/drawing/2014/main" id="{A0AA6747-714B-F9E7-BA8E-B677F524F046}"/>
              </a:ext>
            </a:extLst>
          </p:cNvPr>
          <p:cNvSpPr>
            <a:spLocks noGrp="1"/>
          </p:cNvSpPr>
          <p:nvPr>
            <p:ph type="dt" sz="half" idx="10"/>
          </p:nvPr>
        </p:nvSpPr>
        <p:spPr/>
        <p:txBody>
          <a:bodyPr/>
          <a:lstStyle/>
          <a:p>
            <a:r>
              <a:rPr lang="en-US"/>
              <a:t>6 February 2024</a:t>
            </a:r>
            <a:endParaRPr lang="en-GB"/>
          </a:p>
        </p:txBody>
      </p:sp>
      <p:sp>
        <p:nvSpPr>
          <p:cNvPr id="6" name="Slide Number Placeholder 5">
            <a:extLst>
              <a:ext uri="{FF2B5EF4-FFF2-40B4-BE49-F238E27FC236}">
                <a16:creationId xmlns:a16="http://schemas.microsoft.com/office/drawing/2014/main" id="{2FB4AEAE-B981-E028-394D-BF78559CD53A}"/>
              </a:ext>
            </a:extLst>
          </p:cNvPr>
          <p:cNvSpPr>
            <a:spLocks noGrp="1"/>
          </p:cNvSpPr>
          <p:nvPr>
            <p:ph type="sldNum" sz="quarter" idx="12"/>
          </p:nvPr>
        </p:nvSpPr>
        <p:spPr/>
        <p:txBody>
          <a:bodyPr/>
          <a:lstStyle/>
          <a:p>
            <a:fld id="{F2DDE3AD-81DD-477C-B05F-9B8B1DADB4A3}" type="slidenum">
              <a:rPr lang="en-GB" smtClean="0"/>
              <a:t>25</a:t>
            </a:fld>
            <a:endParaRPr lang="en-GB"/>
          </a:p>
        </p:txBody>
      </p:sp>
    </p:spTree>
    <p:extLst>
      <p:ext uri="{BB962C8B-B14F-4D97-AF65-F5344CB8AC3E}">
        <p14:creationId xmlns:p14="http://schemas.microsoft.com/office/powerpoint/2010/main" val="35009722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D7865-A3C6-FCA9-67A7-A31311062A5B}"/>
              </a:ext>
            </a:extLst>
          </p:cNvPr>
          <p:cNvSpPr>
            <a:spLocks noGrp="1"/>
          </p:cNvSpPr>
          <p:nvPr>
            <p:ph type="title"/>
          </p:nvPr>
        </p:nvSpPr>
        <p:spPr/>
        <p:txBody>
          <a:bodyPr/>
          <a:lstStyle/>
          <a:p>
            <a:r>
              <a:rPr lang="en-GB">
                <a:latin typeface="Arial"/>
                <a:cs typeface="Arial"/>
              </a:rPr>
              <a:t>How does it look in practice…</a:t>
            </a:r>
          </a:p>
        </p:txBody>
      </p:sp>
      <p:graphicFrame>
        <p:nvGraphicFramePr>
          <p:cNvPr id="14" name="Content Placeholder 13">
            <a:extLst>
              <a:ext uri="{FF2B5EF4-FFF2-40B4-BE49-F238E27FC236}">
                <a16:creationId xmlns:a16="http://schemas.microsoft.com/office/drawing/2014/main" id="{783EED16-965B-2AE2-3152-0D4EF745E712}"/>
              </a:ext>
            </a:extLst>
          </p:cNvPr>
          <p:cNvGraphicFramePr>
            <a:graphicFrameLocks noGrp="1"/>
          </p:cNvGraphicFramePr>
          <p:nvPr>
            <p:ph idx="1"/>
            <p:extLst>
              <p:ext uri="{D42A27DB-BD31-4B8C-83A1-F6EECF244321}">
                <p14:modId xmlns:p14="http://schemas.microsoft.com/office/powerpoint/2010/main" val="4008347367"/>
              </p:ext>
            </p:extLst>
          </p:nvPr>
        </p:nvGraphicFramePr>
        <p:xfrm>
          <a:off x="482600" y="1186894"/>
          <a:ext cx="8214653" cy="4826619"/>
        </p:xfrm>
        <a:graphic>
          <a:graphicData uri="http://schemas.openxmlformats.org/drawingml/2006/chart">
            <c:chart xmlns:c="http://schemas.openxmlformats.org/drawingml/2006/chart" xmlns:r="http://schemas.openxmlformats.org/officeDocument/2006/relationships" r:id="rId2"/>
          </a:graphicData>
        </a:graphic>
      </p:graphicFrame>
      <p:sp>
        <p:nvSpPr>
          <p:cNvPr id="15" name="TextBox 14">
            <a:extLst>
              <a:ext uri="{FF2B5EF4-FFF2-40B4-BE49-F238E27FC236}">
                <a16:creationId xmlns:a16="http://schemas.microsoft.com/office/drawing/2014/main" id="{CD16CB2C-CA99-F268-A5A7-1CA7FF7E9AF9}"/>
              </a:ext>
            </a:extLst>
          </p:cNvPr>
          <p:cNvSpPr txBox="1"/>
          <p:nvPr/>
        </p:nvSpPr>
        <p:spPr>
          <a:xfrm>
            <a:off x="6085114" y="5802086"/>
            <a:ext cx="2667000" cy="369332"/>
          </a:xfrm>
          <a:prstGeom prst="rect">
            <a:avLst/>
          </a:prstGeom>
          <a:noFill/>
        </p:spPr>
        <p:txBody>
          <a:bodyPr wrap="square" rtlCol="0">
            <a:spAutoFit/>
          </a:bodyPr>
          <a:lstStyle/>
          <a:p>
            <a:r>
              <a:rPr lang="en-GB" sz="900"/>
              <a:t>Data from RSH, Consumer Regulation Review 2023-24</a:t>
            </a:r>
          </a:p>
        </p:txBody>
      </p:sp>
      <p:sp>
        <p:nvSpPr>
          <p:cNvPr id="3" name="Date Placeholder 2">
            <a:extLst>
              <a:ext uri="{FF2B5EF4-FFF2-40B4-BE49-F238E27FC236}">
                <a16:creationId xmlns:a16="http://schemas.microsoft.com/office/drawing/2014/main" id="{05F452B5-BB45-7805-CEC2-6ED75BE8CE42}"/>
              </a:ext>
            </a:extLst>
          </p:cNvPr>
          <p:cNvSpPr>
            <a:spLocks noGrp="1"/>
          </p:cNvSpPr>
          <p:nvPr>
            <p:ph type="dt" sz="half" idx="10"/>
          </p:nvPr>
        </p:nvSpPr>
        <p:spPr/>
        <p:txBody>
          <a:bodyPr/>
          <a:lstStyle/>
          <a:p>
            <a:r>
              <a:rPr lang="en-US"/>
              <a:t>6 February 2024</a:t>
            </a:r>
            <a:endParaRPr lang="en-GB"/>
          </a:p>
        </p:txBody>
      </p:sp>
      <p:sp>
        <p:nvSpPr>
          <p:cNvPr id="4" name="Slide Number Placeholder 3">
            <a:extLst>
              <a:ext uri="{FF2B5EF4-FFF2-40B4-BE49-F238E27FC236}">
                <a16:creationId xmlns:a16="http://schemas.microsoft.com/office/drawing/2014/main" id="{C88B9EC0-BB33-E6AC-1577-31649BC3181D}"/>
              </a:ext>
            </a:extLst>
          </p:cNvPr>
          <p:cNvSpPr>
            <a:spLocks noGrp="1"/>
          </p:cNvSpPr>
          <p:nvPr>
            <p:ph type="sldNum" sz="quarter" idx="12"/>
          </p:nvPr>
        </p:nvSpPr>
        <p:spPr/>
        <p:txBody>
          <a:bodyPr/>
          <a:lstStyle/>
          <a:p>
            <a:fld id="{F2DDE3AD-81DD-477C-B05F-9B8B1DADB4A3}" type="slidenum">
              <a:rPr lang="en-GB" smtClean="0"/>
              <a:t>26</a:t>
            </a:fld>
            <a:endParaRPr lang="en-GB"/>
          </a:p>
        </p:txBody>
      </p:sp>
    </p:spTree>
    <p:extLst>
      <p:ext uri="{BB962C8B-B14F-4D97-AF65-F5344CB8AC3E}">
        <p14:creationId xmlns:p14="http://schemas.microsoft.com/office/powerpoint/2010/main" val="21601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a:t>Half of large landlords self-referred at least once in the last two years</a:t>
            </a:r>
          </a:p>
        </p:txBody>
      </p:sp>
      <p:graphicFrame>
        <p:nvGraphicFramePr>
          <p:cNvPr id="14" name="Content Placeholder 13">
            <a:extLst>
              <a:ext uri="{FF2B5EF4-FFF2-40B4-BE49-F238E27FC236}">
                <a16:creationId xmlns:a16="http://schemas.microsoft.com/office/drawing/2014/main" id="{B46589F1-81E4-542C-26D8-A35A41656F30}"/>
              </a:ext>
            </a:extLst>
          </p:cNvPr>
          <p:cNvGraphicFramePr>
            <a:graphicFrameLocks noGrp="1"/>
          </p:cNvGraphicFramePr>
          <p:nvPr>
            <p:ph idx="1"/>
            <p:extLst>
              <p:ext uri="{D42A27DB-BD31-4B8C-83A1-F6EECF244321}">
                <p14:modId xmlns:p14="http://schemas.microsoft.com/office/powerpoint/2010/main" val="1335262161"/>
              </p:ext>
            </p:extLst>
          </p:nvPr>
        </p:nvGraphicFramePr>
        <p:xfrm>
          <a:off x="363847" y="1014702"/>
          <a:ext cx="8351219" cy="5111626"/>
        </p:xfrm>
        <a:graphic>
          <a:graphicData uri="http://schemas.openxmlformats.org/drawingml/2006/chart">
            <c:chart xmlns:c="http://schemas.openxmlformats.org/drawingml/2006/chart" xmlns:r="http://schemas.openxmlformats.org/officeDocument/2006/relationships" r:id="rId2"/>
          </a:graphicData>
        </a:graphic>
      </p:graphicFrame>
      <p:sp>
        <p:nvSpPr>
          <p:cNvPr id="3" name="Date Placeholder 2">
            <a:extLst>
              <a:ext uri="{FF2B5EF4-FFF2-40B4-BE49-F238E27FC236}">
                <a16:creationId xmlns:a16="http://schemas.microsoft.com/office/drawing/2014/main" id="{B8D41ED6-04AE-C71C-927A-E112731F0651}"/>
              </a:ext>
            </a:extLst>
          </p:cNvPr>
          <p:cNvSpPr>
            <a:spLocks noGrp="1"/>
          </p:cNvSpPr>
          <p:nvPr>
            <p:ph type="dt" sz="half" idx="10"/>
          </p:nvPr>
        </p:nvSpPr>
        <p:spPr/>
        <p:txBody>
          <a:bodyPr/>
          <a:lstStyle/>
          <a:p>
            <a:r>
              <a:rPr lang="en-US"/>
              <a:t>6 February 2024</a:t>
            </a:r>
            <a:endParaRPr lang="en-GB"/>
          </a:p>
        </p:txBody>
      </p:sp>
      <p:sp>
        <p:nvSpPr>
          <p:cNvPr id="4" name="Slide Number Placeholder 3">
            <a:extLst>
              <a:ext uri="{FF2B5EF4-FFF2-40B4-BE49-F238E27FC236}">
                <a16:creationId xmlns:a16="http://schemas.microsoft.com/office/drawing/2014/main" id="{CB418C0E-D2DB-143F-3B3C-5546BB6BAF3B}"/>
              </a:ext>
            </a:extLst>
          </p:cNvPr>
          <p:cNvSpPr>
            <a:spLocks noGrp="1"/>
          </p:cNvSpPr>
          <p:nvPr>
            <p:ph type="sldNum" sz="quarter" idx="12"/>
          </p:nvPr>
        </p:nvSpPr>
        <p:spPr/>
        <p:txBody>
          <a:bodyPr/>
          <a:lstStyle/>
          <a:p>
            <a:fld id="{F2DDE3AD-81DD-477C-B05F-9B8B1DADB4A3}" type="slidenum">
              <a:rPr lang="en-GB" smtClean="0"/>
              <a:t>27</a:t>
            </a:fld>
            <a:endParaRPr lang="en-GB"/>
          </a:p>
        </p:txBody>
      </p:sp>
    </p:spTree>
    <p:extLst>
      <p:ext uri="{BB962C8B-B14F-4D97-AF65-F5344CB8AC3E}">
        <p14:creationId xmlns:p14="http://schemas.microsoft.com/office/powerpoint/2010/main" val="35138940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EA0C7-F7AA-7BD9-5E9E-8B976F6701CA}"/>
              </a:ext>
            </a:extLst>
          </p:cNvPr>
          <p:cNvSpPr>
            <a:spLocks noGrp="1"/>
          </p:cNvSpPr>
          <p:nvPr>
            <p:ph type="title"/>
          </p:nvPr>
        </p:nvSpPr>
        <p:spPr/>
        <p:txBody>
          <a:bodyPr>
            <a:normAutofit/>
          </a:bodyPr>
          <a:lstStyle/>
          <a:p>
            <a:r>
              <a:rPr lang="en-GB"/>
              <a:t>What we do with referrals</a:t>
            </a:r>
          </a:p>
        </p:txBody>
      </p:sp>
      <p:pic>
        <p:nvPicPr>
          <p:cNvPr id="10" name="Content Placeholder 9">
            <a:extLst>
              <a:ext uri="{FF2B5EF4-FFF2-40B4-BE49-F238E27FC236}">
                <a16:creationId xmlns:a16="http://schemas.microsoft.com/office/drawing/2014/main" id="{A3A96427-6086-2D7A-195C-7F753D5B07C8}"/>
              </a:ext>
            </a:extLst>
          </p:cNvPr>
          <p:cNvPicPr>
            <a:picLocks noGrp="1" noChangeAspect="1"/>
          </p:cNvPicPr>
          <p:nvPr>
            <p:ph sz="half" idx="2"/>
          </p:nvPr>
        </p:nvPicPr>
        <p:blipFill>
          <a:blip r:embed="rId2"/>
          <a:stretch>
            <a:fillRect/>
          </a:stretch>
        </p:blipFill>
        <p:spPr>
          <a:xfrm>
            <a:off x="4637775" y="1926229"/>
            <a:ext cx="3959225" cy="3451857"/>
          </a:xfrm>
        </p:spPr>
      </p:pic>
      <p:sp>
        <p:nvSpPr>
          <p:cNvPr id="8" name="Content Placeholder 7">
            <a:extLst>
              <a:ext uri="{FF2B5EF4-FFF2-40B4-BE49-F238E27FC236}">
                <a16:creationId xmlns:a16="http://schemas.microsoft.com/office/drawing/2014/main" id="{42F582C8-78D2-CD96-24DC-2F53679DB933}"/>
              </a:ext>
            </a:extLst>
          </p:cNvPr>
          <p:cNvSpPr>
            <a:spLocks noGrp="1"/>
          </p:cNvSpPr>
          <p:nvPr>
            <p:ph sz="half" idx="13"/>
          </p:nvPr>
        </p:nvSpPr>
        <p:spPr/>
        <p:txBody>
          <a:bodyPr/>
          <a:lstStyle/>
          <a:p>
            <a:r>
              <a:rPr lang="en-GB"/>
              <a:t>We look at every referral that comes into RSH. </a:t>
            </a:r>
          </a:p>
          <a:p>
            <a:r>
              <a:rPr lang="en-GB"/>
              <a:t>We don’t necessarily take regulatory action on every referral.</a:t>
            </a:r>
          </a:p>
          <a:p>
            <a:pPr lvl="1"/>
            <a:endParaRPr lang="en-GB"/>
          </a:p>
          <a:p>
            <a:pPr lvl="1"/>
            <a:r>
              <a:rPr lang="en-GB"/>
              <a:t>We can:</a:t>
            </a:r>
          </a:p>
          <a:p>
            <a:pPr lvl="2"/>
            <a:r>
              <a:rPr lang="en-GB"/>
              <a:t>Take no further action.</a:t>
            </a:r>
          </a:p>
          <a:p>
            <a:pPr lvl="2"/>
            <a:r>
              <a:rPr lang="en-GB"/>
              <a:t>Use the information for regulatory intelligence.</a:t>
            </a:r>
          </a:p>
          <a:p>
            <a:pPr lvl="2"/>
            <a:r>
              <a:rPr lang="en-GB"/>
              <a:t>Undertake regulatory engagement.</a:t>
            </a:r>
            <a:br>
              <a:rPr lang="en-GB"/>
            </a:br>
            <a:endParaRPr lang="en-GB"/>
          </a:p>
          <a:p>
            <a:pPr marL="0" lvl="2" indent="0">
              <a:buNone/>
            </a:pPr>
            <a:endParaRPr lang="en-GB"/>
          </a:p>
          <a:p>
            <a:pPr lvl="1"/>
            <a:r>
              <a:rPr lang="en-GB"/>
              <a:t>We use data across our referrals to look at themes at provider and sector level. </a:t>
            </a:r>
          </a:p>
        </p:txBody>
      </p:sp>
      <p:sp>
        <p:nvSpPr>
          <p:cNvPr id="12" name="TextBox 11">
            <a:extLst>
              <a:ext uri="{FF2B5EF4-FFF2-40B4-BE49-F238E27FC236}">
                <a16:creationId xmlns:a16="http://schemas.microsoft.com/office/drawing/2014/main" id="{87349303-E92A-AFC5-AFE7-7D9CD95988EE}"/>
              </a:ext>
            </a:extLst>
          </p:cNvPr>
          <p:cNvSpPr txBox="1"/>
          <p:nvPr/>
        </p:nvSpPr>
        <p:spPr>
          <a:xfrm>
            <a:off x="4637775" y="1774720"/>
            <a:ext cx="3959224" cy="375487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l"/>
            <a:r>
              <a:rPr lang="en-GB" sz="1400" b="1">
                <a:solidFill>
                  <a:schemeClr val="accent1"/>
                </a:solidFill>
                <a:latin typeface="Arial" panose="020B0604020202020204" pitchFamily="34" charset="0"/>
                <a:cs typeface="Arial" panose="020B0604020202020204" pitchFamily="34" charset="0"/>
              </a:rPr>
              <a:t>Factors for assessing regulatory issues</a:t>
            </a:r>
          </a:p>
          <a:p>
            <a:pPr algn="l"/>
            <a:endParaRPr lang="en-GB" sz="1400" b="1">
              <a:solidFill>
                <a:schemeClr val="accent1"/>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1400" b="1">
                <a:solidFill>
                  <a:schemeClr val="accent1"/>
                </a:solidFill>
                <a:latin typeface="Arial" panose="020B0604020202020204" pitchFamily="34" charset="0"/>
                <a:cs typeface="Arial" panose="020B0604020202020204" pitchFamily="34" charset="0"/>
              </a:rPr>
              <a:t>Remit</a:t>
            </a:r>
            <a:r>
              <a:rPr lang="en-GB" sz="1400">
                <a:solidFill>
                  <a:schemeClr val="tx1"/>
                </a:solidFill>
                <a:latin typeface="Arial" panose="020B0604020202020204" pitchFamily="34" charset="0"/>
                <a:cs typeface="Arial" panose="020B0604020202020204" pitchFamily="34" charset="0"/>
              </a:rPr>
              <a:t> – whether the issues relate to </a:t>
            </a:r>
            <a:r>
              <a:rPr lang="en-GB" sz="1400">
                <a:solidFill>
                  <a:schemeClr val="tx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our standards</a:t>
            </a:r>
            <a:br>
              <a:rPr lang="en-GB" sz="1400">
                <a:solidFill>
                  <a:schemeClr val="tx1"/>
                </a:solidFill>
                <a:latin typeface="Arial" panose="020B0604020202020204" pitchFamily="34" charset="0"/>
                <a:cs typeface="Arial" panose="020B0604020202020204" pitchFamily="34" charset="0"/>
              </a:rPr>
            </a:br>
            <a:endParaRPr lang="en-GB" sz="1400">
              <a:solidFill>
                <a:schemeClr val="tx1"/>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1400" b="1">
                <a:solidFill>
                  <a:schemeClr val="accent1"/>
                </a:solidFill>
                <a:latin typeface="Arial" panose="020B0604020202020204" pitchFamily="34" charset="0"/>
                <a:cs typeface="Arial" panose="020B0604020202020204" pitchFamily="34" charset="0"/>
              </a:rPr>
              <a:t>Context</a:t>
            </a:r>
            <a:r>
              <a:rPr lang="en-GB" sz="1400">
                <a:solidFill>
                  <a:schemeClr val="tx1"/>
                </a:solidFill>
                <a:latin typeface="Arial" panose="020B0604020202020204" pitchFamily="34" charset="0"/>
                <a:cs typeface="Arial" panose="020B0604020202020204" pitchFamily="34" charset="0"/>
              </a:rPr>
              <a:t> – what our broader regulatory intelligence tells us  </a:t>
            </a:r>
            <a:br>
              <a:rPr lang="en-GB" sz="1400">
                <a:solidFill>
                  <a:schemeClr val="tx1"/>
                </a:solidFill>
                <a:latin typeface="Arial" panose="020B0604020202020204" pitchFamily="34" charset="0"/>
                <a:cs typeface="Arial" panose="020B0604020202020204" pitchFamily="34" charset="0"/>
              </a:rPr>
            </a:br>
            <a:endParaRPr lang="en-GB" sz="1400">
              <a:solidFill>
                <a:schemeClr val="tx1"/>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1400" b="1">
                <a:solidFill>
                  <a:schemeClr val="accent1"/>
                </a:solidFill>
                <a:latin typeface="Arial" panose="020B0604020202020204" pitchFamily="34" charset="0"/>
                <a:cs typeface="Arial" panose="020B0604020202020204" pitchFamily="34" charset="0"/>
              </a:rPr>
              <a:t>Scale and impact </a:t>
            </a:r>
            <a:r>
              <a:rPr lang="en-GB" sz="1400">
                <a:solidFill>
                  <a:schemeClr val="tx1"/>
                </a:solidFill>
                <a:latin typeface="Arial" panose="020B0604020202020204" pitchFamily="34" charset="0"/>
                <a:cs typeface="Arial" panose="020B0604020202020204" pitchFamily="34" charset="0"/>
              </a:rPr>
              <a:t>– who may be impacted by the issue and what the impact might be </a:t>
            </a:r>
            <a:br>
              <a:rPr lang="en-GB" sz="1400">
                <a:solidFill>
                  <a:schemeClr val="tx1"/>
                </a:solidFill>
                <a:latin typeface="Arial" panose="020B0604020202020204" pitchFamily="34" charset="0"/>
                <a:cs typeface="Arial" panose="020B0604020202020204" pitchFamily="34" charset="0"/>
              </a:rPr>
            </a:br>
            <a:endParaRPr lang="en-GB" sz="1400">
              <a:solidFill>
                <a:schemeClr val="tx1"/>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1400" b="1">
                <a:solidFill>
                  <a:schemeClr val="accent1"/>
                </a:solidFill>
                <a:latin typeface="Arial" panose="020B0604020202020204" pitchFamily="34" charset="0"/>
                <a:cs typeface="Arial" panose="020B0604020202020204" pitchFamily="34" charset="0"/>
              </a:rPr>
              <a:t>Landlord actions </a:t>
            </a:r>
            <a:r>
              <a:rPr lang="en-GB" sz="1400">
                <a:solidFill>
                  <a:schemeClr val="tx1"/>
                </a:solidFill>
                <a:latin typeface="Arial" panose="020B0604020202020204" pitchFamily="34" charset="0"/>
                <a:cs typeface="Arial" panose="020B0604020202020204" pitchFamily="34" charset="0"/>
              </a:rPr>
              <a:t>– what actions the landlord has taken in response to the issue </a:t>
            </a:r>
            <a:br>
              <a:rPr lang="en-GB" sz="1400">
                <a:solidFill>
                  <a:schemeClr val="tx1"/>
                </a:solidFill>
                <a:latin typeface="Arial" panose="020B0604020202020204" pitchFamily="34" charset="0"/>
                <a:cs typeface="Arial" panose="020B0604020202020204" pitchFamily="34" charset="0"/>
              </a:rPr>
            </a:br>
            <a:endParaRPr lang="en-GB" sz="1400">
              <a:solidFill>
                <a:schemeClr val="tx1"/>
              </a:solidFill>
              <a:latin typeface="Arial" panose="020B0604020202020204" pitchFamily="34" charset="0"/>
              <a:cs typeface="Arial" panose="020B0604020202020204" pitchFamily="34" charset="0"/>
            </a:endParaRPr>
          </a:p>
          <a:p>
            <a:pPr marL="285750" indent="-285750" algn="l">
              <a:buFont typeface="Arial" panose="020B0604020202020204" pitchFamily="34" charset="0"/>
              <a:buChar char="•"/>
            </a:pPr>
            <a:r>
              <a:rPr lang="en-GB" sz="1400" b="1">
                <a:solidFill>
                  <a:schemeClr val="accent1"/>
                </a:solidFill>
                <a:latin typeface="Arial" panose="020B0604020202020204" pitchFamily="34" charset="0"/>
                <a:cs typeface="Arial" panose="020B0604020202020204" pitchFamily="34" charset="0"/>
              </a:rPr>
              <a:t>Our </a:t>
            </a:r>
            <a:r>
              <a:rPr lang="en-GB" sz="1400" b="1">
                <a:solidFill>
                  <a:schemeClr val="accent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statutory objectives and duties</a:t>
            </a:r>
            <a:r>
              <a:rPr lang="en-GB" sz="1400" b="1">
                <a:solidFill>
                  <a:schemeClr val="accent1"/>
                </a:solidFill>
                <a:latin typeface="Arial" panose="020B0604020202020204" pitchFamily="34" charset="0"/>
                <a:cs typeface="Arial" panose="020B0604020202020204" pitchFamily="34" charset="0"/>
              </a:rPr>
              <a:t>  </a:t>
            </a:r>
            <a:r>
              <a:rPr lang="en-GB" sz="1400">
                <a:solidFill>
                  <a:schemeClr val="tx1"/>
                </a:solidFill>
                <a:latin typeface="Arial" panose="020B0604020202020204" pitchFamily="34" charset="0"/>
                <a:cs typeface="Arial" panose="020B0604020202020204" pitchFamily="34" charset="0"/>
              </a:rPr>
              <a:t>– including the things that our legislation requires us to have regard to</a:t>
            </a:r>
          </a:p>
        </p:txBody>
      </p:sp>
      <p:pic>
        <p:nvPicPr>
          <p:cNvPr id="3" name="Picture 2">
            <a:extLst>
              <a:ext uri="{FF2B5EF4-FFF2-40B4-BE49-F238E27FC236}">
                <a16:creationId xmlns:a16="http://schemas.microsoft.com/office/drawing/2014/main" id="{1E993D7C-1A4A-F3D1-54A4-056A8183655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95857" y="5747772"/>
            <a:ext cx="1244058" cy="1044768"/>
          </a:xfrm>
          <a:prstGeom prst="rect">
            <a:avLst/>
          </a:prstGeom>
        </p:spPr>
      </p:pic>
      <p:sp>
        <p:nvSpPr>
          <p:cNvPr id="4" name="Date Placeholder 3">
            <a:extLst>
              <a:ext uri="{FF2B5EF4-FFF2-40B4-BE49-F238E27FC236}">
                <a16:creationId xmlns:a16="http://schemas.microsoft.com/office/drawing/2014/main" id="{711E637D-74EC-AE0F-52AE-8EF6AE3EDF37}"/>
              </a:ext>
            </a:extLst>
          </p:cNvPr>
          <p:cNvSpPr>
            <a:spLocks noGrp="1"/>
          </p:cNvSpPr>
          <p:nvPr>
            <p:ph type="dt" sz="half" idx="10"/>
          </p:nvPr>
        </p:nvSpPr>
        <p:spPr/>
        <p:txBody>
          <a:bodyPr/>
          <a:lstStyle/>
          <a:p>
            <a:r>
              <a:rPr lang="en-US"/>
              <a:t>6 February 2024</a:t>
            </a:r>
            <a:endParaRPr lang="en-GB"/>
          </a:p>
        </p:txBody>
      </p:sp>
      <p:sp>
        <p:nvSpPr>
          <p:cNvPr id="6" name="Slide Number Placeholder 5">
            <a:extLst>
              <a:ext uri="{FF2B5EF4-FFF2-40B4-BE49-F238E27FC236}">
                <a16:creationId xmlns:a16="http://schemas.microsoft.com/office/drawing/2014/main" id="{AC4D3918-6478-01B2-39C5-2286A05A5DA3}"/>
              </a:ext>
            </a:extLst>
          </p:cNvPr>
          <p:cNvSpPr>
            <a:spLocks noGrp="1"/>
          </p:cNvSpPr>
          <p:nvPr>
            <p:ph type="sldNum" sz="quarter" idx="12"/>
          </p:nvPr>
        </p:nvSpPr>
        <p:spPr/>
        <p:txBody>
          <a:bodyPr/>
          <a:lstStyle/>
          <a:p>
            <a:fld id="{F2DDE3AD-81DD-477C-B05F-9B8B1DADB4A3}" type="slidenum">
              <a:rPr lang="en-GB" smtClean="0"/>
              <a:t>28</a:t>
            </a:fld>
            <a:endParaRPr lang="en-GB"/>
          </a:p>
        </p:txBody>
      </p:sp>
    </p:spTree>
    <p:extLst>
      <p:ext uri="{BB962C8B-B14F-4D97-AF65-F5344CB8AC3E}">
        <p14:creationId xmlns:p14="http://schemas.microsoft.com/office/powerpoint/2010/main" val="1198975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F33745-A603-E48F-4C09-959FE81D94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73A81D-F939-A649-F7B5-84DD00C6C444}"/>
              </a:ext>
            </a:extLst>
          </p:cNvPr>
          <p:cNvSpPr>
            <a:spLocks noGrp="1"/>
          </p:cNvSpPr>
          <p:nvPr>
            <p:ph type="title"/>
          </p:nvPr>
        </p:nvSpPr>
        <p:spPr>
          <a:xfrm>
            <a:off x="482600" y="465667"/>
            <a:ext cx="8114400" cy="720000"/>
          </a:xfrm>
        </p:spPr>
        <p:txBody>
          <a:bodyPr anchor="t">
            <a:normAutofit/>
          </a:bodyPr>
          <a:lstStyle/>
          <a:p>
            <a:br>
              <a:rPr lang="en-GB" sz="1200"/>
            </a:br>
            <a:br>
              <a:rPr lang="en-GB" sz="1200"/>
            </a:br>
            <a:br>
              <a:rPr lang="en-GB" sz="1200"/>
            </a:br>
            <a:endParaRPr lang="en-GB" sz="1200"/>
          </a:p>
        </p:txBody>
      </p:sp>
      <p:pic>
        <p:nvPicPr>
          <p:cNvPr id="3" name="Picture 2" descr="A group of purple houses&#10;&#10;Description automatically generated">
            <a:extLst>
              <a:ext uri="{FF2B5EF4-FFF2-40B4-BE49-F238E27FC236}">
                <a16:creationId xmlns:a16="http://schemas.microsoft.com/office/drawing/2014/main" id="{6AF98452-A9AF-0803-769D-B7D99180F4BD}"/>
              </a:ext>
            </a:extLst>
          </p:cNvPr>
          <p:cNvPicPr>
            <a:picLocks noChangeAspect="1"/>
          </p:cNvPicPr>
          <p:nvPr/>
        </p:nvPicPr>
        <p:blipFill>
          <a:blip r:embed="rId2" cstate="print">
            <a:extLst>
              <a:ext uri="{28A0092B-C50C-407E-A947-70E740481C1C}">
                <a14:useLocalDpi xmlns:a14="http://schemas.microsoft.com/office/drawing/2010/main" val="0"/>
              </a:ext>
            </a:extLst>
          </a:blip>
          <a:srcRect l="8321" r="5700" b="-2"/>
          <a:stretch/>
        </p:blipFill>
        <p:spPr>
          <a:xfrm>
            <a:off x="5525353" y="1872145"/>
            <a:ext cx="3960000" cy="4605866"/>
          </a:xfrm>
          <a:prstGeom prst="rect">
            <a:avLst/>
          </a:prstGeom>
          <a:noFill/>
        </p:spPr>
      </p:pic>
      <p:sp>
        <p:nvSpPr>
          <p:cNvPr id="4" name="Date Placeholder 3">
            <a:extLst>
              <a:ext uri="{FF2B5EF4-FFF2-40B4-BE49-F238E27FC236}">
                <a16:creationId xmlns:a16="http://schemas.microsoft.com/office/drawing/2014/main" id="{08F3016B-27A5-4D02-825B-4A6B6E152501}"/>
              </a:ext>
            </a:extLst>
          </p:cNvPr>
          <p:cNvSpPr>
            <a:spLocks noGrp="1"/>
          </p:cNvSpPr>
          <p:nvPr>
            <p:ph type="dt" sz="half" idx="10"/>
          </p:nvPr>
        </p:nvSpPr>
        <p:spPr>
          <a:xfrm>
            <a:off x="2499518" y="6229332"/>
            <a:ext cx="2150532" cy="110087"/>
          </a:xfrm>
        </p:spPr>
        <p:txBody>
          <a:bodyPr anchor="t">
            <a:normAutofit/>
          </a:bodyPr>
          <a:lstStyle/>
          <a:p>
            <a:pPr>
              <a:lnSpc>
                <a:spcPct val="90000"/>
              </a:lnSpc>
              <a:spcAft>
                <a:spcPts val="600"/>
              </a:spcAft>
            </a:pPr>
            <a:r>
              <a:rPr lang="en-US" sz="800"/>
              <a:t>6 February 2024</a:t>
            </a:r>
            <a:endParaRPr lang="en-GB" sz="800"/>
          </a:p>
        </p:txBody>
      </p:sp>
      <p:sp>
        <p:nvSpPr>
          <p:cNvPr id="6" name="Slide Number Placeholder 5">
            <a:extLst>
              <a:ext uri="{FF2B5EF4-FFF2-40B4-BE49-F238E27FC236}">
                <a16:creationId xmlns:a16="http://schemas.microsoft.com/office/drawing/2014/main" id="{32A3B8C7-F942-118F-D9A4-C9E5271E6FBE}"/>
              </a:ext>
            </a:extLst>
          </p:cNvPr>
          <p:cNvSpPr>
            <a:spLocks noGrp="1"/>
          </p:cNvSpPr>
          <p:nvPr>
            <p:ph type="sldNum" sz="quarter" idx="12"/>
          </p:nvPr>
        </p:nvSpPr>
        <p:spPr>
          <a:xfrm>
            <a:off x="482600" y="6229332"/>
            <a:ext cx="182033" cy="110087"/>
          </a:xfrm>
        </p:spPr>
        <p:txBody>
          <a:bodyPr anchor="t">
            <a:normAutofit/>
          </a:bodyPr>
          <a:lstStyle/>
          <a:p>
            <a:pPr>
              <a:lnSpc>
                <a:spcPct val="90000"/>
              </a:lnSpc>
              <a:spcAft>
                <a:spcPts val="600"/>
              </a:spcAft>
            </a:pPr>
            <a:fld id="{F2DDE3AD-81DD-477C-B05F-9B8B1DADB4A3}" type="slidenum">
              <a:rPr lang="en-GB" sz="800" smtClean="0"/>
              <a:pPr>
                <a:lnSpc>
                  <a:spcPct val="90000"/>
                </a:lnSpc>
                <a:spcAft>
                  <a:spcPts val="600"/>
                </a:spcAft>
              </a:pPr>
              <a:t>29</a:t>
            </a:fld>
            <a:endParaRPr lang="en-GB" sz="800"/>
          </a:p>
        </p:txBody>
      </p:sp>
      <p:sp>
        <p:nvSpPr>
          <p:cNvPr id="11" name="Content Placeholder 6">
            <a:extLst>
              <a:ext uri="{FF2B5EF4-FFF2-40B4-BE49-F238E27FC236}">
                <a16:creationId xmlns:a16="http://schemas.microsoft.com/office/drawing/2014/main" id="{E8FF7D31-F4BA-4194-0667-3F13C36E29FA}"/>
              </a:ext>
            </a:extLst>
          </p:cNvPr>
          <p:cNvSpPr>
            <a:spLocks noGrp="1"/>
          </p:cNvSpPr>
          <p:nvPr>
            <p:ph sz="half" idx="13"/>
          </p:nvPr>
        </p:nvSpPr>
        <p:spPr>
          <a:xfrm>
            <a:off x="177799" y="2442948"/>
            <a:ext cx="7082809" cy="3304525"/>
          </a:xfrm>
        </p:spPr>
        <p:txBody>
          <a:bodyPr>
            <a:normAutofit/>
          </a:bodyPr>
          <a:lstStyle/>
          <a:p>
            <a:r>
              <a:rPr lang="en-GB" sz="4400"/>
              <a:t>Themes from engagement</a:t>
            </a:r>
          </a:p>
          <a:p>
            <a:r>
              <a:rPr lang="en-GB" sz="4400"/>
              <a:t>&amp; lessons learnt…</a:t>
            </a:r>
            <a:endParaRPr lang="en-US" sz="4400"/>
          </a:p>
        </p:txBody>
      </p:sp>
    </p:spTree>
    <p:extLst>
      <p:ext uri="{BB962C8B-B14F-4D97-AF65-F5344CB8AC3E}">
        <p14:creationId xmlns:p14="http://schemas.microsoft.com/office/powerpoint/2010/main" val="1765112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B9C40-C7FD-41EE-A070-A4A260E4194E}"/>
              </a:ext>
            </a:extLst>
          </p:cNvPr>
          <p:cNvSpPr>
            <a:spLocks noGrp="1"/>
          </p:cNvSpPr>
          <p:nvPr>
            <p:ph type="title"/>
          </p:nvPr>
        </p:nvSpPr>
        <p:spPr>
          <a:xfrm>
            <a:off x="482600" y="465667"/>
            <a:ext cx="8114400" cy="720000"/>
          </a:xfrm>
        </p:spPr>
        <p:txBody>
          <a:bodyPr anchor="t">
            <a:normAutofit/>
          </a:bodyPr>
          <a:lstStyle/>
          <a:p>
            <a:br>
              <a:rPr lang="en-GB" sz="1200"/>
            </a:br>
            <a:br>
              <a:rPr lang="en-GB" sz="1200"/>
            </a:br>
            <a:br>
              <a:rPr lang="en-GB" sz="1200"/>
            </a:br>
            <a:endParaRPr lang="en-GB" sz="1200"/>
          </a:p>
        </p:txBody>
      </p:sp>
      <p:pic>
        <p:nvPicPr>
          <p:cNvPr id="3" name="Picture 2" descr="A group of purple houses&#10;&#10;Description automatically generated">
            <a:extLst>
              <a:ext uri="{FF2B5EF4-FFF2-40B4-BE49-F238E27FC236}">
                <a16:creationId xmlns:a16="http://schemas.microsoft.com/office/drawing/2014/main" id="{AC43CABA-FE68-1590-742D-76390909C95B}"/>
              </a:ext>
            </a:extLst>
          </p:cNvPr>
          <p:cNvPicPr>
            <a:picLocks noChangeAspect="1"/>
          </p:cNvPicPr>
          <p:nvPr/>
        </p:nvPicPr>
        <p:blipFill>
          <a:blip r:embed="rId2" cstate="print">
            <a:extLst>
              <a:ext uri="{28A0092B-C50C-407E-A947-70E740481C1C}">
                <a14:useLocalDpi xmlns:a14="http://schemas.microsoft.com/office/drawing/2010/main" val="0"/>
              </a:ext>
            </a:extLst>
          </a:blip>
          <a:srcRect l="8321" r="5700" b="-2"/>
          <a:stretch/>
        </p:blipFill>
        <p:spPr>
          <a:xfrm>
            <a:off x="4629150" y="1430867"/>
            <a:ext cx="3960000" cy="4605866"/>
          </a:xfrm>
          <a:prstGeom prst="rect">
            <a:avLst/>
          </a:prstGeom>
          <a:noFill/>
        </p:spPr>
      </p:pic>
      <p:sp>
        <p:nvSpPr>
          <p:cNvPr id="4" name="Date Placeholder 3">
            <a:extLst>
              <a:ext uri="{FF2B5EF4-FFF2-40B4-BE49-F238E27FC236}">
                <a16:creationId xmlns:a16="http://schemas.microsoft.com/office/drawing/2014/main" id="{B52FFECA-5E35-4D15-8300-633B288D133C}"/>
              </a:ext>
            </a:extLst>
          </p:cNvPr>
          <p:cNvSpPr>
            <a:spLocks noGrp="1"/>
          </p:cNvSpPr>
          <p:nvPr>
            <p:ph type="dt" sz="half" idx="10"/>
          </p:nvPr>
        </p:nvSpPr>
        <p:spPr>
          <a:xfrm>
            <a:off x="2499518" y="6229332"/>
            <a:ext cx="2150532" cy="110087"/>
          </a:xfrm>
        </p:spPr>
        <p:txBody>
          <a:bodyPr anchor="t">
            <a:normAutofit/>
          </a:bodyPr>
          <a:lstStyle/>
          <a:p>
            <a:pPr>
              <a:lnSpc>
                <a:spcPct val="90000"/>
              </a:lnSpc>
              <a:spcAft>
                <a:spcPts val="600"/>
              </a:spcAft>
            </a:pPr>
            <a:r>
              <a:rPr lang="en-US" sz="800"/>
              <a:t>6 February 2024</a:t>
            </a:r>
            <a:endParaRPr lang="en-GB" sz="800"/>
          </a:p>
        </p:txBody>
      </p:sp>
      <p:sp>
        <p:nvSpPr>
          <p:cNvPr id="6" name="Slide Number Placeholder 5">
            <a:extLst>
              <a:ext uri="{FF2B5EF4-FFF2-40B4-BE49-F238E27FC236}">
                <a16:creationId xmlns:a16="http://schemas.microsoft.com/office/drawing/2014/main" id="{16B6259F-3803-480E-A596-FB97A3EEB9DD}"/>
              </a:ext>
            </a:extLst>
          </p:cNvPr>
          <p:cNvSpPr>
            <a:spLocks noGrp="1"/>
          </p:cNvSpPr>
          <p:nvPr>
            <p:ph type="sldNum" sz="quarter" idx="12"/>
          </p:nvPr>
        </p:nvSpPr>
        <p:spPr>
          <a:xfrm>
            <a:off x="482600" y="6229332"/>
            <a:ext cx="182033" cy="110087"/>
          </a:xfrm>
        </p:spPr>
        <p:txBody>
          <a:bodyPr anchor="t">
            <a:normAutofit/>
          </a:bodyPr>
          <a:lstStyle/>
          <a:p>
            <a:pPr>
              <a:lnSpc>
                <a:spcPct val="90000"/>
              </a:lnSpc>
              <a:spcAft>
                <a:spcPts val="600"/>
              </a:spcAft>
            </a:pPr>
            <a:fld id="{F2DDE3AD-81DD-477C-B05F-9B8B1DADB4A3}" type="slidenum">
              <a:rPr lang="en-GB" sz="800" smtClean="0"/>
              <a:pPr>
                <a:lnSpc>
                  <a:spcPct val="90000"/>
                </a:lnSpc>
                <a:spcAft>
                  <a:spcPts val="600"/>
                </a:spcAft>
              </a:pPr>
              <a:t>3</a:t>
            </a:fld>
            <a:endParaRPr lang="en-GB" sz="800"/>
          </a:p>
        </p:txBody>
      </p:sp>
      <p:sp>
        <p:nvSpPr>
          <p:cNvPr id="11" name="Content Placeholder 6">
            <a:extLst>
              <a:ext uri="{FF2B5EF4-FFF2-40B4-BE49-F238E27FC236}">
                <a16:creationId xmlns:a16="http://schemas.microsoft.com/office/drawing/2014/main" id="{4AF8339A-23A8-2A18-B093-BA3AA183E1DD}"/>
              </a:ext>
            </a:extLst>
          </p:cNvPr>
          <p:cNvSpPr>
            <a:spLocks noGrp="1"/>
          </p:cNvSpPr>
          <p:nvPr>
            <p:ph sz="half" idx="13"/>
          </p:nvPr>
        </p:nvSpPr>
        <p:spPr>
          <a:xfrm>
            <a:off x="482600" y="2747748"/>
            <a:ext cx="4785436" cy="3304525"/>
          </a:xfrm>
        </p:spPr>
        <p:txBody>
          <a:bodyPr>
            <a:normAutofit/>
          </a:bodyPr>
          <a:lstStyle/>
          <a:p>
            <a:r>
              <a:rPr lang="en-GB" sz="4400"/>
              <a:t>How we regulate</a:t>
            </a:r>
            <a:endParaRPr lang="en-US" sz="4400"/>
          </a:p>
        </p:txBody>
      </p:sp>
    </p:spTree>
    <p:extLst>
      <p:ext uri="{BB962C8B-B14F-4D97-AF65-F5344CB8AC3E}">
        <p14:creationId xmlns:p14="http://schemas.microsoft.com/office/powerpoint/2010/main" val="20010873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52552-E102-E491-AFB7-F8AE2311B2C9}"/>
              </a:ext>
            </a:extLst>
          </p:cNvPr>
          <p:cNvSpPr>
            <a:spLocks noGrp="1"/>
          </p:cNvSpPr>
          <p:nvPr>
            <p:ph type="title"/>
          </p:nvPr>
        </p:nvSpPr>
        <p:spPr>
          <a:xfrm>
            <a:off x="482600" y="465667"/>
            <a:ext cx="8114400" cy="720000"/>
          </a:xfrm>
        </p:spPr>
        <p:txBody>
          <a:bodyPr anchor="t">
            <a:normAutofit/>
          </a:bodyPr>
          <a:lstStyle/>
          <a:p>
            <a:r>
              <a:rPr lang="en-GB" sz="2600"/>
              <a:t>Themes – consumer standards</a:t>
            </a:r>
            <a:br>
              <a:rPr lang="en-GB" sz="2600"/>
            </a:br>
            <a:r>
              <a:rPr lang="en-GB" sz="2600"/>
              <a:t> </a:t>
            </a:r>
          </a:p>
        </p:txBody>
      </p:sp>
      <p:sp>
        <p:nvSpPr>
          <p:cNvPr id="4" name="Date Placeholder 3">
            <a:extLst>
              <a:ext uri="{FF2B5EF4-FFF2-40B4-BE49-F238E27FC236}">
                <a16:creationId xmlns:a16="http://schemas.microsoft.com/office/drawing/2014/main" id="{B9CFE631-E725-C78D-4E24-C4CF91CF6902}"/>
              </a:ext>
            </a:extLst>
          </p:cNvPr>
          <p:cNvSpPr>
            <a:spLocks noGrp="1"/>
          </p:cNvSpPr>
          <p:nvPr>
            <p:ph type="dt" sz="half" idx="10"/>
          </p:nvPr>
        </p:nvSpPr>
        <p:spPr>
          <a:xfrm>
            <a:off x="2499518" y="6229332"/>
            <a:ext cx="2150532" cy="110087"/>
          </a:xfrm>
        </p:spPr>
        <p:txBody>
          <a:bodyPr anchor="t">
            <a:normAutofit/>
          </a:bodyPr>
          <a:lstStyle/>
          <a:p>
            <a:pPr>
              <a:lnSpc>
                <a:spcPct val="90000"/>
              </a:lnSpc>
              <a:spcAft>
                <a:spcPts val="600"/>
              </a:spcAft>
            </a:pPr>
            <a:r>
              <a:rPr lang="en-US" sz="800"/>
              <a:t>6 February 2024</a:t>
            </a:r>
            <a:endParaRPr lang="en-GB" sz="800"/>
          </a:p>
        </p:txBody>
      </p:sp>
      <p:sp>
        <p:nvSpPr>
          <p:cNvPr id="6" name="Slide Number Placeholder 5">
            <a:extLst>
              <a:ext uri="{FF2B5EF4-FFF2-40B4-BE49-F238E27FC236}">
                <a16:creationId xmlns:a16="http://schemas.microsoft.com/office/drawing/2014/main" id="{A984B6F1-ECEB-06AA-AD3B-29DB9CA5AA23}"/>
              </a:ext>
            </a:extLst>
          </p:cNvPr>
          <p:cNvSpPr>
            <a:spLocks noGrp="1"/>
          </p:cNvSpPr>
          <p:nvPr>
            <p:ph type="sldNum" sz="quarter" idx="12"/>
          </p:nvPr>
        </p:nvSpPr>
        <p:spPr>
          <a:xfrm>
            <a:off x="482600" y="6229332"/>
            <a:ext cx="182033" cy="110087"/>
          </a:xfrm>
        </p:spPr>
        <p:txBody>
          <a:bodyPr anchor="t">
            <a:normAutofit/>
          </a:bodyPr>
          <a:lstStyle/>
          <a:p>
            <a:pPr>
              <a:lnSpc>
                <a:spcPct val="90000"/>
              </a:lnSpc>
              <a:spcAft>
                <a:spcPts val="600"/>
              </a:spcAft>
            </a:pPr>
            <a:fld id="{F2DDE3AD-81DD-477C-B05F-9B8B1DADB4A3}" type="slidenum">
              <a:rPr lang="en-GB" sz="800" smtClean="0"/>
              <a:pPr>
                <a:lnSpc>
                  <a:spcPct val="90000"/>
                </a:lnSpc>
                <a:spcAft>
                  <a:spcPts val="600"/>
                </a:spcAft>
              </a:pPr>
              <a:t>30</a:t>
            </a:fld>
            <a:endParaRPr lang="en-GB" sz="800"/>
          </a:p>
        </p:txBody>
      </p:sp>
      <p:graphicFrame>
        <p:nvGraphicFramePr>
          <p:cNvPr id="8" name="Text Placeholder 2">
            <a:extLst>
              <a:ext uri="{FF2B5EF4-FFF2-40B4-BE49-F238E27FC236}">
                <a16:creationId xmlns:a16="http://schemas.microsoft.com/office/drawing/2014/main" id="{F2A1FCA6-8B19-F57D-DA63-709143DE71BB}"/>
              </a:ext>
            </a:extLst>
          </p:cNvPr>
          <p:cNvGraphicFramePr>
            <a:graphicFrameLocks noGrp="1"/>
          </p:cNvGraphicFramePr>
          <p:nvPr>
            <p:ph idx="1"/>
            <p:extLst>
              <p:ext uri="{D42A27DB-BD31-4B8C-83A1-F6EECF244321}">
                <p14:modId xmlns:p14="http://schemas.microsoft.com/office/powerpoint/2010/main" val="976015707"/>
              </p:ext>
            </p:extLst>
          </p:nvPr>
        </p:nvGraphicFramePr>
        <p:xfrm>
          <a:off x="482600" y="1430867"/>
          <a:ext cx="8114400" cy="4605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a:extLst>
              <a:ext uri="{FF2B5EF4-FFF2-40B4-BE49-F238E27FC236}">
                <a16:creationId xmlns:a16="http://schemas.microsoft.com/office/drawing/2014/main" id="{6FA74AED-B1A5-61A0-05CB-8E11901E5B77}"/>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27618" y="5609962"/>
            <a:ext cx="1244058" cy="1044768"/>
          </a:xfrm>
          <a:prstGeom prst="rect">
            <a:avLst/>
          </a:prstGeom>
        </p:spPr>
      </p:pic>
    </p:spTree>
    <p:extLst>
      <p:ext uri="{BB962C8B-B14F-4D97-AF65-F5344CB8AC3E}">
        <p14:creationId xmlns:p14="http://schemas.microsoft.com/office/powerpoint/2010/main" val="2571068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52552-E102-E491-AFB7-F8AE2311B2C9}"/>
              </a:ext>
            </a:extLst>
          </p:cNvPr>
          <p:cNvSpPr>
            <a:spLocks noGrp="1"/>
          </p:cNvSpPr>
          <p:nvPr>
            <p:ph type="title"/>
          </p:nvPr>
        </p:nvSpPr>
        <p:spPr>
          <a:xfrm>
            <a:off x="482600" y="465667"/>
            <a:ext cx="8114400" cy="720000"/>
          </a:xfrm>
        </p:spPr>
        <p:txBody>
          <a:bodyPr anchor="t">
            <a:normAutofit/>
          </a:bodyPr>
          <a:lstStyle/>
          <a:p>
            <a:r>
              <a:rPr lang="en-GB" sz="2600"/>
              <a:t>Themes – economic standards </a:t>
            </a:r>
            <a:br>
              <a:rPr lang="en-GB" sz="2600"/>
            </a:br>
            <a:endParaRPr lang="en-GB" sz="2600"/>
          </a:p>
        </p:txBody>
      </p:sp>
      <p:sp>
        <p:nvSpPr>
          <p:cNvPr id="4" name="Date Placeholder 3">
            <a:extLst>
              <a:ext uri="{FF2B5EF4-FFF2-40B4-BE49-F238E27FC236}">
                <a16:creationId xmlns:a16="http://schemas.microsoft.com/office/drawing/2014/main" id="{B9CFE631-E725-C78D-4E24-C4CF91CF6902}"/>
              </a:ext>
            </a:extLst>
          </p:cNvPr>
          <p:cNvSpPr>
            <a:spLocks noGrp="1"/>
          </p:cNvSpPr>
          <p:nvPr>
            <p:ph type="dt" sz="half" idx="10"/>
          </p:nvPr>
        </p:nvSpPr>
        <p:spPr>
          <a:xfrm>
            <a:off x="2499518" y="6229332"/>
            <a:ext cx="2150532" cy="110087"/>
          </a:xfrm>
        </p:spPr>
        <p:txBody>
          <a:bodyPr anchor="t">
            <a:normAutofit/>
          </a:bodyPr>
          <a:lstStyle/>
          <a:p>
            <a:pPr>
              <a:lnSpc>
                <a:spcPct val="90000"/>
              </a:lnSpc>
              <a:spcAft>
                <a:spcPts val="600"/>
              </a:spcAft>
            </a:pPr>
            <a:r>
              <a:rPr lang="en-US" sz="800"/>
              <a:t>6 February 2024</a:t>
            </a:r>
            <a:endParaRPr lang="en-GB" sz="800"/>
          </a:p>
        </p:txBody>
      </p:sp>
      <p:sp>
        <p:nvSpPr>
          <p:cNvPr id="6" name="Slide Number Placeholder 5">
            <a:extLst>
              <a:ext uri="{FF2B5EF4-FFF2-40B4-BE49-F238E27FC236}">
                <a16:creationId xmlns:a16="http://schemas.microsoft.com/office/drawing/2014/main" id="{A984B6F1-ECEB-06AA-AD3B-29DB9CA5AA23}"/>
              </a:ext>
            </a:extLst>
          </p:cNvPr>
          <p:cNvSpPr>
            <a:spLocks noGrp="1"/>
          </p:cNvSpPr>
          <p:nvPr>
            <p:ph type="sldNum" sz="quarter" idx="12"/>
          </p:nvPr>
        </p:nvSpPr>
        <p:spPr>
          <a:xfrm>
            <a:off x="482600" y="6229332"/>
            <a:ext cx="182033" cy="110087"/>
          </a:xfrm>
        </p:spPr>
        <p:txBody>
          <a:bodyPr anchor="t">
            <a:normAutofit/>
          </a:bodyPr>
          <a:lstStyle/>
          <a:p>
            <a:pPr>
              <a:lnSpc>
                <a:spcPct val="90000"/>
              </a:lnSpc>
              <a:spcAft>
                <a:spcPts val="600"/>
              </a:spcAft>
            </a:pPr>
            <a:fld id="{F2DDE3AD-81DD-477C-B05F-9B8B1DADB4A3}" type="slidenum">
              <a:rPr lang="en-GB" sz="800" smtClean="0"/>
              <a:pPr>
                <a:lnSpc>
                  <a:spcPct val="90000"/>
                </a:lnSpc>
                <a:spcAft>
                  <a:spcPts val="600"/>
                </a:spcAft>
              </a:pPr>
              <a:t>31</a:t>
            </a:fld>
            <a:endParaRPr lang="en-GB" sz="800"/>
          </a:p>
        </p:txBody>
      </p:sp>
      <p:graphicFrame>
        <p:nvGraphicFramePr>
          <p:cNvPr id="8" name="Text Placeholder 2">
            <a:extLst>
              <a:ext uri="{FF2B5EF4-FFF2-40B4-BE49-F238E27FC236}">
                <a16:creationId xmlns:a16="http://schemas.microsoft.com/office/drawing/2014/main" id="{398A50C8-6856-EF2D-BB9D-55F6F467371B}"/>
              </a:ext>
            </a:extLst>
          </p:cNvPr>
          <p:cNvGraphicFramePr>
            <a:graphicFrameLocks noGrp="1"/>
          </p:cNvGraphicFramePr>
          <p:nvPr>
            <p:ph idx="1"/>
            <p:extLst>
              <p:ext uri="{D42A27DB-BD31-4B8C-83A1-F6EECF244321}">
                <p14:modId xmlns:p14="http://schemas.microsoft.com/office/powerpoint/2010/main" val="1638309275"/>
              </p:ext>
            </p:extLst>
          </p:nvPr>
        </p:nvGraphicFramePr>
        <p:xfrm>
          <a:off x="482600" y="1430867"/>
          <a:ext cx="8114400" cy="4605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Picture 2" descr="A magnifying glass with a house in the center&#10;&#10;AI-generated content may be incorrect.">
            <a:extLst>
              <a:ext uri="{FF2B5EF4-FFF2-40B4-BE49-F238E27FC236}">
                <a16:creationId xmlns:a16="http://schemas.microsoft.com/office/drawing/2014/main" id="{47802EE3-DEF6-7A52-FA0F-DC1D949E0C80}"/>
              </a:ext>
            </a:extLst>
          </p:cNvPr>
          <p:cNvPicPr>
            <a:picLocks noChangeAspect="1"/>
          </p:cNvPicPr>
          <p:nvPr/>
        </p:nvPicPr>
        <p:blipFill>
          <a:blip r:embed="rId7"/>
          <a:stretch>
            <a:fillRect/>
          </a:stretch>
        </p:blipFill>
        <p:spPr>
          <a:xfrm>
            <a:off x="7365855" y="5374319"/>
            <a:ext cx="1510517" cy="1431843"/>
          </a:xfrm>
          <a:prstGeom prst="rect">
            <a:avLst/>
          </a:prstGeom>
        </p:spPr>
      </p:pic>
    </p:spTree>
    <p:extLst>
      <p:ext uri="{BB962C8B-B14F-4D97-AF65-F5344CB8AC3E}">
        <p14:creationId xmlns:p14="http://schemas.microsoft.com/office/powerpoint/2010/main" val="14024865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atin typeface="Arial"/>
                <a:cs typeface="Arial"/>
              </a:rPr>
              <a:t>Lessons learnt....leadership</a:t>
            </a:r>
            <a:endParaRPr lang="en-GB"/>
          </a:p>
        </p:txBody>
      </p:sp>
      <p:sp>
        <p:nvSpPr>
          <p:cNvPr id="3" name="Content Placeholder 2"/>
          <p:cNvSpPr>
            <a:spLocks noGrp="1"/>
          </p:cNvSpPr>
          <p:nvPr>
            <p:ph idx="1"/>
          </p:nvPr>
        </p:nvSpPr>
        <p:spPr/>
        <p:txBody>
          <a:bodyPr>
            <a:normAutofit/>
          </a:bodyPr>
          <a:lstStyle/>
          <a:p>
            <a:pPr marL="269875" lvl="2" indent="-269875"/>
            <a:r>
              <a:rPr lang="en-GB" sz="2000">
                <a:solidFill>
                  <a:prstClr val="black"/>
                </a:solidFill>
              </a:rPr>
              <a:t>Weaknesses at Board or Executive level</a:t>
            </a:r>
          </a:p>
          <a:p>
            <a:pPr marL="269875" lvl="2" indent="-269875"/>
            <a:r>
              <a:rPr lang="en-GB" sz="2000">
                <a:solidFill>
                  <a:prstClr val="black"/>
                </a:solidFill>
              </a:rPr>
              <a:t>Weak Board and maverick Chief Executive</a:t>
            </a:r>
          </a:p>
          <a:p>
            <a:pPr marL="269875" lvl="2" indent="-269875"/>
            <a:r>
              <a:rPr lang="en-GB" sz="2000">
                <a:solidFill>
                  <a:prstClr val="black"/>
                </a:solidFill>
              </a:rPr>
              <a:t>Cosy relationships between Board and Executive </a:t>
            </a:r>
          </a:p>
          <a:p>
            <a:pPr marL="269875" lvl="2" indent="-269875"/>
            <a:r>
              <a:rPr lang="en-GB" sz="2000">
                <a:solidFill>
                  <a:prstClr val="black"/>
                </a:solidFill>
              </a:rPr>
              <a:t>Lack of challenge from the Board</a:t>
            </a:r>
          </a:p>
          <a:p>
            <a:pPr marL="269875" lvl="2" indent="-269875"/>
            <a:r>
              <a:rPr lang="en-GB" sz="2000">
                <a:solidFill>
                  <a:prstClr val="black"/>
                </a:solidFill>
              </a:rPr>
              <a:t>Instability at Board or Executive level</a:t>
            </a:r>
          </a:p>
          <a:p>
            <a:pPr marL="269875" lvl="2" indent="-269875"/>
            <a:r>
              <a:rPr lang="en-GB" sz="2000">
                <a:solidFill>
                  <a:prstClr val="black"/>
                </a:solidFill>
              </a:rPr>
              <a:t>Lack of management depth</a:t>
            </a:r>
          </a:p>
          <a:p>
            <a:pPr marL="269875" lvl="2" indent="-269875"/>
            <a:r>
              <a:rPr lang="en-GB" sz="2000">
                <a:solidFill>
                  <a:prstClr val="black"/>
                </a:solidFill>
              </a:rPr>
              <a:t>Failure to match experience and expertise with activities</a:t>
            </a:r>
          </a:p>
          <a:p>
            <a:pPr marL="269875" lvl="2" indent="-269875"/>
            <a:r>
              <a:rPr lang="en-GB" sz="2000">
                <a:solidFill>
                  <a:prstClr val="black"/>
                </a:solidFill>
              </a:rPr>
              <a:t>Poor relationships with key stakeholders</a:t>
            </a:r>
          </a:p>
          <a:p>
            <a:pPr marL="269875" lvl="2" indent="-269875"/>
            <a:endParaRPr lang="en-GB" sz="2000">
              <a:solidFill>
                <a:prstClr val="black"/>
              </a:solidFill>
            </a:endParaRPr>
          </a:p>
        </p:txBody>
      </p:sp>
      <p:sp>
        <p:nvSpPr>
          <p:cNvPr id="4" name="Date Placeholder 3"/>
          <p:cNvSpPr>
            <a:spLocks noGrp="1"/>
          </p:cNvSpPr>
          <p:nvPr>
            <p:ph type="dt" sz="half" idx="10"/>
          </p:nvPr>
        </p:nvSpPr>
        <p:spPr/>
        <p:txBody>
          <a:bodyPr/>
          <a:lstStyle/>
          <a:p>
            <a:r>
              <a:rPr lang="en-US"/>
              <a:t>6 February 2024</a:t>
            </a:r>
            <a:endParaRPr lang="en-GB"/>
          </a:p>
        </p:txBody>
      </p:sp>
      <p:sp>
        <p:nvSpPr>
          <p:cNvPr id="6" name="Slide Number Placeholder 5"/>
          <p:cNvSpPr>
            <a:spLocks noGrp="1"/>
          </p:cNvSpPr>
          <p:nvPr>
            <p:ph type="sldNum" sz="quarter" idx="12"/>
          </p:nvPr>
        </p:nvSpPr>
        <p:spPr/>
        <p:txBody>
          <a:bodyPr/>
          <a:lstStyle/>
          <a:p>
            <a:fld id="{F2DDE3AD-81DD-477C-B05F-9B8B1DADB4A3}" type="slidenum">
              <a:rPr lang="en-GB" smtClean="0"/>
              <a:t>32</a:t>
            </a:fld>
            <a:endParaRPr lang="en-GB"/>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44744" y="4523705"/>
            <a:ext cx="1507136" cy="1507136"/>
          </a:xfrm>
          <a:prstGeom prst="rect">
            <a:avLst/>
          </a:prstGeom>
        </p:spPr>
      </p:pic>
    </p:spTree>
    <p:extLst>
      <p:ext uri="{BB962C8B-B14F-4D97-AF65-F5344CB8AC3E}">
        <p14:creationId xmlns:p14="http://schemas.microsoft.com/office/powerpoint/2010/main" val="16912840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latin typeface="Arial"/>
                <a:cs typeface="Arial"/>
              </a:rPr>
              <a:t>Lessons learnt.....delivery and risk management </a:t>
            </a:r>
          </a:p>
        </p:txBody>
      </p:sp>
      <p:sp>
        <p:nvSpPr>
          <p:cNvPr id="3" name="Content Placeholder 2"/>
          <p:cNvSpPr>
            <a:spLocks noGrp="1"/>
          </p:cNvSpPr>
          <p:nvPr>
            <p:ph idx="1"/>
          </p:nvPr>
        </p:nvSpPr>
        <p:spPr/>
        <p:txBody>
          <a:bodyPr>
            <a:normAutofit/>
          </a:bodyPr>
          <a:lstStyle/>
          <a:p>
            <a:pPr marL="269875" lvl="2" indent="-269875"/>
            <a:r>
              <a:rPr lang="en-GB" sz="2000">
                <a:solidFill>
                  <a:prstClr val="black"/>
                </a:solidFill>
              </a:rPr>
              <a:t>Poor quality Board reporting</a:t>
            </a:r>
          </a:p>
          <a:p>
            <a:pPr marL="269875" lvl="2" indent="-269875"/>
            <a:r>
              <a:rPr lang="en-GB" sz="2000">
                <a:solidFill>
                  <a:prstClr val="black"/>
                </a:solidFill>
              </a:rPr>
              <a:t>Ineffective Audit Committee</a:t>
            </a:r>
          </a:p>
          <a:p>
            <a:pPr marL="269875" lvl="2" indent="-269875"/>
            <a:r>
              <a:rPr lang="en-GB" sz="2000">
                <a:solidFill>
                  <a:prstClr val="black"/>
                </a:solidFill>
              </a:rPr>
              <a:t>Inadequate audit and assurance arrangements</a:t>
            </a:r>
          </a:p>
          <a:p>
            <a:pPr marL="269875" lvl="2" indent="-269875"/>
            <a:r>
              <a:rPr lang="en-GB" sz="2000">
                <a:solidFill>
                  <a:prstClr val="black"/>
                </a:solidFill>
              </a:rPr>
              <a:t>Failure to understand the key risks</a:t>
            </a:r>
          </a:p>
          <a:p>
            <a:pPr marL="269875" lvl="2" indent="-269875"/>
            <a:r>
              <a:rPr lang="en-GB" sz="2000">
                <a:solidFill>
                  <a:prstClr val="black"/>
                </a:solidFill>
              </a:rPr>
              <a:t>Insufficient focus on performance and compliance</a:t>
            </a:r>
          </a:p>
          <a:p>
            <a:pPr marL="269875" lvl="2" indent="-269875"/>
            <a:r>
              <a:rPr lang="en-GB" sz="2000">
                <a:solidFill>
                  <a:prstClr val="black"/>
                </a:solidFill>
              </a:rPr>
              <a:t>Inadequate financial information and reporting</a:t>
            </a:r>
          </a:p>
          <a:p>
            <a:pPr marL="269875" lvl="2" indent="-269875"/>
            <a:r>
              <a:rPr lang="en-GB" sz="2000">
                <a:solidFill>
                  <a:prstClr val="black"/>
                </a:solidFill>
              </a:rPr>
              <a:t>Late or inaccurate regulatory returns</a:t>
            </a:r>
          </a:p>
          <a:p>
            <a:pPr marL="269875" lvl="2" indent="-269875"/>
            <a:r>
              <a:rPr lang="en-GB" sz="2000">
                <a:solidFill>
                  <a:prstClr val="black"/>
                </a:solidFill>
              </a:rPr>
              <a:t>Serious findings in the audit management letter</a:t>
            </a:r>
          </a:p>
          <a:p>
            <a:pPr marL="269875" lvl="2" indent="-269875"/>
            <a:r>
              <a:rPr lang="en-GB" sz="2000">
                <a:solidFill>
                  <a:prstClr val="black"/>
                </a:solidFill>
              </a:rPr>
              <a:t>Whistleblowing and other allegations</a:t>
            </a:r>
          </a:p>
          <a:p>
            <a:pPr marL="269875" lvl="2" indent="-269875"/>
            <a:endParaRPr lang="en-GB" sz="2000">
              <a:solidFill>
                <a:prstClr val="black"/>
              </a:solidFill>
            </a:endParaRPr>
          </a:p>
        </p:txBody>
      </p:sp>
      <p:sp>
        <p:nvSpPr>
          <p:cNvPr id="4" name="Date Placeholder 3"/>
          <p:cNvSpPr>
            <a:spLocks noGrp="1"/>
          </p:cNvSpPr>
          <p:nvPr>
            <p:ph type="dt" sz="half" idx="10"/>
          </p:nvPr>
        </p:nvSpPr>
        <p:spPr/>
        <p:txBody>
          <a:bodyPr/>
          <a:lstStyle/>
          <a:p>
            <a:r>
              <a:rPr lang="en-US"/>
              <a:t>6 February 2024</a:t>
            </a:r>
            <a:endParaRPr lang="en-GB"/>
          </a:p>
        </p:txBody>
      </p:sp>
      <p:sp>
        <p:nvSpPr>
          <p:cNvPr id="6" name="Slide Number Placeholder 5"/>
          <p:cNvSpPr>
            <a:spLocks noGrp="1"/>
          </p:cNvSpPr>
          <p:nvPr>
            <p:ph type="sldNum" sz="quarter" idx="12"/>
          </p:nvPr>
        </p:nvSpPr>
        <p:spPr/>
        <p:txBody>
          <a:bodyPr/>
          <a:lstStyle/>
          <a:p>
            <a:fld id="{F2DDE3AD-81DD-477C-B05F-9B8B1DADB4A3}" type="slidenum">
              <a:rPr lang="en-GB" smtClean="0"/>
              <a:t>33</a:t>
            </a:fld>
            <a:endParaRPr lang="en-GB"/>
          </a:p>
        </p:txBody>
      </p:sp>
      <p:pic>
        <p:nvPicPr>
          <p:cNvPr id="8" name="Picture 7">
            <a:extLst>
              <a:ext uri="{FF2B5EF4-FFF2-40B4-BE49-F238E27FC236}">
                <a16:creationId xmlns:a16="http://schemas.microsoft.com/office/drawing/2014/main" id="{E2093222-2397-92C5-297B-FB63AD34C7A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45845" y="5226012"/>
            <a:ext cx="1529537" cy="1284515"/>
          </a:xfrm>
          <a:prstGeom prst="rect">
            <a:avLst/>
          </a:prstGeom>
        </p:spPr>
      </p:pic>
    </p:spTree>
    <p:extLst>
      <p:ext uri="{BB962C8B-B14F-4D97-AF65-F5344CB8AC3E}">
        <p14:creationId xmlns:p14="http://schemas.microsoft.com/office/powerpoint/2010/main" val="20334425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5D30C-CF97-4E1A-3766-DC062E890B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6B17E2-D99B-BE53-20F7-1A7FBB82AC60}"/>
              </a:ext>
            </a:extLst>
          </p:cNvPr>
          <p:cNvSpPr>
            <a:spLocks noGrp="1"/>
          </p:cNvSpPr>
          <p:nvPr>
            <p:ph type="title"/>
          </p:nvPr>
        </p:nvSpPr>
        <p:spPr>
          <a:xfrm>
            <a:off x="482600" y="465667"/>
            <a:ext cx="8114400" cy="720000"/>
          </a:xfrm>
        </p:spPr>
        <p:txBody>
          <a:bodyPr anchor="t">
            <a:normAutofit/>
          </a:bodyPr>
          <a:lstStyle/>
          <a:p>
            <a:br>
              <a:rPr lang="en-GB" sz="1200"/>
            </a:br>
            <a:br>
              <a:rPr lang="en-GB" sz="1200"/>
            </a:br>
            <a:br>
              <a:rPr lang="en-GB" sz="1200"/>
            </a:br>
            <a:endParaRPr lang="en-GB" sz="1200"/>
          </a:p>
        </p:txBody>
      </p:sp>
      <p:pic>
        <p:nvPicPr>
          <p:cNvPr id="3" name="Picture 2" descr="A group of purple houses&#10;&#10;Description automatically generated">
            <a:extLst>
              <a:ext uri="{FF2B5EF4-FFF2-40B4-BE49-F238E27FC236}">
                <a16:creationId xmlns:a16="http://schemas.microsoft.com/office/drawing/2014/main" id="{12351B97-E898-77E1-ED64-7CEED851A1BE}"/>
              </a:ext>
            </a:extLst>
          </p:cNvPr>
          <p:cNvPicPr>
            <a:picLocks noChangeAspect="1"/>
          </p:cNvPicPr>
          <p:nvPr/>
        </p:nvPicPr>
        <p:blipFill>
          <a:blip r:embed="rId2" cstate="print">
            <a:extLst>
              <a:ext uri="{28A0092B-C50C-407E-A947-70E740481C1C}">
                <a14:useLocalDpi xmlns:a14="http://schemas.microsoft.com/office/drawing/2010/main" val="0"/>
              </a:ext>
            </a:extLst>
          </a:blip>
          <a:srcRect l="8321" r="5700" b="-2"/>
          <a:stretch/>
        </p:blipFill>
        <p:spPr>
          <a:xfrm>
            <a:off x="5525353" y="1872145"/>
            <a:ext cx="3960000" cy="4605866"/>
          </a:xfrm>
          <a:prstGeom prst="rect">
            <a:avLst/>
          </a:prstGeom>
          <a:noFill/>
        </p:spPr>
      </p:pic>
      <p:sp>
        <p:nvSpPr>
          <p:cNvPr id="4" name="Date Placeholder 3">
            <a:extLst>
              <a:ext uri="{FF2B5EF4-FFF2-40B4-BE49-F238E27FC236}">
                <a16:creationId xmlns:a16="http://schemas.microsoft.com/office/drawing/2014/main" id="{99F241F2-3EE1-E64C-DD77-D383901E8853}"/>
              </a:ext>
            </a:extLst>
          </p:cNvPr>
          <p:cNvSpPr>
            <a:spLocks noGrp="1"/>
          </p:cNvSpPr>
          <p:nvPr>
            <p:ph type="dt" sz="half" idx="10"/>
          </p:nvPr>
        </p:nvSpPr>
        <p:spPr>
          <a:xfrm>
            <a:off x="2499518" y="6229332"/>
            <a:ext cx="2150532" cy="110087"/>
          </a:xfrm>
        </p:spPr>
        <p:txBody>
          <a:bodyPr anchor="t">
            <a:normAutofit/>
          </a:bodyPr>
          <a:lstStyle/>
          <a:p>
            <a:pPr>
              <a:lnSpc>
                <a:spcPct val="90000"/>
              </a:lnSpc>
              <a:spcAft>
                <a:spcPts val="600"/>
              </a:spcAft>
            </a:pPr>
            <a:r>
              <a:rPr lang="en-US" sz="800"/>
              <a:t>6 February 2024</a:t>
            </a:r>
            <a:endParaRPr lang="en-GB" sz="800"/>
          </a:p>
        </p:txBody>
      </p:sp>
      <p:sp>
        <p:nvSpPr>
          <p:cNvPr id="6" name="Slide Number Placeholder 5">
            <a:extLst>
              <a:ext uri="{FF2B5EF4-FFF2-40B4-BE49-F238E27FC236}">
                <a16:creationId xmlns:a16="http://schemas.microsoft.com/office/drawing/2014/main" id="{C896AB50-639C-7A75-CBD0-6A74F6034C39}"/>
              </a:ext>
            </a:extLst>
          </p:cNvPr>
          <p:cNvSpPr>
            <a:spLocks noGrp="1"/>
          </p:cNvSpPr>
          <p:nvPr>
            <p:ph type="sldNum" sz="quarter" idx="12"/>
          </p:nvPr>
        </p:nvSpPr>
        <p:spPr>
          <a:xfrm>
            <a:off x="482600" y="6229332"/>
            <a:ext cx="182033" cy="110087"/>
          </a:xfrm>
        </p:spPr>
        <p:txBody>
          <a:bodyPr anchor="t">
            <a:normAutofit/>
          </a:bodyPr>
          <a:lstStyle/>
          <a:p>
            <a:pPr>
              <a:lnSpc>
                <a:spcPct val="90000"/>
              </a:lnSpc>
              <a:spcAft>
                <a:spcPts val="600"/>
              </a:spcAft>
            </a:pPr>
            <a:fld id="{F2DDE3AD-81DD-477C-B05F-9B8B1DADB4A3}" type="slidenum">
              <a:rPr lang="en-GB" sz="800" smtClean="0"/>
              <a:pPr>
                <a:lnSpc>
                  <a:spcPct val="90000"/>
                </a:lnSpc>
                <a:spcAft>
                  <a:spcPts val="600"/>
                </a:spcAft>
              </a:pPr>
              <a:t>34</a:t>
            </a:fld>
            <a:endParaRPr lang="en-GB" sz="800"/>
          </a:p>
        </p:txBody>
      </p:sp>
      <p:sp>
        <p:nvSpPr>
          <p:cNvPr id="11" name="Content Placeholder 6">
            <a:extLst>
              <a:ext uri="{FF2B5EF4-FFF2-40B4-BE49-F238E27FC236}">
                <a16:creationId xmlns:a16="http://schemas.microsoft.com/office/drawing/2014/main" id="{7D5C4F0B-A577-1026-60F4-E44461DFE89A}"/>
              </a:ext>
            </a:extLst>
          </p:cNvPr>
          <p:cNvSpPr>
            <a:spLocks noGrp="1"/>
          </p:cNvSpPr>
          <p:nvPr>
            <p:ph sz="half" idx="13"/>
          </p:nvPr>
        </p:nvSpPr>
        <p:spPr>
          <a:xfrm>
            <a:off x="177799" y="2442948"/>
            <a:ext cx="7082809" cy="3304525"/>
          </a:xfrm>
        </p:spPr>
        <p:txBody>
          <a:bodyPr>
            <a:normAutofit/>
          </a:bodyPr>
          <a:lstStyle/>
          <a:p>
            <a:r>
              <a:rPr lang="en-GB" sz="4400"/>
              <a:t>In conclusion…</a:t>
            </a:r>
            <a:endParaRPr lang="en-US" sz="4400"/>
          </a:p>
        </p:txBody>
      </p:sp>
    </p:spTree>
    <p:extLst>
      <p:ext uri="{BB962C8B-B14F-4D97-AF65-F5344CB8AC3E}">
        <p14:creationId xmlns:p14="http://schemas.microsoft.com/office/powerpoint/2010/main" val="21420778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1E67F-6292-4011-A477-DC3F598BC669}"/>
              </a:ext>
            </a:extLst>
          </p:cNvPr>
          <p:cNvSpPr>
            <a:spLocks noGrp="1"/>
          </p:cNvSpPr>
          <p:nvPr>
            <p:ph type="title"/>
          </p:nvPr>
        </p:nvSpPr>
        <p:spPr/>
        <p:txBody>
          <a:bodyPr/>
          <a:lstStyle/>
          <a:p>
            <a:r>
              <a:rPr lang="en-GB"/>
              <a:t>How do boards best work with the regulator</a:t>
            </a:r>
          </a:p>
        </p:txBody>
      </p:sp>
      <p:sp>
        <p:nvSpPr>
          <p:cNvPr id="4" name="Date Placeholder 3">
            <a:extLst>
              <a:ext uri="{FF2B5EF4-FFF2-40B4-BE49-F238E27FC236}">
                <a16:creationId xmlns:a16="http://schemas.microsoft.com/office/drawing/2014/main" id="{5C62E642-B3B3-45B9-9D67-53920D650D48}"/>
              </a:ext>
            </a:extLst>
          </p:cNvPr>
          <p:cNvSpPr>
            <a:spLocks noGrp="1"/>
          </p:cNvSpPr>
          <p:nvPr>
            <p:ph type="dt" sz="half" idx="10"/>
          </p:nvPr>
        </p:nvSpPr>
        <p:spPr/>
        <p:txBody>
          <a:bodyPr/>
          <a:lstStyle/>
          <a:p>
            <a:pPr defTabSz="914378"/>
            <a:r>
              <a:rPr lang="en-US">
                <a:solidFill>
                  <a:prstClr val="black"/>
                </a:solidFill>
              </a:rPr>
              <a:t>6 February 2024</a:t>
            </a:r>
            <a:endParaRPr lang="en-GB">
              <a:solidFill>
                <a:prstClr val="black"/>
              </a:solidFill>
            </a:endParaRPr>
          </a:p>
        </p:txBody>
      </p:sp>
      <p:sp>
        <p:nvSpPr>
          <p:cNvPr id="6" name="Slide Number Placeholder 5">
            <a:extLst>
              <a:ext uri="{FF2B5EF4-FFF2-40B4-BE49-F238E27FC236}">
                <a16:creationId xmlns:a16="http://schemas.microsoft.com/office/drawing/2014/main" id="{841EF83E-985E-4137-A451-3CC2958AF450}"/>
              </a:ext>
            </a:extLst>
          </p:cNvPr>
          <p:cNvSpPr>
            <a:spLocks noGrp="1"/>
          </p:cNvSpPr>
          <p:nvPr>
            <p:ph type="sldNum" sz="quarter" idx="12"/>
          </p:nvPr>
        </p:nvSpPr>
        <p:spPr/>
        <p:txBody>
          <a:bodyPr/>
          <a:lstStyle/>
          <a:p>
            <a:pPr defTabSz="914378"/>
            <a:fld id="{F2DDE3AD-81DD-477C-B05F-9B8B1DADB4A3}" type="slidenum">
              <a:rPr lang="en-GB">
                <a:solidFill>
                  <a:prstClr val="black"/>
                </a:solidFill>
              </a:rPr>
              <a:pPr defTabSz="914378"/>
              <a:t>35</a:t>
            </a:fld>
            <a:endParaRPr lang="en-GB">
              <a:solidFill>
                <a:prstClr val="black"/>
              </a:solidFill>
            </a:endParaRPr>
          </a:p>
        </p:txBody>
      </p:sp>
      <p:sp>
        <p:nvSpPr>
          <p:cNvPr id="3" name="Content Placeholder 2">
            <a:extLst>
              <a:ext uri="{FF2B5EF4-FFF2-40B4-BE49-F238E27FC236}">
                <a16:creationId xmlns:a16="http://schemas.microsoft.com/office/drawing/2014/main" id="{2337ABDE-B5D6-897D-5140-FF8B0DA98776}"/>
              </a:ext>
            </a:extLst>
          </p:cNvPr>
          <p:cNvSpPr>
            <a:spLocks noGrp="1"/>
          </p:cNvSpPr>
          <p:nvPr>
            <p:ph idx="1"/>
          </p:nvPr>
        </p:nvSpPr>
        <p:spPr>
          <a:xfrm>
            <a:off x="360587" y="1943023"/>
            <a:ext cx="8114400" cy="3454400"/>
          </a:xfrm>
        </p:spPr>
        <p:txBody>
          <a:bodyPr/>
          <a:lstStyle/>
          <a:p>
            <a:pPr marL="342900" indent="-342900">
              <a:buFont typeface="Arial" panose="020B0604020202020204" pitchFamily="34" charset="0"/>
              <a:buChar char="•"/>
            </a:pPr>
            <a:r>
              <a:rPr lang="en-GB"/>
              <a:t>Co-regulatory, transparent and accountable</a:t>
            </a:r>
          </a:p>
          <a:p>
            <a:pPr marL="342900" indent="-342900">
              <a:buFont typeface="Arial" panose="020B0604020202020204" pitchFamily="34" charset="0"/>
              <a:buChar char="•"/>
            </a:pPr>
            <a:r>
              <a:rPr lang="en-GB"/>
              <a:t>Clarity of organisation’s purpose and board’s role</a:t>
            </a:r>
          </a:p>
          <a:p>
            <a:pPr marL="342900" indent="-342900">
              <a:buFont typeface="Arial" panose="020B0604020202020204" pitchFamily="34" charset="0"/>
              <a:buChar char="•"/>
            </a:pPr>
            <a:r>
              <a:rPr lang="en-GB"/>
              <a:t>High expectations for assurance on risky, complex, impactful areas</a:t>
            </a:r>
          </a:p>
          <a:p>
            <a:pPr marL="342900" indent="-342900">
              <a:buFont typeface="Arial" panose="020B0604020202020204" pitchFamily="34" charset="0"/>
              <a:buChar char="•"/>
            </a:pPr>
            <a:r>
              <a:rPr lang="en-GB"/>
              <a:t>Ownership and use of data to really understand challenges</a:t>
            </a:r>
          </a:p>
          <a:p>
            <a:pPr marL="342900" indent="-342900">
              <a:buFont typeface="Arial" panose="020B0604020202020204" pitchFamily="34" charset="0"/>
              <a:buChar char="•"/>
            </a:pPr>
            <a:r>
              <a:rPr lang="en-GB"/>
              <a:t>Can evidence that regulatory outcomes are being delivered</a:t>
            </a:r>
          </a:p>
          <a:p>
            <a:pPr marL="342900" indent="-342900">
              <a:buFont typeface="Arial" panose="020B0604020202020204" pitchFamily="34" charset="0"/>
              <a:buChar char="•"/>
            </a:pPr>
            <a:endParaRPr lang="en-GB"/>
          </a:p>
        </p:txBody>
      </p:sp>
      <p:pic>
        <p:nvPicPr>
          <p:cNvPr id="7" name="Picture 6">
            <a:extLst>
              <a:ext uri="{FF2B5EF4-FFF2-40B4-BE49-F238E27FC236}">
                <a16:creationId xmlns:a16="http://schemas.microsoft.com/office/drawing/2014/main" id="{E9469F3E-E423-CA8F-6B38-E7EAAE6C7B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6697" y="4970631"/>
            <a:ext cx="1507136" cy="1507136"/>
          </a:xfrm>
          <a:prstGeom prst="rect">
            <a:avLst/>
          </a:prstGeom>
        </p:spPr>
      </p:pic>
    </p:spTree>
    <p:extLst>
      <p:ext uri="{BB962C8B-B14F-4D97-AF65-F5344CB8AC3E}">
        <p14:creationId xmlns:p14="http://schemas.microsoft.com/office/powerpoint/2010/main" val="22725530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ctrTitle"/>
          </p:nvPr>
        </p:nvSpPr>
        <p:spPr/>
        <p:txBody>
          <a:bodyPr/>
          <a:lstStyle/>
          <a:p>
            <a:r>
              <a:rPr lang="en-GB"/>
              <a:t>Questions, discussion and sharing</a:t>
            </a:r>
          </a:p>
        </p:txBody>
      </p:sp>
      <p:sp>
        <p:nvSpPr>
          <p:cNvPr id="3" name="Subtitle 2">
            <a:extLst>
              <a:ext uri="{FF2B5EF4-FFF2-40B4-BE49-F238E27FC236}">
                <a16:creationId xmlns:a16="http://schemas.microsoft.com/office/drawing/2014/main" id="{F27724C1-FAA8-C7C7-CCD2-859170422D02}"/>
              </a:ext>
            </a:extLst>
          </p:cNvPr>
          <p:cNvSpPr>
            <a:spLocks noGrp="1"/>
          </p:cNvSpPr>
          <p:nvPr>
            <p:ph type="subTitle" idx="1"/>
          </p:nvPr>
        </p:nvSpPr>
        <p:spPr/>
        <p:txBody>
          <a:bodyPr/>
          <a:lstStyle/>
          <a:p>
            <a:endParaRPr lang="en-GB"/>
          </a:p>
        </p:txBody>
      </p:sp>
      <p:sp>
        <p:nvSpPr>
          <p:cNvPr id="2" name="Date Placeholder 1">
            <a:extLst>
              <a:ext uri="{FF2B5EF4-FFF2-40B4-BE49-F238E27FC236}">
                <a16:creationId xmlns:a16="http://schemas.microsoft.com/office/drawing/2014/main" id="{BAAD3DB2-AD95-53B2-0BC2-560865F82DA6}"/>
              </a:ext>
            </a:extLst>
          </p:cNvPr>
          <p:cNvSpPr>
            <a:spLocks noGrp="1"/>
          </p:cNvSpPr>
          <p:nvPr>
            <p:ph type="dt" sz="half" idx="10"/>
          </p:nvPr>
        </p:nvSpPr>
        <p:spPr/>
        <p:txBody>
          <a:bodyPr/>
          <a:lstStyle/>
          <a:p>
            <a:r>
              <a:rPr lang="en-US"/>
              <a:t>6 February 2024</a:t>
            </a:r>
            <a:endParaRPr lang="en-GB"/>
          </a:p>
        </p:txBody>
      </p:sp>
    </p:spTree>
    <p:extLst>
      <p:ext uri="{BB962C8B-B14F-4D97-AF65-F5344CB8AC3E}">
        <p14:creationId xmlns:p14="http://schemas.microsoft.com/office/powerpoint/2010/main" val="62646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t>The Standards</a:t>
            </a:r>
          </a:p>
        </p:txBody>
      </p:sp>
      <p:sp>
        <p:nvSpPr>
          <p:cNvPr id="3" name="Content Placeholder 2"/>
          <p:cNvSpPr>
            <a:spLocks noGrp="1"/>
          </p:cNvSpPr>
          <p:nvPr>
            <p:ph idx="1"/>
          </p:nvPr>
        </p:nvSpPr>
        <p:spPr/>
        <p:txBody>
          <a:bodyPr>
            <a:normAutofit/>
          </a:bodyPr>
          <a:lstStyle/>
          <a:p>
            <a:pPr lvl="2" indent="0">
              <a:buNone/>
            </a:pPr>
            <a:r>
              <a:rPr lang="en-GB" sz="2000" u="sng" dirty="0">
                <a:solidFill>
                  <a:prstClr val="black"/>
                </a:solidFill>
              </a:rPr>
              <a:t>Economic </a:t>
            </a:r>
            <a:br>
              <a:rPr lang="en-GB" sz="2000" u="sng" dirty="0">
                <a:solidFill>
                  <a:prstClr val="black"/>
                </a:solidFill>
              </a:rPr>
            </a:br>
            <a:endParaRPr lang="en-GB" sz="2000" u="sng" dirty="0">
              <a:solidFill>
                <a:prstClr val="black"/>
              </a:solidFill>
            </a:endParaRPr>
          </a:p>
          <a:p>
            <a:pPr marL="269875" lvl="2" indent="-269875"/>
            <a:r>
              <a:rPr lang="en-GB" sz="2000" dirty="0">
                <a:solidFill>
                  <a:prstClr val="black"/>
                </a:solidFill>
              </a:rPr>
              <a:t> Governance and Financial Viability</a:t>
            </a:r>
          </a:p>
          <a:p>
            <a:pPr marL="269875" lvl="2" indent="-269875"/>
            <a:r>
              <a:rPr lang="en-GB" sz="2000" dirty="0">
                <a:solidFill>
                  <a:prstClr val="black"/>
                </a:solidFill>
              </a:rPr>
              <a:t> Value for Money</a:t>
            </a:r>
          </a:p>
          <a:p>
            <a:pPr marL="269875" lvl="2" indent="-269875"/>
            <a:r>
              <a:rPr lang="en-GB" sz="2000" dirty="0">
                <a:solidFill>
                  <a:prstClr val="black"/>
                </a:solidFill>
              </a:rPr>
              <a:t> Rent</a:t>
            </a:r>
          </a:p>
          <a:p>
            <a:pPr lvl="2" indent="0">
              <a:buNone/>
            </a:pPr>
            <a:endParaRPr lang="en-GB" sz="2000" dirty="0">
              <a:solidFill>
                <a:prstClr val="black"/>
              </a:solidFill>
            </a:endParaRPr>
          </a:p>
          <a:p>
            <a:pPr lvl="2" indent="0">
              <a:buNone/>
            </a:pPr>
            <a:r>
              <a:rPr lang="en-GB" sz="2000" u="sng" dirty="0">
                <a:solidFill>
                  <a:prstClr val="black"/>
                </a:solidFill>
              </a:rPr>
              <a:t>Consumer</a:t>
            </a:r>
          </a:p>
          <a:p>
            <a:pPr marL="342900" lvl="2" indent="-342900"/>
            <a:endParaRPr lang="en-GB" sz="2000" u="sng" dirty="0">
              <a:solidFill>
                <a:prstClr val="black"/>
              </a:solidFill>
            </a:endParaRPr>
          </a:p>
          <a:p>
            <a:pPr marL="342900" lvl="2" indent="-342900"/>
            <a:r>
              <a:rPr lang="en-GB" sz="2000" dirty="0"/>
              <a:t>Transparency, Influence and Accountability </a:t>
            </a:r>
          </a:p>
          <a:p>
            <a:pPr marL="342900" lvl="2" indent="-342900"/>
            <a:r>
              <a:rPr lang="en-GB" sz="2000" dirty="0"/>
              <a:t>Safety and Quality</a:t>
            </a:r>
          </a:p>
          <a:p>
            <a:pPr marL="342900" lvl="2" indent="-342900"/>
            <a:r>
              <a:rPr lang="en-GB" sz="2000" dirty="0"/>
              <a:t>Tenancy</a:t>
            </a:r>
          </a:p>
          <a:p>
            <a:pPr marL="342900" lvl="2" indent="-342900"/>
            <a:r>
              <a:rPr lang="en-GB" sz="2000" dirty="0"/>
              <a:t>Neighbourhood and Community</a:t>
            </a:r>
          </a:p>
          <a:p>
            <a:pPr lvl="2" indent="0">
              <a:buNone/>
            </a:pPr>
            <a:endParaRPr lang="en-GB" sz="2000" b="1" u="sng" dirty="0">
              <a:solidFill>
                <a:prstClr val="black"/>
              </a:solidFill>
            </a:endParaRPr>
          </a:p>
          <a:p>
            <a:pPr lvl="2" indent="0">
              <a:buNone/>
            </a:pPr>
            <a:endParaRPr lang="en-GB" sz="2000" b="1" u="sng" dirty="0">
              <a:solidFill>
                <a:prstClr val="black"/>
              </a:solidFill>
            </a:endParaRPr>
          </a:p>
          <a:p>
            <a:pPr lvl="2" indent="0">
              <a:buNone/>
            </a:pPr>
            <a:endParaRPr lang="en-GB" sz="2000" dirty="0">
              <a:solidFill>
                <a:prstClr val="black"/>
              </a:solidFill>
            </a:endParaRPr>
          </a:p>
        </p:txBody>
      </p:sp>
      <p:sp>
        <p:nvSpPr>
          <p:cNvPr id="4" name="Date Placeholder 3"/>
          <p:cNvSpPr>
            <a:spLocks noGrp="1"/>
          </p:cNvSpPr>
          <p:nvPr>
            <p:ph type="dt" sz="half" idx="10"/>
          </p:nvPr>
        </p:nvSpPr>
        <p:spPr/>
        <p:txBody>
          <a:bodyPr/>
          <a:lstStyle/>
          <a:p>
            <a:r>
              <a:rPr lang="en-US"/>
              <a:t>6 February 2024</a:t>
            </a:r>
            <a:endParaRPr lang="en-GB"/>
          </a:p>
        </p:txBody>
      </p:sp>
      <p:sp>
        <p:nvSpPr>
          <p:cNvPr id="6" name="Slide Number Placeholder 5"/>
          <p:cNvSpPr>
            <a:spLocks noGrp="1"/>
          </p:cNvSpPr>
          <p:nvPr>
            <p:ph type="sldNum" sz="quarter" idx="12"/>
          </p:nvPr>
        </p:nvSpPr>
        <p:spPr/>
        <p:txBody>
          <a:bodyPr/>
          <a:lstStyle/>
          <a:p>
            <a:fld id="{F2DDE3AD-81DD-477C-B05F-9B8B1DADB4A3}" type="slidenum">
              <a:rPr lang="en-GB" smtClean="0"/>
              <a:t>4</a:t>
            </a:fld>
            <a:endParaRPr lang="en-GB"/>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44744" y="4523705"/>
            <a:ext cx="1507136" cy="1507136"/>
          </a:xfrm>
          <a:prstGeom prst="rect">
            <a:avLst/>
          </a:prstGeom>
        </p:spPr>
      </p:pic>
    </p:spTree>
    <p:extLst>
      <p:ext uri="{BB962C8B-B14F-4D97-AF65-F5344CB8AC3E}">
        <p14:creationId xmlns:p14="http://schemas.microsoft.com/office/powerpoint/2010/main" val="2425007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465667"/>
            <a:ext cx="8114400" cy="720000"/>
          </a:xfrm>
        </p:spPr>
        <p:txBody>
          <a:bodyPr anchor="t">
            <a:normAutofit/>
          </a:bodyPr>
          <a:lstStyle/>
          <a:p>
            <a:r>
              <a:rPr lang="en-GB" sz="2800"/>
              <a:t>Examples of required outcomes from the standards</a:t>
            </a:r>
          </a:p>
        </p:txBody>
      </p:sp>
      <p:sp>
        <p:nvSpPr>
          <p:cNvPr id="4" name="Date Placeholder 3"/>
          <p:cNvSpPr>
            <a:spLocks noGrp="1"/>
          </p:cNvSpPr>
          <p:nvPr>
            <p:ph type="dt" sz="half" idx="10"/>
          </p:nvPr>
        </p:nvSpPr>
        <p:spPr>
          <a:xfrm>
            <a:off x="2499518" y="6229332"/>
            <a:ext cx="2150532" cy="110087"/>
          </a:xfrm>
        </p:spPr>
        <p:txBody>
          <a:bodyPr anchor="t">
            <a:normAutofit/>
          </a:bodyPr>
          <a:lstStyle/>
          <a:p>
            <a:pPr>
              <a:lnSpc>
                <a:spcPct val="90000"/>
              </a:lnSpc>
              <a:spcAft>
                <a:spcPts val="600"/>
              </a:spcAft>
            </a:pPr>
            <a:r>
              <a:rPr lang="en-US" sz="800"/>
              <a:t>6 February 2024</a:t>
            </a:r>
            <a:endParaRPr lang="en-GB" sz="800"/>
          </a:p>
        </p:txBody>
      </p:sp>
      <p:sp>
        <p:nvSpPr>
          <p:cNvPr id="6" name="Slide Number Placeholder 5"/>
          <p:cNvSpPr>
            <a:spLocks noGrp="1"/>
          </p:cNvSpPr>
          <p:nvPr>
            <p:ph type="sldNum" sz="quarter" idx="12"/>
          </p:nvPr>
        </p:nvSpPr>
        <p:spPr>
          <a:xfrm>
            <a:off x="482600" y="6229332"/>
            <a:ext cx="182033" cy="110087"/>
          </a:xfrm>
        </p:spPr>
        <p:txBody>
          <a:bodyPr anchor="t">
            <a:normAutofit/>
          </a:bodyPr>
          <a:lstStyle/>
          <a:p>
            <a:pPr>
              <a:lnSpc>
                <a:spcPct val="90000"/>
              </a:lnSpc>
              <a:spcAft>
                <a:spcPts val="600"/>
              </a:spcAft>
            </a:pPr>
            <a:fld id="{F2DDE3AD-81DD-477C-B05F-9B8B1DADB4A3}" type="slidenum">
              <a:rPr lang="en-GB" sz="800" smtClean="0"/>
              <a:pPr>
                <a:lnSpc>
                  <a:spcPct val="90000"/>
                </a:lnSpc>
                <a:spcAft>
                  <a:spcPts val="600"/>
                </a:spcAft>
              </a:pPr>
              <a:t>5</a:t>
            </a:fld>
            <a:endParaRPr lang="en-GB" sz="800"/>
          </a:p>
        </p:txBody>
      </p:sp>
      <p:graphicFrame>
        <p:nvGraphicFramePr>
          <p:cNvPr id="8" name="Content Placeholder 2">
            <a:extLst>
              <a:ext uri="{FF2B5EF4-FFF2-40B4-BE49-F238E27FC236}">
                <a16:creationId xmlns:a16="http://schemas.microsoft.com/office/drawing/2014/main" id="{4FC6FE62-44C4-91D8-5A66-38BB5C6C34FD}"/>
              </a:ext>
            </a:extLst>
          </p:cNvPr>
          <p:cNvGraphicFramePr>
            <a:graphicFrameLocks noGrp="1"/>
          </p:cNvGraphicFramePr>
          <p:nvPr>
            <p:ph idx="1"/>
            <p:extLst>
              <p:ext uri="{D42A27DB-BD31-4B8C-83A1-F6EECF244321}">
                <p14:modId xmlns:p14="http://schemas.microsoft.com/office/powerpoint/2010/main" val="128043734"/>
              </p:ext>
            </p:extLst>
          </p:nvPr>
        </p:nvGraphicFramePr>
        <p:xfrm>
          <a:off x="482600" y="1430867"/>
          <a:ext cx="8114400" cy="46058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3224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a:t>Regulating different providers</a:t>
            </a:r>
          </a:p>
        </p:txBody>
      </p:sp>
      <p:sp>
        <p:nvSpPr>
          <p:cNvPr id="3" name="Text Placeholder 2"/>
          <p:cNvSpPr>
            <a:spLocks noGrp="1"/>
          </p:cNvSpPr>
          <p:nvPr>
            <p:ph idx="1"/>
          </p:nvPr>
        </p:nvSpPr>
        <p:spPr/>
        <p:txBody>
          <a:bodyPr>
            <a:noAutofit/>
          </a:bodyPr>
          <a:lstStyle/>
          <a:p>
            <a:r>
              <a:rPr lang="en-GB" sz="2000"/>
              <a:t>Different approach for providers which own fewer than 1,000 social housing units</a:t>
            </a:r>
          </a:p>
          <a:p>
            <a:endParaRPr lang="en-GB" sz="2000"/>
          </a:p>
          <a:p>
            <a:r>
              <a:rPr lang="en-GB" sz="2000"/>
              <a:t>If under 1,000 units:</a:t>
            </a:r>
          </a:p>
          <a:p>
            <a:pPr marL="342900" indent="-342900">
              <a:buFont typeface="Arial" panose="020B0604020202020204" pitchFamily="34" charset="0"/>
              <a:buChar char="•"/>
            </a:pPr>
            <a:r>
              <a:rPr lang="en-GB" sz="2000">
                <a:latin typeface="Arial" charset="0"/>
                <a:cs typeface="Arial" charset="0"/>
              </a:rPr>
              <a:t>Economic and Consumer </a:t>
            </a:r>
            <a:r>
              <a:rPr lang="en-GB">
                <a:latin typeface="Arial" charset="0"/>
                <a:cs typeface="Arial" charset="0"/>
              </a:rPr>
              <a:t>S</a:t>
            </a:r>
            <a:r>
              <a:rPr lang="en-GB" sz="2000">
                <a:latin typeface="Arial" charset="0"/>
                <a:cs typeface="Arial" charset="0"/>
              </a:rPr>
              <a:t>tandards still applicable, but</a:t>
            </a:r>
          </a:p>
          <a:p>
            <a:pPr marL="342900" indent="-342900">
              <a:buFont typeface="Arial" panose="020B0604020202020204" pitchFamily="34" charset="0"/>
              <a:buChar char="•"/>
            </a:pPr>
            <a:r>
              <a:rPr lang="en-GB" sz="2000">
                <a:latin typeface="Arial" charset="0"/>
                <a:cs typeface="Arial" charset="0"/>
              </a:rPr>
              <a:t>Limited data requirements applicable</a:t>
            </a:r>
          </a:p>
          <a:p>
            <a:pPr marL="342900" indent="-342900">
              <a:buFont typeface="Arial" panose="020B0604020202020204" pitchFamily="34" charset="0"/>
              <a:buChar char="•"/>
            </a:pPr>
            <a:r>
              <a:rPr lang="en-GB" sz="2000"/>
              <a:t>Not required to complete Quarterly Survey, or subject to Stability Checks, Inspections or Regulatory </a:t>
            </a:r>
            <a:r>
              <a:rPr lang="en-GB"/>
              <a:t>J</a:t>
            </a:r>
            <a:r>
              <a:rPr lang="en-GB" sz="2000"/>
              <a:t>udgements. </a:t>
            </a:r>
          </a:p>
          <a:p>
            <a:pPr marL="342900" indent="-342900">
              <a:buFont typeface="Arial" panose="020B0604020202020204" pitchFamily="34" charset="0"/>
              <a:buChar char="•"/>
            </a:pPr>
            <a:r>
              <a:rPr lang="en-GB" sz="2000"/>
              <a:t>Subject to annual review of financial statements and, if relevant, the audit management letter. </a:t>
            </a:r>
          </a:p>
          <a:p>
            <a:pPr marL="342900" indent="-342900">
              <a:buFont typeface="Arial" panose="020B0604020202020204" pitchFamily="34" charset="0"/>
              <a:buChar char="•"/>
            </a:pPr>
            <a:r>
              <a:rPr lang="en-GB" sz="2000"/>
              <a:t>Full summary of our approach can be found in Regulating the Standards</a:t>
            </a:r>
          </a:p>
          <a:p>
            <a:r>
              <a:rPr lang="en-GB"/>
              <a:t>	</a:t>
            </a:r>
          </a:p>
          <a:p>
            <a:endParaRPr lang="en-GB" sz="1000">
              <a:latin typeface="Arial" charset="0"/>
              <a:cs typeface="Arial" charset="0"/>
              <a:hlinkClick r:id="rId3"/>
            </a:endParaRPr>
          </a:p>
          <a:p>
            <a:endParaRPr lang="en-GB" sz="1000">
              <a:latin typeface="Arial" charset="0"/>
              <a:cs typeface="Arial" charset="0"/>
              <a:hlinkClick r:id="rId3"/>
            </a:endParaRPr>
          </a:p>
          <a:p>
            <a:endParaRPr lang="en-GB" sz="1000">
              <a:latin typeface="Arial" charset="0"/>
              <a:cs typeface="Arial" charset="0"/>
              <a:hlinkClick r:id="rId3"/>
            </a:endParaRPr>
          </a:p>
          <a:p>
            <a:endParaRPr lang="en-GB" sz="1000">
              <a:latin typeface="Arial" charset="0"/>
              <a:cs typeface="Arial" charset="0"/>
              <a:hlinkClick r:id="rId3"/>
            </a:endParaRPr>
          </a:p>
          <a:p>
            <a:endParaRPr lang="en-GB" sz="1000">
              <a:latin typeface="Arial" charset="0"/>
              <a:cs typeface="Arial" charset="0"/>
              <a:hlinkClick r:id="rId3"/>
            </a:endParaRPr>
          </a:p>
          <a:p>
            <a:endParaRPr lang="en-GB" sz="1000">
              <a:latin typeface="Arial" charset="0"/>
              <a:cs typeface="Arial" charset="0"/>
              <a:hlinkClick r:id="rId3"/>
            </a:endParaRPr>
          </a:p>
          <a:p>
            <a:pPr marL="342900" indent="-342900">
              <a:buFont typeface="Arial" panose="020B0604020202020204" pitchFamily="34" charset="0"/>
              <a:buChar char="•"/>
            </a:pPr>
            <a:endParaRPr lang="en-GB" sz="2000">
              <a:latin typeface="Arial" charset="0"/>
              <a:cs typeface="Arial" charset="0"/>
            </a:endParaRPr>
          </a:p>
          <a:p>
            <a:pPr marL="342900" indent="-342900">
              <a:buFont typeface="Arial" panose="020B0604020202020204" pitchFamily="34" charset="0"/>
              <a:buChar char="•"/>
            </a:pPr>
            <a:endParaRPr lang="en-GB" sz="2000"/>
          </a:p>
        </p:txBody>
      </p:sp>
      <p:sp>
        <p:nvSpPr>
          <p:cNvPr id="7" name="Date Placeholder 3">
            <a:extLst>
              <a:ext uri="{FF2B5EF4-FFF2-40B4-BE49-F238E27FC236}">
                <a16:creationId xmlns:a16="http://schemas.microsoft.com/office/drawing/2014/main" id="{AF95E1F1-1CBE-66F8-EB63-FDBA8BB04C7F}"/>
              </a:ext>
            </a:extLst>
          </p:cNvPr>
          <p:cNvSpPr>
            <a:spLocks noGrp="1"/>
          </p:cNvSpPr>
          <p:nvPr>
            <p:ph type="dt" sz="half" idx="10"/>
          </p:nvPr>
        </p:nvSpPr>
        <p:spPr/>
        <p:txBody>
          <a:bodyPr/>
          <a:lstStyle/>
          <a:p>
            <a:r>
              <a:rPr lang="en-US"/>
              <a:t>6 February 2024</a:t>
            </a:r>
            <a:endParaRPr lang="en-GB"/>
          </a:p>
        </p:txBody>
      </p:sp>
      <p:sp>
        <p:nvSpPr>
          <p:cNvPr id="6" name="Slide Number Placeholder 5"/>
          <p:cNvSpPr>
            <a:spLocks noGrp="1"/>
          </p:cNvSpPr>
          <p:nvPr>
            <p:ph type="sldNum" sz="quarter" idx="12"/>
          </p:nvPr>
        </p:nvSpPr>
        <p:spPr/>
        <p:txBody>
          <a:bodyPr/>
          <a:lstStyle/>
          <a:p>
            <a:fld id="{3FE9C42C-F831-4E01-89B2-84821AEE61E2}" type="slidenum">
              <a:rPr lang="en-GB" smtClean="0"/>
              <a:t>6</a:t>
            </a:fld>
            <a:endParaRPr lang="en-GB"/>
          </a:p>
        </p:txBody>
      </p:sp>
      <p:pic>
        <p:nvPicPr>
          <p:cNvPr id="4" name="Picture 3">
            <a:extLst>
              <a:ext uri="{FF2B5EF4-FFF2-40B4-BE49-F238E27FC236}">
                <a16:creationId xmlns:a16="http://schemas.microsoft.com/office/drawing/2014/main" id="{06DEE203-AF91-1B48-FA78-D8D2A67A8DA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40611" y="5332146"/>
            <a:ext cx="895812" cy="895812"/>
          </a:xfrm>
          <a:prstGeom prst="rect">
            <a:avLst/>
          </a:prstGeom>
        </p:spPr>
      </p:pic>
    </p:spTree>
    <p:extLst>
      <p:ext uri="{BB962C8B-B14F-4D97-AF65-F5344CB8AC3E}">
        <p14:creationId xmlns:p14="http://schemas.microsoft.com/office/powerpoint/2010/main" val="416336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536" y="266344"/>
            <a:ext cx="8040896" cy="786392"/>
          </a:xfrm>
        </p:spPr>
        <p:txBody>
          <a:bodyPr>
            <a:normAutofit/>
          </a:bodyPr>
          <a:lstStyle/>
          <a:p>
            <a:r>
              <a:rPr lang="en-GB"/>
              <a:t>Accurate and timely data – data returns</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9227132"/>
              </p:ext>
            </p:extLst>
          </p:nvPr>
        </p:nvGraphicFramePr>
        <p:xfrm>
          <a:off x="577029" y="839179"/>
          <a:ext cx="8040895" cy="5173703"/>
        </p:xfrm>
        <a:graphic>
          <a:graphicData uri="http://schemas.openxmlformats.org/drawingml/2006/table">
            <a:tbl>
              <a:tblPr firstCol="1" bandRow="1">
                <a:tableStyleId>{3B4B98B0-60AC-42C2-AFA5-B58CD77FA1E5}</a:tableStyleId>
              </a:tblPr>
              <a:tblGrid>
                <a:gridCol w="4565743">
                  <a:extLst>
                    <a:ext uri="{9D8B030D-6E8A-4147-A177-3AD203B41FA5}">
                      <a16:colId xmlns:a16="http://schemas.microsoft.com/office/drawing/2014/main" val="20000"/>
                    </a:ext>
                  </a:extLst>
                </a:gridCol>
                <a:gridCol w="3475152">
                  <a:extLst>
                    <a:ext uri="{9D8B030D-6E8A-4147-A177-3AD203B41FA5}">
                      <a16:colId xmlns:a16="http://schemas.microsoft.com/office/drawing/2014/main" val="387215632"/>
                    </a:ext>
                  </a:extLst>
                </a:gridCol>
              </a:tblGrid>
              <a:tr h="185805">
                <a:tc gridSpan="2">
                  <a:txBody>
                    <a:bodyPr/>
                    <a:lstStyle/>
                    <a:p>
                      <a:pPr marL="0" marR="53975" algn="ctr" defTabSz="914400" rtl="0" eaLnBrk="1" latinLnBrk="0" hangingPunct="1">
                        <a:spcBef>
                          <a:spcPts val="300"/>
                        </a:spcBef>
                        <a:spcAft>
                          <a:spcPts val="300"/>
                        </a:spcAft>
                      </a:pPr>
                      <a:r>
                        <a:rPr lang="en-GB" sz="1600" b="1" kern="1200">
                          <a:solidFill>
                            <a:schemeClr val="tx1"/>
                          </a:solidFill>
                          <a:effectLst/>
                          <a:latin typeface="Arial" panose="020B0604020202020204" pitchFamily="34" charset="0"/>
                          <a:ea typeface="+mn-ea"/>
                          <a:cs typeface="Arial" panose="020B0604020202020204" pitchFamily="34" charset="0"/>
                        </a:rPr>
                        <a:t>Regulatory returns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4103569608"/>
                  </a:ext>
                </a:extLst>
              </a:tr>
              <a:tr h="185805">
                <a:tc>
                  <a:txBody>
                    <a:bodyPr/>
                    <a:lstStyle/>
                    <a:p>
                      <a:pPr marR="53975">
                        <a:spcBef>
                          <a:spcPts val="300"/>
                        </a:spcBef>
                        <a:spcAft>
                          <a:spcPts val="300"/>
                        </a:spcAft>
                      </a:pPr>
                      <a:r>
                        <a:rPr lang="en-GB" sz="1600" b="0">
                          <a:effectLst/>
                          <a:latin typeface="Arial" panose="020B0604020202020204" pitchFamily="34" charset="0"/>
                          <a:cs typeface="Arial" panose="020B0604020202020204" pitchFamily="34" charset="0"/>
                        </a:rPr>
                        <a:t>Statistical Data Return (SDR)</a:t>
                      </a:r>
                      <a:endParaRPr lang="en-GB" sz="2400" b="0">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R="53975">
                        <a:spcBef>
                          <a:spcPts val="300"/>
                        </a:spcBef>
                        <a:spcAft>
                          <a:spcPts val="300"/>
                        </a:spcAft>
                      </a:pPr>
                      <a:r>
                        <a:rPr lang="en-GB" sz="1600">
                          <a:effectLst/>
                          <a:latin typeface="Arial" panose="020B0604020202020204" pitchFamily="34" charset="0"/>
                          <a:cs typeface="Arial" panose="020B0604020202020204" pitchFamily="34" charset="0"/>
                        </a:rPr>
                        <a:t>Submitted by May each year</a:t>
                      </a:r>
                      <a:endParaRPr lang="en-GB" sz="2400" b="0">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615480">
                <a:tc>
                  <a:txBody>
                    <a:bodyPr/>
                    <a:lstStyle/>
                    <a:p>
                      <a:pPr marR="53975">
                        <a:spcBef>
                          <a:spcPts val="300"/>
                        </a:spcBef>
                        <a:spcAft>
                          <a:spcPts val="300"/>
                        </a:spcAft>
                      </a:pPr>
                      <a:r>
                        <a:rPr lang="en-GB" sz="1600" b="0">
                          <a:effectLst/>
                          <a:latin typeface="Arial" panose="020B0604020202020204" pitchFamily="34" charset="0"/>
                          <a:cs typeface="Arial" panose="020B0604020202020204" pitchFamily="34" charset="0"/>
                        </a:rPr>
                        <a:t>Financial Forecast Return (FFR)</a:t>
                      </a:r>
                      <a:endParaRPr lang="en-GB" sz="2400" b="0">
                        <a:effectLst/>
                        <a:latin typeface="Arial" panose="020B0604020202020204" pitchFamily="34" charset="0"/>
                        <a:cs typeface="Arial" panose="020B0604020202020204" pitchFamily="34" charset="0"/>
                      </a:endParaRPr>
                    </a:p>
                    <a:p>
                      <a:pPr marR="53975">
                        <a:spcBef>
                          <a:spcPts val="300"/>
                        </a:spcBef>
                        <a:spcAft>
                          <a:spcPts val="300"/>
                        </a:spcAft>
                      </a:pPr>
                      <a:r>
                        <a:rPr lang="en-GB" sz="1600" b="0">
                          <a:effectLst/>
                          <a:latin typeface="Arial" panose="020B0604020202020204" pitchFamily="34" charset="0"/>
                          <a:cs typeface="Arial" panose="020B0604020202020204" pitchFamily="34" charset="0"/>
                        </a:rPr>
                        <a:t>(plus</a:t>
                      </a:r>
                      <a:r>
                        <a:rPr lang="en-GB" sz="1600" b="0" baseline="0">
                          <a:effectLst/>
                          <a:latin typeface="Arial" panose="020B0604020202020204" pitchFamily="34" charset="0"/>
                          <a:cs typeface="Arial" panose="020B0604020202020204" pitchFamily="34" charset="0"/>
                        </a:rPr>
                        <a:t> </a:t>
                      </a:r>
                      <a:r>
                        <a:rPr lang="en-GB" sz="1600" b="0">
                          <a:effectLst/>
                          <a:latin typeface="Arial" panose="020B0604020202020204" pitchFamily="34" charset="0"/>
                          <a:cs typeface="Arial" panose="020B0604020202020204" pitchFamily="34" charset="0"/>
                        </a:rPr>
                        <a:t>business plan &amp;  supporting documentation)</a:t>
                      </a:r>
                      <a:endParaRPr lang="en-GB" sz="2400" b="0">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R="53975">
                        <a:spcBef>
                          <a:spcPts val="300"/>
                        </a:spcBef>
                        <a:spcAft>
                          <a:spcPts val="300"/>
                        </a:spcAft>
                      </a:pPr>
                      <a:r>
                        <a:rPr lang="en-GB" sz="1600">
                          <a:effectLst/>
                          <a:latin typeface="Arial" panose="020B0604020202020204" pitchFamily="34" charset="0"/>
                          <a:cs typeface="Arial" panose="020B0604020202020204" pitchFamily="34" charset="0"/>
                        </a:rPr>
                        <a:t>Submitted by June each year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1"/>
                  </a:ext>
                </a:extLst>
              </a:tr>
              <a:tr h="371611">
                <a:tc>
                  <a:txBody>
                    <a:bodyPr/>
                    <a:lstStyle/>
                    <a:p>
                      <a:pPr marR="53975">
                        <a:spcBef>
                          <a:spcPts val="300"/>
                        </a:spcBef>
                        <a:spcAft>
                          <a:spcPts val="300"/>
                        </a:spcAft>
                      </a:pPr>
                      <a:r>
                        <a:rPr lang="en-GB" sz="1600" b="0">
                          <a:effectLst/>
                          <a:latin typeface="Arial" panose="020B0604020202020204" pitchFamily="34" charset="0"/>
                          <a:cs typeface="Arial" panose="020B0604020202020204" pitchFamily="34" charset="0"/>
                        </a:rPr>
                        <a:t>Quarterly Survey (QS)</a:t>
                      </a:r>
                      <a:endParaRPr lang="en-GB" sz="2400" b="0">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R="53975">
                        <a:spcBef>
                          <a:spcPts val="300"/>
                        </a:spcBef>
                        <a:spcAft>
                          <a:spcPts val="300"/>
                        </a:spcAft>
                      </a:pPr>
                      <a:r>
                        <a:rPr lang="en-GB" sz="1600">
                          <a:effectLst/>
                          <a:latin typeface="Arial" panose="020B0604020202020204" pitchFamily="34" charset="0"/>
                          <a:cs typeface="Arial" panose="020B0604020202020204" pitchFamily="34" charset="0"/>
                        </a:rPr>
                        <a:t>Submitted 3 weeks after each quarter end</a:t>
                      </a:r>
                      <a:endParaRPr lang="en-GB" sz="2400" b="0">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2"/>
                  </a:ext>
                </a:extLst>
              </a:tr>
              <a:tr h="371611">
                <a:tc>
                  <a:txBody>
                    <a:bodyPr/>
                    <a:lstStyle/>
                    <a:p>
                      <a:pPr marR="53975">
                        <a:spcBef>
                          <a:spcPts val="300"/>
                        </a:spcBef>
                        <a:spcAft>
                          <a:spcPts val="300"/>
                        </a:spcAft>
                      </a:pPr>
                      <a:r>
                        <a:rPr lang="en-GB" sz="1600" b="0">
                          <a:effectLst/>
                          <a:latin typeface="Arial" panose="020B0604020202020204" pitchFamily="34" charset="0"/>
                          <a:cs typeface="Arial" panose="020B0604020202020204" pitchFamily="34" charset="0"/>
                        </a:rPr>
                        <a:t>Electronic Annual Accounts (FVA) </a:t>
                      </a:r>
                      <a:endParaRPr lang="en-GB" sz="2400" b="0">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R="53975">
                        <a:spcBef>
                          <a:spcPts val="300"/>
                        </a:spcBef>
                        <a:spcAft>
                          <a:spcPts val="300"/>
                        </a:spcAft>
                      </a:pPr>
                      <a:r>
                        <a:rPr lang="en-GB" sz="1600">
                          <a:effectLst/>
                          <a:latin typeface="Arial" panose="020B0604020202020204" pitchFamily="34" charset="0"/>
                          <a:cs typeface="Arial" panose="020B0604020202020204" pitchFamily="34" charset="0"/>
                        </a:rPr>
                        <a:t>Submitted 6 months after financial year end</a:t>
                      </a:r>
                      <a:endParaRPr lang="en-GB" sz="2400" b="0">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708383">
                <a:tc>
                  <a:txBody>
                    <a:bodyPr/>
                    <a:lstStyle/>
                    <a:p>
                      <a:pPr marR="53975">
                        <a:spcBef>
                          <a:spcPts val="300"/>
                        </a:spcBef>
                        <a:spcAft>
                          <a:spcPts val="300"/>
                        </a:spcAft>
                      </a:pPr>
                      <a:r>
                        <a:rPr lang="en-GB" sz="1600" b="0">
                          <a:effectLst/>
                          <a:latin typeface="Arial" panose="020B0604020202020204" pitchFamily="34" charset="0"/>
                          <a:ea typeface="Times New Roman"/>
                          <a:cs typeface="Arial" panose="020B0604020202020204" pitchFamily="34" charset="0"/>
                        </a:rPr>
                        <a:t>Tenant Satisfaction Measures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53975" lvl="0" indent="0" algn="l" defTabSz="914400" rtl="0" eaLnBrk="1" fontAlgn="auto" latinLnBrk="0" hangingPunct="1">
                        <a:lnSpc>
                          <a:spcPct val="100000"/>
                        </a:lnSpc>
                        <a:spcBef>
                          <a:spcPts val="300"/>
                        </a:spcBef>
                        <a:spcAft>
                          <a:spcPts val="300"/>
                        </a:spcAft>
                        <a:buClrTx/>
                        <a:buSzTx/>
                        <a:buFontTx/>
                        <a:buNone/>
                        <a:tabLst/>
                        <a:defRPr/>
                      </a:pPr>
                      <a:r>
                        <a:rPr lang="en-GB" sz="1600">
                          <a:effectLst/>
                          <a:latin typeface="Arial" panose="020B0604020202020204" pitchFamily="34" charset="0"/>
                          <a:cs typeface="Arial" panose="020B0604020202020204" pitchFamily="34" charset="0"/>
                        </a:rPr>
                        <a:t>Submitted between 1 April and 30 June – </a:t>
                      </a:r>
                      <a:r>
                        <a:rPr lang="en-GB" sz="1600" b="1">
                          <a:effectLst/>
                          <a:latin typeface="Arial" panose="020B0604020202020204" pitchFamily="34" charset="0"/>
                          <a:cs typeface="Arial" panose="020B0604020202020204" pitchFamily="34" charset="0"/>
                        </a:rPr>
                        <a:t>2024 was the first year </a:t>
                      </a:r>
                      <a:endParaRPr lang="en-GB" sz="2400" b="1">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08913064"/>
                  </a:ext>
                </a:extLst>
              </a:tr>
              <a:tr h="261288">
                <a:tc>
                  <a:txBody>
                    <a:bodyPr/>
                    <a:lstStyle/>
                    <a:p>
                      <a:pPr marR="53975">
                        <a:spcBef>
                          <a:spcPts val="300"/>
                        </a:spcBef>
                        <a:spcAft>
                          <a:spcPts val="300"/>
                        </a:spcAft>
                      </a:pPr>
                      <a:r>
                        <a:rPr lang="en-GB" sz="1600" b="0">
                          <a:solidFill>
                            <a:schemeClr val="tx1"/>
                          </a:solidFill>
                          <a:effectLst/>
                          <a:latin typeface="Arial" panose="020B0604020202020204" pitchFamily="34" charset="0"/>
                          <a:ea typeface="Times New Roman"/>
                          <a:cs typeface="Arial" panose="020B0604020202020204" pitchFamily="34" charset="0"/>
                        </a:rPr>
                        <a:t>Fire Safety Remediation Survey</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53975" lvl="0" indent="0" algn="l" defTabSz="914400" rtl="0" eaLnBrk="1" fontAlgn="auto" latinLnBrk="0" hangingPunct="1">
                        <a:lnSpc>
                          <a:spcPct val="100000"/>
                        </a:lnSpc>
                        <a:spcBef>
                          <a:spcPts val="300"/>
                        </a:spcBef>
                        <a:spcAft>
                          <a:spcPts val="300"/>
                        </a:spcAft>
                        <a:buClrTx/>
                        <a:buSzTx/>
                        <a:buFontTx/>
                        <a:buNone/>
                        <a:tabLst/>
                        <a:defRPr/>
                      </a:pPr>
                      <a:r>
                        <a:rPr lang="en-GB" sz="1600">
                          <a:solidFill>
                            <a:schemeClr val="tx1"/>
                          </a:solidFill>
                          <a:effectLst/>
                          <a:latin typeface="Arial" panose="020B0604020202020204" pitchFamily="34" charset="0"/>
                          <a:cs typeface="Arial" panose="020B0604020202020204" pitchFamily="34" charset="0"/>
                        </a:rPr>
                        <a:t>Submitted 3 weeks after each quarter end</a:t>
                      </a:r>
                      <a:endParaRPr lang="en-GB" sz="2400" b="1">
                        <a:solidFill>
                          <a:schemeClr val="tx1"/>
                        </a:solidFill>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0342864"/>
                  </a:ext>
                </a:extLst>
              </a:tr>
              <a:tr h="185805">
                <a:tc gridSpan="2">
                  <a:txBody>
                    <a:bodyPr/>
                    <a:lstStyle/>
                    <a:p>
                      <a:pPr marR="53975" algn="ctr">
                        <a:spcBef>
                          <a:spcPts val="300"/>
                        </a:spcBef>
                        <a:spcAft>
                          <a:spcPts val="300"/>
                        </a:spcAft>
                      </a:pPr>
                      <a:r>
                        <a:rPr lang="en-GB" sz="1600">
                          <a:effectLst/>
                          <a:latin typeface="Arial" panose="020B0604020202020204" pitchFamily="34" charset="0"/>
                          <a:cs typeface="Arial" panose="020B0604020202020204" pitchFamily="34" charset="0"/>
                        </a:rPr>
                        <a:t>Supporting documents</a:t>
                      </a:r>
                      <a:endParaRPr lang="en-GB" sz="2400">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10004"/>
                  </a:ext>
                </a:extLst>
              </a:tr>
              <a:tr h="557416">
                <a:tc>
                  <a:txBody>
                    <a:bodyPr/>
                    <a:lstStyle/>
                    <a:p>
                      <a:pPr marR="53975">
                        <a:spcAft>
                          <a:spcPts val="0"/>
                        </a:spcAft>
                      </a:pPr>
                      <a:r>
                        <a:rPr lang="en-GB" sz="1600" b="0">
                          <a:effectLst/>
                          <a:latin typeface="Arial" panose="020B0604020202020204" pitchFamily="34" charset="0"/>
                          <a:cs typeface="Arial" panose="020B0604020202020204" pitchFamily="34" charset="0"/>
                        </a:rPr>
                        <a:t>Audited Accounts</a:t>
                      </a:r>
                      <a:endParaRPr lang="en-GB" sz="2400" b="0">
                        <a:effectLst/>
                        <a:latin typeface="Arial" panose="020B0604020202020204" pitchFamily="34" charset="0"/>
                        <a:cs typeface="Arial" panose="020B0604020202020204" pitchFamily="34" charset="0"/>
                      </a:endParaRPr>
                    </a:p>
                    <a:p>
                      <a:pPr marR="53975">
                        <a:spcAft>
                          <a:spcPts val="0"/>
                        </a:spcAft>
                      </a:pPr>
                      <a:r>
                        <a:rPr lang="en-GB" sz="1600" b="0">
                          <a:effectLst/>
                          <a:latin typeface="Arial" panose="020B0604020202020204" pitchFamily="34" charset="0"/>
                          <a:cs typeface="Arial" panose="020B0604020202020204" pitchFamily="34" charset="0"/>
                        </a:rPr>
                        <a:t>Audit Management Letter</a:t>
                      </a:r>
                      <a:endParaRPr lang="en-GB" sz="2400" b="0">
                        <a:effectLst/>
                        <a:latin typeface="Arial" panose="020B0604020202020204" pitchFamily="34" charset="0"/>
                        <a:cs typeface="Arial" panose="020B0604020202020204" pitchFamily="34" charset="0"/>
                      </a:endParaRPr>
                    </a:p>
                    <a:p>
                      <a:pPr marR="53975">
                        <a:spcAft>
                          <a:spcPts val="300"/>
                        </a:spcAft>
                      </a:pPr>
                      <a:r>
                        <a:rPr lang="en-GB" sz="1600" b="0">
                          <a:effectLst/>
                          <a:latin typeface="Arial" panose="020B0604020202020204" pitchFamily="34" charset="0"/>
                          <a:cs typeface="Arial" panose="020B0604020202020204" pitchFamily="34" charset="0"/>
                        </a:rPr>
                        <a:t>Fraud Report</a:t>
                      </a:r>
                      <a:endParaRPr lang="en-GB" sz="2400" b="0">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R="53975">
                        <a:spcAft>
                          <a:spcPts val="0"/>
                        </a:spcAft>
                        <a:tabLst>
                          <a:tab pos="1841500" algn="l"/>
                        </a:tabLst>
                      </a:pPr>
                      <a:r>
                        <a:rPr lang="en-GB" sz="1600">
                          <a:effectLst/>
                          <a:latin typeface="Arial" panose="020B0604020202020204" pitchFamily="34" charset="0"/>
                          <a:cs typeface="Arial" panose="020B0604020202020204" pitchFamily="34" charset="0"/>
                        </a:rPr>
                        <a:t>6 months after financial year end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5"/>
                  </a:ext>
                </a:extLst>
              </a:tr>
              <a:tr h="557416">
                <a:tc>
                  <a:txBody>
                    <a:bodyPr/>
                    <a:lstStyle/>
                    <a:p>
                      <a:pPr marR="53975">
                        <a:spcAft>
                          <a:spcPts val="0"/>
                        </a:spcAft>
                      </a:pPr>
                      <a:r>
                        <a:rPr lang="en-GB" sz="1600" b="0">
                          <a:effectLst/>
                          <a:latin typeface="Arial" panose="020B0604020202020204" pitchFamily="34" charset="0"/>
                          <a:cs typeface="Arial" panose="020B0604020202020204" pitchFamily="34" charset="0"/>
                        </a:rPr>
                        <a:t>Quarterly disposal notification</a:t>
                      </a:r>
                    </a:p>
                    <a:p>
                      <a:pPr marR="53975">
                        <a:spcAft>
                          <a:spcPts val="0"/>
                        </a:spcAft>
                      </a:pPr>
                      <a:r>
                        <a:rPr lang="en-GB" sz="1600" b="0">
                          <a:effectLst/>
                          <a:latin typeface="Arial" panose="020B0604020202020204" pitchFamily="34" charset="0"/>
                          <a:cs typeface="Arial" panose="020B0604020202020204" pitchFamily="34" charset="0"/>
                        </a:rPr>
                        <a:t>Priority</a:t>
                      </a:r>
                      <a:r>
                        <a:rPr lang="en-GB" sz="1600" b="0" baseline="0">
                          <a:effectLst/>
                          <a:latin typeface="Arial" panose="020B0604020202020204" pitchFamily="34" charset="0"/>
                          <a:cs typeface="Arial" panose="020B0604020202020204" pitchFamily="34" charset="0"/>
                        </a:rPr>
                        <a:t> disposal notification</a:t>
                      </a:r>
                      <a:endParaRPr lang="en-GB" sz="1600" b="0">
                        <a:effectLst/>
                        <a:latin typeface="Arial" panose="020B0604020202020204" pitchFamily="34" charset="0"/>
                        <a:ea typeface="Times New Roman"/>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R="53975">
                        <a:spcAft>
                          <a:spcPts val="0"/>
                        </a:spcAft>
                        <a:tabLst>
                          <a:tab pos="1841500" algn="l"/>
                        </a:tabLst>
                      </a:pPr>
                      <a:r>
                        <a:rPr lang="en-GB" sz="1600">
                          <a:effectLst/>
                          <a:latin typeface="Arial" panose="020B0604020202020204" pitchFamily="34" charset="0"/>
                          <a:cs typeface="Arial" panose="020B0604020202020204" pitchFamily="34" charset="0"/>
                        </a:rPr>
                        <a:t>3 weeks after each quarter end</a:t>
                      </a:r>
                    </a:p>
                    <a:p>
                      <a:pPr marR="53975">
                        <a:spcAft>
                          <a:spcPts val="0"/>
                        </a:spcAft>
                        <a:tabLst>
                          <a:tab pos="1841500" algn="l"/>
                        </a:tabLst>
                      </a:pPr>
                      <a:r>
                        <a:rPr lang="en-GB" sz="1600">
                          <a:effectLst/>
                          <a:latin typeface="Arial" panose="020B0604020202020204" pitchFamily="34" charset="0"/>
                          <a:cs typeface="Arial" panose="020B0604020202020204" pitchFamily="34" charset="0"/>
                        </a:rPr>
                        <a:t>As required (guidance document available)</a:t>
                      </a:r>
                      <a:endParaRPr lang="en-GB"/>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4" name="Slide Number Placeholder 5"/>
          <p:cNvSpPr>
            <a:spLocks noGrp="1"/>
          </p:cNvSpPr>
          <p:nvPr>
            <p:ph type="sldNum" sz="quarter" idx="12"/>
          </p:nvPr>
        </p:nvSpPr>
        <p:spPr>
          <a:xfrm>
            <a:off x="482601" y="6274601"/>
            <a:ext cx="182033" cy="110087"/>
          </a:xfrm>
        </p:spPr>
        <p:txBody>
          <a:bodyPr/>
          <a:lstStyle/>
          <a:p>
            <a:fld id="{F2DDE3AD-81DD-477C-B05F-9B8B1DADB4A3}" type="slidenum">
              <a:rPr lang="en-GB" smtClean="0"/>
              <a:t>7</a:t>
            </a:fld>
            <a:endParaRPr lang="en-GB"/>
          </a:p>
        </p:txBody>
      </p:sp>
      <p:sp>
        <p:nvSpPr>
          <p:cNvPr id="3" name="Date Placeholder 3">
            <a:extLst>
              <a:ext uri="{FF2B5EF4-FFF2-40B4-BE49-F238E27FC236}">
                <a16:creationId xmlns:a16="http://schemas.microsoft.com/office/drawing/2014/main" id="{E6726672-529D-C115-013F-2ED831DFA052}"/>
              </a:ext>
            </a:extLst>
          </p:cNvPr>
          <p:cNvSpPr>
            <a:spLocks noGrp="1"/>
          </p:cNvSpPr>
          <p:nvPr>
            <p:ph type="dt" sz="half" idx="10"/>
          </p:nvPr>
        </p:nvSpPr>
        <p:spPr>
          <a:xfrm>
            <a:off x="2499519" y="6233208"/>
            <a:ext cx="2150532" cy="110087"/>
          </a:xfrm>
        </p:spPr>
        <p:txBody>
          <a:bodyPr/>
          <a:lstStyle/>
          <a:p>
            <a:r>
              <a:rPr lang="en-US"/>
              <a:t>6 February 2024</a:t>
            </a:r>
            <a:endParaRPr lang="en-GB"/>
          </a:p>
        </p:txBody>
      </p:sp>
    </p:spTree>
    <p:extLst>
      <p:ext uri="{BB962C8B-B14F-4D97-AF65-F5344CB8AC3E}">
        <p14:creationId xmlns:p14="http://schemas.microsoft.com/office/powerpoint/2010/main" val="4171077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20CF9A8-8623-57BA-77C4-A1BB2E38C206}"/>
              </a:ext>
            </a:extLst>
          </p:cNvPr>
          <p:cNvSpPr>
            <a:spLocks noGrp="1"/>
          </p:cNvSpPr>
          <p:nvPr>
            <p:ph type="title"/>
          </p:nvPr>
        </p:nvSpPr>
        <p:spPr>
          <a:xfrm>
            <a:off x="252260" y="1132981"/>
            <a:ext cx="8114400" cy="630014"/>
          </a:xfrm>
        </p:spPr>
        <p:txBody>
          <a:bodyPr>
            <a:normAutofit/>
          </a:bodyPr>
          <a:lstStyle/>
          <a:p>
            <a:pPr algn="ctr"/>
            <a:r>
              <a:rPr lang="en-GB"/>
              <a:t>Regulatory framework</a:t>
            </a:r>
          </a:p>
        </p:txBody>
      </p:sp>
      <p:sp>
        <p:nvSpPr>
          <p:cNvPr id="8" name="Rectangle 7">
            <a:extLst>
              <a:ext uri="{FF2B5EF4-FFF2-40B4-BE49-F238E27FC236}">
                <a16:creationId xmlns:a16="http://schemas.microsoft.com/office/drawing/2014/main" id="{4B148DE0-AF6E-BFC9-874E-7B06D147454D}"/>
              </a:ext>
            </a:extLst>
          </p:cNvPr>
          <p:cNvSpPr/>
          <p:nvPr/>
        </p:nvSpPr>
        <p:spPr>
          <a:xfrm>
            <a:off x="2481625" y="2483312"/>
            <a:ext cx="1151585" cy="785123"/>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solidFill>
                  <a:srgbClr val="000000"/>
                </a:solidFill>
                <a:latin typeface="Arial"/>
              </a:rPr>
              <a:t>Inspections</a:t>
            </a:r>
          </a:p>
        </p:txBody>
      </p:sp>
      <p:sp>
        <p:nvSpPr>
          <p:cNvPr id="9" name="Rectangle 8">
            <a:extLst>
              <a:ext uri="{FF2B5EF4-FFF2-40B4-BE49-F238E27FC236}">
                <a16:creationId xmlns:a16="http://schemas.microsoft.com/office/drawing/2014/main" id="{4BCF5A56-A759-5C68-4F4F-B8CEFEFC2034}"/>
              </a:ext>
            </a:extLst>
          </p:cNvPr>
          <p:cNvSpPr/>
          <p:nvPr/>
        </p:nvSpPr>
        <p:spPr>
          <a:xfrm>
            <a:off x="2456974" y="3329191"/>
            <a:ext cx="1151585" cy="785123"/>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solidFill>
                  <a:srgbClr val="000000"/>
                </a:solidFill>
                <a:latin typeface="Arial"/>
              </a:rPr>
              <a:t>Responsive engagement</a:t>
            </a:r>
          </a:p>
        </p:txBody>
      </p:sp>
      <p:sp>
        <p:nvSpPr>
          <p:cNvPr id="10" name="Rectangle 9">
            <a:extLst>
              <a:ext uri="{FF2B5EF4-FFF2-40B4-BE49-F238E27FC236}">
                <a16:creationId xmlns:a16="http://schemas.microsoft.com/office/drawing/2014/main" id="{0AE78DA2-78A4-05A3-3DC8-D18433DF7CBE}"/>
              </a:ext>
            </a:extLst>
          </p:cNvPr>
          <p:cNvSpPr/>
          <p:nvPr/>
        </p:nvSpPr>
        <p:spPr>
          <a:xfrm>
            <a:off x="2440889" y="4166483"/>
            <a:ext cx="1151585" cy="785123"/>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solidFill>
                  <a:srgbClr val="000000"/>
                </a:solidFill>
                <a:latin typeface="Arial"/>
              </a:rPr>
              <a:t>Analysis of data submissions &amp; TSMs</a:t>
            </a:r>
          </a:p>
        </p:txBody>
      </p:sp>
      <p:sp>
        <p:nvSpPr>
          <p:cNvPr id="11" name="Rectangle 10">
            <a:extLst>
              <a:ext uri="{FF2B5EF4-FFF2-40B4-BE49-F238E27FC236}">
                <a16:creationId xmlns:a16="http://schemas.microsoft.com/office/drawing/2014/main" id="{B3DF831F-E3BD-BF7F-23FC-80975E04DE29}"/>
              </a:ext>
            </a:extLst>
          </p:cNvPr>
          <p:cNvSpPr/>
          <p:nvPr/>
        </p:nvSpPr>
        <p:spPr>
          <a:xfrm>
            <a:off x="3896590" y="2484565"/>
            <a:ext cx="1151585" cy="2483109"/>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solidFill>
                  <a:prstClr val="white"/>
                </a:solidFill>
                <a:latin typeface="Arial"/>
              </a:rPr>
              <a:t>Assess how well a landlord delivers outcomes in standards</a:t>
            </a:r>
          </a:p>
        </p:txBody>
      </p:sp>
      <p:sp>
        <p:nvSpPr>
          <p:cNvPr id="12" name="Rectangle 11">
            <a:extLst>
              <a:ext uri="{FF2B5EF4-FFF2-40B4-BE49-F238E27FC236}">
                <a16:creationId xmlns:a16="http://schemas.microsoft.com/office/drawing/2014/main" id="{CCCBF7F2-A60D-C342-61BB-D8DE059A488C}"/>
              </a:ext>
            </a:extLst>
          </p:cNvPr>
          <p:cNvSpPr/>
          <p:nvPr/>
        </p:nvSpPr>
        <p:spPr>
          <a:xfrm>
            <a:off x="5533887" y="2502233"/>
            <a:ext cx="1151585" cy="79461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solidFill>
                  <a:srgbClr val="000000"/>
                </a:solidFill>
                <a:latin typeface="Arial"/>
              </a:rPr>
              <a:t>Judgement and grading</a:t>
            </a:r>
          </a:p>
        </p:txBody>
      </p:sp>
      <p:sp>
        <p:nvSpPr>
          <p:cNvPr id="13" name="Rectangle 12">
            <a:extLst>
              <a:ext uri="{FF2B5EF4-FFF2-40B4-BE49-F238E27FC236}">
                <a16:creationId xmlns:a16="http://schemas.microsoft.com/office/drawing/2014/main" id="{AB289758-9FC1-E0EA-7055-4A68E8AE088E}"/>
              </a:ext>
            </a:extLst>
          </p:cNvPr>
          <p:cNvSpPr/>
          <p:nvPr/>
        </p:nvSpPr>
        <p:spPr>
          <a:xfrm>
            <a:off x="5527978" y="3330260"/>
            <a:ext cx="1151585" cy="785123"/>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solidFill>
                  <a:srgbClr val="000000"/>
                </a:solidFill>
                <a:latin typeface="Arial"/>
              </a:rPr>
              <a:t>Landlord improvement</a:t>
            </a:r>
          </a:p>
        </p:txBody>
      </p:sp>
      <p:sp>
        <p:nvSpPr>
          <p:cNvPr id="14" name="Flowchart: Alternative Process 5">
            <a:extLst>
              <a:ext uri="{FF2B5EF4-FFF2-40B4-BE49-F238E27FC236}">
                <a16:creationId xmlns:a16="http://schemas.microsoft.com/office/drawing/2014/main" id="{A1D83CBC-79DD-3752-3F23-FDCB2723AB0A}"/>
              </a:ext>
            </a:extLst>
          </p:cNvPr>
          <p:cNvSpPr/>
          <p:nvPr/>
        </p:nvSpPr>
        <p:spPr>
          <a:xfrm>
            <a:off x="2264268" y="5061439"/>
            <a:ext cx="4449390" cy="34693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solidFill>
                  <a:srgbClr val="000000"/>
                </a:solidFill>
                <a:latin typeface="Arial"/>
              </a:rPr>
              <a:t>Review, lessons learnt, continuous improvement </a:t>
            </a:r>
          </a:p>
        </p:txBody>
      </p:sp>
      <p:sp>
        <p:nvSpPr>
          <p:cNvPr id="15" name="Flowchart: Alternative Process 6">
            <a:extLst>
              <a:ext uri="{FF2B5EF4-FFF2-40B4-BE49-F238E27FC236}">
                <a16:creationId xmlns:a16="http://schemas.microsoft.com/office/drawing/2014/main" id="{07C777F0-D701-B6CA-3316-DA12898FB38D}"/>
              </a:ext>
            </a:extLst>
          </p:cNvPr>
          <p:cNvSpPr/>
          <p:nvPr/>
        </p:nvSpPr>
        <p:spPr>
          <a:xfrm>
            <a:off x="2264268" y="1950313"/>
            <a:ext cx="4449390" cy="34693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solidFill>
                  <a:srgbClr val="000000"/>
                </a:solidFill>
                <a:latin typeface="Arial"/>
              </a:rPr>
              <a:t>QC and QA of decision-making</a:t>
            </a:r>
          </a:p>
        </p:txBody>
      </p:sp>
      <p:sp>
        <p:nvSpPr>
          <p:cNvPr id="16" name="Rectangle 15">
            <a:extLst>
              <a:ext uri="{FF2B5EF4-FFF2-40B4-BE49-F238E27FC236}">
                <a16:creationId xmlns:a16="http://schemas.microsoft.com/office/drawing/2014/main" id="{13799170-D3A2-56C9-A7C6-5FB60EE9ED3E}"/>
              </a:ext>
            </a:extLst>
          </p:cNvPr>
          <p:cNvSpPr/>
          <p:nvPr/>
        </p:nvSpPr>
        <p:spPr>
          <a:xfrm>
            <a:off x="1878142" y="2502233"/>
            <a:ext cx="387029" cy="2483109"/>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n-GB" sz="1200">
                <a:solidFill>
                  <a:srgbClr val="000000"/>
                </a:solidFill>
                <a:latin typeface="Arial"/>
              </a:rPr>
              <a:t>Tenant insight</a:t>
            </a:r>
          </a:p>
        </p:txBody>
      </p:sp>
      <p:sp>
        <p:nvSpPr>
          <p:cNvPr id="17" name="Arrow: Right 16">
            <a:extLst>
              <a:ext uri="{FF2B5EF4-FFF2-40B4-BE49-F238E27FC236}">
                <a16:creationId xmlns:a16="http://schemas.microsoft.com/office/drawing/2014/main" id="{587B2E1E-29BD-021D-CC0D-5BC1E51FA787}"/>
              </a:ext>
            </a:extLst>
          </p:cNvPr>
          <p:cNvSpPr/>
          <p:nvPr/>
        </p:nvSpPr>
        <p:spPr>
          <a:xfrm>
            <a:off x="3637197" y="2781453"/>
            <a:ext cx="212436" cy="276684"/>
          </a:xfrm>
          <a:prstGeom prst="rightArrow">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latin typeface="Arial"/>
            </a:endParaRPr>
          </a:p>
        </p:txBody>
      </p:sp>
      <p:sp>
        <p:nvSpPr>
          <p:cNvPr id="18" name="Arrow: Right 17">
            <a:extLst>
              <a:ext uri="{FF2B5EF4-FFF2-40B4-BE49-F238E27FC236}">
                <a16:creationId xmlns:a16="http://schemas.microsoft.com/office/drawing/2014/main" id="{601DD4E1-103F-8E40-4B27-F8403C83E974}"/>
              </a:ext>
            </a:extLst>
          </p:cNvPr>
          <p:cNvSpPr/>
          <p:nvPr/>
        </p:nvSpPr>
        <p:spPr>
          <a:xfrm>
            <a:off x="3600872" y="3611459"/>
            <a:ext cx="247587" cy="276684"/>
          </a:xfrm>
          <a:prstGeom prst="rightArrow">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latin typeface="Arial"/>
            </a:endParaRPr>
          </a:p>
        </p:txBody>
      </p:sp>
      <p:sp>
        <p:nvSpPr>
          <p:cNvPr id="19" name="Arrow: Right 18">
            <a:extLst>
              <a:ext uri="{FF2B5EF4-FFF2-40B4-BE49-F238E27FC236}">
                <a16:creationId xmlns:a16="http://schemas.microsoft.com/office/drawing/2014/main" id="{10D1393E-C40A-5B56-0943-2B2A3AA317A0}"/>
              </a:ext>
            </a:extLst>
          </p:cNvPr>
          <p:cNvSpPr/>
          <p:nvPr/>
        </p:nvSpPr>
        <p:spPr>
          <a:xfrm>
            <a:off x="3586214" y="4403749"/>
            <a:ext cx="247587" cy="276684"/>
          </a:xfrm>
          <a:prstGeom prst="rightArrow">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latin typeface="Arial"/>
            </a:endParaRPr>
          </a:p>
        </p:txBody>
      </p:sp>
      <p:sp>
        <p:nvSpPr>
          <p:cNvPr id="20" name="Arrow: Right 19">
            <a:extLst>
              <a:ext uri="{FF2B5EF4-FFF2-40B4-BE49-F238E27FC236}">
                <a16:creationId xmlns:a16="http://schemas.microsoft.com/office/drawing/2014/main" id="{7C38AE12-1E95-8782-32D8-88B2C5149DDF}"/>
              </a:ext>
            </a:extLst>
          </p:cNvPr>
          <p:cNvSpPr/>
          <p:nvPr/>
        </p:nvSpPr>
        <p:spPr>
          <a:xfrm>
            <a:off x="5104705" y="2806360"/>
            <a:ext cx="372653" cy="276684"/>
          </a:xfrm>
          <a:prstGeom prst="rightArrow">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latin typeface="Arial"/>
            </a:endParaRPr>
          </a:p>
        </p:txBody>
      </p:sp>
      <p:sp>
        <p:nvSpPr>
          <p:cNvPr id="21" name="Arrow: Right 20">
            <a:extLst>
              <a:ext uri="{FF2B5EF4-FFF2-40B4-BE49-F238E27FC236}">
                <a16:creationId xmlns:a16="http://schemas.microsoft.com/office/drawing/2014/main" id="{C1752EDC-97F7-8A85-BB7C-B83117970B04}"/>
              </a:ext>
            </a:extLst>
          </p:cNvPr>
          <p:cNvSpPr/>
          <p:nvPr/>
        </p:nvSpPr>
        <p:spPr>
          <a:xfrm>
            <a:off x="2267949" y="2851912"/>
            <a:ext cx="131758" cy="276684"/>
          </a:xfrm>
          <a:prstGeom prst="rightArrow">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latin typeface="Arial"/>
            </a:endParaRPr>
          </a:p>
        </p:txBody>
      </p:sp>
      <p:sp>
        <p:nvSpPr>
          <p:cNvPr id="22" name="Arrow: Right 21">
            <a:extLst>
              <a:ext uri="{FF2B5EF4-FFF2-40B4-BE49-F238E27FC236}">
                <a16:creationId xmlns:a16="http://schemas.microsoft.com/office/drawing/2014/main" id="{D404FA32-215E-01A0-3C39-7032D35020F6}"/>
              </a:ext>
            </a:extLst>
          </p:cNvPr>
          <p:cNvSpPr/>
          <p:nvPr/>
        </p:nvSpPr>
        <p:spPr>
          <a:xfrm>
            <a:off x="2265823" y="3617952"/>
            <a:ext cx="131758" cy="276684"/>
          </a:xfrm>
          <a:prstGeom prst="rightArrow">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latin typeface="Arial"/>
            </a:endParaRPr>
          </a:p>
        </p:txBody>
      </p:sp>
      <p:sp>
        <p:nvSpPr>
          <p:cNvPr id="23" name="Arrow: Right 22">
            <a:extLst>
              <a:ext uri="{FF2B5EF4-FFF2-40B4-BE49-F238E27FC236}">
                <a16:creationId xmlns:a16="http://schemas.microsoft.com/office/drawing/2014/main" id="{3CF4DCE5-2814-ED49-BA19-1B0975737F96}"/>
              </a:ext>
            </a:extLst>
          </p:cNvPr>
          <p:cNvSpPr/>
          <p:nvPr/>
        </p:nvSpPr>
        <p:spPr>
          <a:xfrm>
            <a:off x="2265823" y="4467305"/>
            <a:ext cx="131758" cy="276684"/>
          </a:xfrm>
          <a:prstGeom prst="rightArrow">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latin typeface="Arial"/>
            </a:endParaRPr>
          </a:p>
        </p:txBody>
      </p:sp>
      <p:grpSp>
        <p:nvGrpSpPr>
          <p:cNvPr id="25" name="Group 24">
            <a:extLst>
              <a:ext uri="{FF2B5EF4-FFF2-40B4-BE49-F238E27FC236}">
                <a16:creationId xmlns:a16="http://schemas.microsoft.com/office/drawing/2014/main" id="{35EBB4C7-564F-D54C-E704-F05AE0A92D57}"/>
              </a:ext>
            </a:extLst>
          </p:cNvPr>
          <p:cNvGrpSpPr/>
          <p:nvPr/>
        </p:nvGrpSpPr>
        <p:grpSpPr>
          <a:xfrm>
            <a:off x="5102968" y="4158868"/>
            <a:ext cx="1580768" cy="785123"/>
            <a:chOff x="4243376" y="4467329"/>
            <a:chExt cx="2107690" cy="1046831"/>
          </a:xfrm>
        </p:grpSpPr>
        <p:sp>
          <p:nvSpPr>
            <p:cNvPr id="26" name="Arrow: Left-Right 25">
              <a:extLst>
                <a:ext uri="{FF2B5EF4-FFF2-40B4-BE49-F238E27FC236}">
                  <a16:creationId xmlns:a16="http://schemas.microsoft.com/office/drawing/2014/main" id="{0F200C38-F645-D86F-0975-064FF974651F}"/>
                </a:ext>
              </a:extLst>
            </p:cNvPr>
            <p:cNvSpPr/>
            <p:nvPr/>
          </p:nvSpPr>
          <p:spPr>
            <a:xfrm>
              <a:off x="4243376" y="4793837"/>
              <a:ext cx="499185" cy="368912"/>
            </a:xfrm>
            <a:prstGeom prst="leftRightArrow">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latin typeface="Arial"/>
              </a:endParaRPr>
            </a:p>
          </p:txBody>
        </p:sp>
        <p:sp>
          <p:nvSpPr>
            <p:cNvPr id="27" name="Rectangle 26">
              <a:extLst>
                <a:ext uri="{FF2B5EF4-FFF2-40B4-BE49-F238E27FC236}">
                  <a16:creationId xmlns:a16="http://schemas.microsoft.com/office/drawing/2014/main" id="{3F88FBDF-6DB6-2FA8-96D2-C2EBA48A3DEA}"/>
                </a:ext>
              </a:extLst>
            </p:cNvPr>
            <p:cNvSpPr/>
            <p:nvPr/>
          </p:nvSpPr>
          <p:spPr>
            <a:xfrm>
              <a:off x="4815619" y="4467329"/>
              <a:ext cx="1535447" cy="1046831"/>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solidFill>
                    <a:srgbClr val="000000"/>
                  </a:solidFill>
                  <a:latin typeface="Arial"/>
                </a:rPr>
                <a:t>Investigation, enforcement and other tools</a:t>
              </a:r>
            </a:p>
          </p:txBody>
        </p:sp>
      </p:grpSp>
      <p:sp>
        <p:nvSpPr>
          <p:cNvPr id="28" name="Rectangle 27">
            <a:extLst>
              <a:ext uri="{FF2B5EF4-FFF2-40B4-BE49-F238E27FC236}">
                <a16:creationId xmlns:a16="http://schemas.microsoft.com/office/drawing/2014/main" id="{FA626437-C7FE-286E-2CD3-496B4CFE483A}"/>
              </a:ext>
            </a:extLst>
          </p:cNvPr>
          <p:cNvSpPr/>
          <p:nvPr/>
        </p:nvSpPr>
        <p:spPr>
          <a:xfrm>
            <a:off x="1774309" y="1857318"/>
            <a:ext cx="5070303" cy="3687141"/>
          </a:xfrm>
          <a:prstGeom prst="rect">
            <a:avLst/>
          </a:prstGeom>
          <a:noFill/>
          <a:ln w="762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latin typeface="Arial"/>
            </a:endParaRPr>
          </a:p>
        </p:txBody>
      </p:sp>
      <p:sp>
        <p:nvSpPr>
          <p:cNvPr id="29" name="Arrow: Left-Right 28">
            <a:extLst>
              <a:ext uri="{FF2B5EF4-FFF2-40B4-BE49-F238E27FC236}">
                <a16:creationId xmlns:a16="http://schemas.microsoft.com/office/drawing/2014/main" id="{5217B0E1-E591-B400-C137-D4A3F94D7B75}"/>
              </a:ext>
            </a:extLst>
          </p:cNvPr>
          <p:cNvSpPr/>
          <p:nvPr/>
        </p:nvSpPr>
        <p:spPr>
          <a:xfrm>
            <a:off x="5102969" y="3592157"/>
            <a:ext cx="374389" cy="276684"/>
          </a:xfrm>
          <a:prstGeom prst="leftRightArrow">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latin typeface="Arial"/>
            </a:endParaRPr>
          </a:p>
        </p:txBody>
      </p:sp>
      <p:sp>
        <p:nvSpPr>
          <p:cNvPr id="30" name="Arrow: Right 29">
            <a:extLst>
              <a:ext uri="{FF2B5EF4-FFF2-40B4-BE49-F238E27FC236}">
                <a16:creationId xmlns:a16="http://schemas.microsoft.com/office/drawing/2014/main" id="{8B793317-1683-CC2D-CCB9-D0AC52E8B497}"/>
              </a:ext>
            </a:extLst>
          </p:cNvPr>
          <p:cNvSpPr/>
          <p:nvPr/>
        </p:nvSpPr>
        <p:spPr>
          <a:xfrm>
            <a:off x="1288598" y="3467103"/>
            <a:ext cx="370315" cy="276685"/>
          </a:xfrm>
          <a:prstGeom prst="rightArrow">
            <a:avLst/>
          </a:prstGeom>
          <a:no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1350">
              <a:solidFill>
                <a:prstClr val="white"/>
              </a:solidFill>
              <a:latin typeface="Arial"/>
            </a:endParaRPr>
          </a:p>
        </p:txBody>
      </p:sp>
      <p:sp>
        <p:nvSpPr>
          <p:cNvPr id="2" name="Rectangle 1">
            <a:extLst>
              <a:ext uri="{FF2B5EF4-FFF2-40B4-BE49-F238E27FC236}">
                <a16:creationId xmlns:a16="http://schemas.microsoft.com/office/drawing/2014/main" id="{065C2AF6-B90F-3F80-6446-C3090B335BCB}"/>
              </a:ext>
            </a:extLst>
          </p:cNvPr>
          <p:cNvSpPr/>
          <p:nvPr/>
        </p:nvSpPr>
        <p:spPr>
          <a:xfrm>
            <a:off x="212682" y="3034368"/>
            <a:ext cx="987461" cy="1115577"/>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a:solidFill>
                  <a:schemeClr val="tx1"/>
                </a:solidFill>
                <a:latin typeface="Arial"/>
              </a:rPr>
              <a:t>Referrals / regulatory intelligence</a:t>
            </a:r>
          </a:p>
        </p:txBody>
      </p:sp>
      <p:pic>
        <p:nvPicPr>
          <p:cNvPr id="3" name="Picture 2">
            <a:extLst>
              <a:ext uri="{FF2B5EF4-FFF2-40B4-BE49-F238E27FC236}">
                <a16:creationId xmlns:a16="http://schemas.microsoft.com/office/drawing/2014/main" id="{DC76A09F-423C-905C-BC48-B3CF15C0ABD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69049" y="5319214"/>
            <a:ext cx="1091512" cy="1037941"/>
          </a:xfrm>
          <a:prstGeom prst="rect">
            <a:avLst/>
          </a:prstGeom>
        </p:spPr>
      </p:pic>
      <p:sp>
        <p:nvSpPr>
          <p:cNvPr id="4" name="Date Placeholder 3">
            <a:extLst>
              <a:ext uri="{FF2B5EF4-FFF2-40B4-BE49-F238E27FC236}">
                <a16:creationId xmlns:a16="http://schemas.microsoft.com/office/drawing/2014/main" id="{26E2EE2A-A2E3-EF40-225F-0643AE2498C7}"/>
              </a:ext>
            </a:extLst>
          </p:cNvPr>
          <p:cNvSpPr>
            <a:spLocks noGrp="1"/>
          </p:cNvSpPr>
          <p:nvPr>
            <p:ph type="dt" sz="half" idx="10"/>
          </p:nvPr>
        </p:nvSpPr>
        <p:spPr/>
        <p:txBody>
          <a:bodyPr/>
          <a:lstStyle/>
          <a:p>
            <a:r>
              <a:rPr lang="en-US"/>
              <a:t>6 February 2024</a:t>
            </a:r>
            <a:endParaRPr lang="en-GB"/>
          </a:p>
        </p:txBody>
      </p:sp>
      <p:sp>
        <p:nvSpPr>
          <p:cNvPr id="5" name="Slide Number Placeholder 4">
            <a:extLst>
              <a:ext uri="{FF2B5EF4-FFF2-40B4-BE49-F238E27FC236}">
                <a16:creationId xmlns:a16="http://schemas.microsoft.com/office/drawing/2014/main" id="{643770B6-CE98-A346-14CE-2DA9C4F72C4C}"/>
              </a:ext>
            </a:extLst>
          </p:cNvPr>
          <p:cNvSpPr>
            <a:spLocks noGrp="1"/>
          </p:cNvSpPr>
          <p:nvPr>
            <p:ph type="sldNum" sz="quarter" idx="12"/>
          </p:nvPr>
        </p:nvSpPr>
        <p:spPr/>
        <p:txBody>
          <a:bodyPr/>
          <a:lstStyle/>
          <a:p>
            <a:fld id="{F2DDE3AD-81DD-477C-B05F-9B8B1DADB4A3}" type="slidenum">
              <a:rPr lang="en-GB" smtClean="0"/>
              <a:t>8</a:t>
            </a:fld>
            <a:endParaRPr lang="en-GB"/>
          </a:p>
        </p:txBody>
      </p:sp>
    </p:spTree>
    <p:extLst>
      <p:ext uri="{BB962C8B-B14F-4D97-AF65-F5344CB8AC3E}">
        <p14:creationId xmlns:p14="http://schemas.microsoft.com/office/powerpoint/2010/main" val="2800079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Regulatory inspections</a:t>
            </a:r>
          </a:p>
        </p:txBody>
      </p:sp>
      <p:sp>
        <p:nvSpPr>
          <p:cNvPr id="6" name="Slide Number Placeholder 5"/>
          <p:cNvSpPr>
            <a:spLocks noGrp="1"/>
          </p:cNvSpPr>
          <p:nvPr>
            <p:ph type="sldNum" sz="quarter" idx="12"/>
          </p:nvPr>
        </p:nvSpPr>
        <p:spPr/>
        <p:txBody>
          <a:bodyPr/>
          <a:lstStyle/>
          <a:p>
            <a:fld id="{F2DDE3AD-81DD-477C-B05F-9B8B1DADB4A3}" type="slidenum">
              <a:rPr lang="en-GB" smtClean="0"/>
              <a:t>9</a:t>
            </a:fld>
            <a:endParaRPr lang="en-GB"/>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4745" y="4523705"/>
            <a:ext cx="1507136" cy="1507136"/>
          </a:xfrm>
          <a:prstGeom prst="rect">
            <a:avLst/>
          </a:prstGeom>
        </p:spPr>
      </p:pic>
      <p:graphicFrame>
        <p:nvGraphicFramePr>
          <p:cNvPr id="8" name="Table 7"/>
          <p:cNvGraphicFramePr>
            <a:graphicFrameLocks noGrp="1"/>
          </p:cNvGraphicFramePr>
          <p:nvPr>
            <p:extLst>
              <p:ext uri="{D42A27DB-BD31-4B8C-83A1-F6EECF244321}">
                <p14:modId xmlns:p14="http://schemas.microsoft.com/office/powerpoint/2010/main" val="576301418"/>
              </p:ext>
            </p:extLst>
          </p:nvPr>
        </p:nvGraphicFramePr>
        <p:xfrm>
          <a:off x="468085" y="1047403"/>
          <a:ext cx="7634053" cy="5051578"/>
        </p:xfrm>
        <a:graphic>
          <a:graphicData uri="http://schemas.openxmlformats.org/drawingml/2006/table">
            <a:tbl>
              <a:tblPr firstRow="1" bandRow="1">
                <a:tableStyleId>{2D5ABB26-0587-4C30-8999-92F81FD0307C}</a:tableStyleId>
              </a:tblPr>
              <a:tblGrid>
                <a:gridCol w="2796185">
                  <a:extLst>
                    <a:ext uri="{9D8B030D-6E8A-4147-A177-3AD203B41FA5}">
                      <a16:colId xmlns:a16="http://schemas.microsoft.com/office/drawing/2014/main" val="20000"/>
                    </a:ext>
                  </a:extLst>
                </a:gridCol>
                <a:gridCol w="4837868">
                  <a:extLst>
                    <a:ext uri="{9D8B030D-6E8A-4147-A177-3AD203B41FA5}">
                      <a16:colId xmlns:a16="http://schemas.microsoft.com/office/drawing/2014/main" val="20001"/>
                    </a:ext>
                  </a:extLst>
                </a:gridCol>
              </a:tblGrid>
              <a:tr h="285509">
                <a:tc>
                  <a:txBody>
                    <a:bodyPr/>
                    <a:lstStyle/>
                    <a:p>
                      <a:pPr marL="285750" indent="-285750">
                        <a:buClr>
                          <a:schemeClr val="accent1"/>
                        </a:buClr>
                        <a:buFont typeface="Wingdings" panose="05000000000000000000" pitchFamily="2" charset="2"/>
                        <a:buChar char="§"/>
                      </a:pPr>
                      <a:r>
                        <a:rPr lang="en-GB" sz="1200">
                          <a:latin typeface="Arial" panose="020B0604020202020204" pitchFamily="34" charset="0"/>
                          <a:cs typeface="Arial" panose="020B0604020202020204" pitchFamily="34" charset="0"/>
                        </a:rPr>
                        <a:t>Strategy</a:t>
                      </a:r>
                    </a:p>
                  </a:txBody>
                  <a:tcPr/>
                </a:tc>
                <a:tc>
                  <a:txBody>
                    <a:bodyPr/>
                    <a:lstStyle/>
                    <a:p>
                      <a:pPr marL="285750" indent="-285750" algn="l" defTabSz="914400" rtl="0" eaLnBrk="1" latinLnBrk="0" hangingPunct="1">
                        <a:buClr>
                          <a:schemeClr val="accent1"/>
                        </a:buClr>
                        <a:buFontTx/>
                        <a:buChar char="-"/>
                      </a:pPr>
                      <a:r>
                        <a:rPr lang="en-GB" sz="1200" kern="1200">
                          <a:solidFill>
                            <a:schemeClr val="tx1"/>
                          </a:solidFill>
                          <a:latin typeface="Arial" panose="020B0604020202020204" pitchFamily="34" charset="0"/>
                          <a:ea typeface="+mn-ea"/>
                          <a:cs typeface="Arial" panose="020B0604020202020204" pitchFamily="34" charset="0"/>
                        </a:rPr>
                        <a:t>Activities, priorities, markets</a:t>
                      </a:r>
                    </a:p>
                  </a:txBody>
                  <a:tcPr/>
                </a:tc>
                <a:extLst>
                  <a:ext uri="{0D108BD9-81ED-4DB2-BD59-A6C34878D82A}">
                    <a16:rowId xmlns:a16="http://schemas.microsoft.com/office/drawing/2014/main" val="10000"/>
                  </a:ext>
                </a:extLst>
              </a:tr>
              <a:tr h="3166560">
                <a:tc>
                  <a:txBody>
                    <a:bodyPr/>
                    <a:lstStyle/>
                    <a:p>
                      <a:pPr marL="285750" indent="-285750">
                        <a:buClr>
                          <a:schemeClr val="accent1"/>
                        </a:buClr>
                        <a:buFont typeface="Wingdings" panose="05000000000000000000" pitchFamily="2" charset="2"/>
                        <a:buChar char="§"/>
                      </a:pPr>
                      <a:r>
                        <a:rPr lang="en-GB" sz="1200">
                          <a:solidFill>
                            <a:schemeClr val="tx1"/>
                          </a:solidFill>
                          <a:latin typeface="Arial" panose="020B0604020202020204" pitchFamily="34" charset="0"/>
                          <a:cs typeface="Arial" panose="020B0604020202020204" pitchFamily="34" charset="0"/>
                        </a:rPr>
                        <a:t>Structure and organisational dynamics</a:t>
                      </a:r>
                    </a:p>
                    <a:p>
                      <a:pPr marL="0" indent="0">
                        <a:buClr>
                          <a:schemeClr val="accent1"/>
                        </a:buClr>
                        <a:buFont typeface="Wingdings" panose="05000000000000000000" pitchFamily="2" charset="2"/>
                        <a:buNone/>
                      </a:pPr>
                      <a:endParaRPr lang="en-GB" sz="1200">
                        <a:solidFill>
                          <a:schemeClr val="tx1"/>
                        </a:solidFill>
                        <a:latin typeface="Arial" panose="020B0604020202020204" pitchFamily="34" charset="0"/>
                        <a:cs typeface="Arial" panose="020B0604020202020204" pitchFamily="34" charset="0"/>
                      </a:endParaRPr>
                    </a:p>
                    <a:p>
                      <a:pPr marL="285750" indent="-285750">
                        <a:buClr>
                          <a:schemeClr val="accent1"/>
                        </a:buClr>
                        <a:buFont typeface="Wingdings" panose="05000000000000000000" pitchFamily="2" charset="2"/>
                        <a:buChar char="§"/>
                      </a:pPr>
                      <a:r>
                        <a:rPr lang="en-GB" sz="1200">
                          <a:solidFill>
                            <a:schemeClr val="tx1"/>
                          </a:solidFill>
                          <a:latin typeface="Arial" panose="020B0604020202020204" pitchFamily="34" charset="0"/>
                          <a:cs typeface="Arial" panose="020B0604020202020204" pitchFamily="34" charset="0"/>
                        </a:rPr>
                        <a:t>Service outcomes  </a:t>
                      </a:r>
                    </a:p>
                    <a:p>
                      <a:pPr marL="285750" indent="-285750">
                        <a:buClr>
                          <a:schemeClr val="accent1"/>
                        </a:buClr>
                        <a:buFont typeface="Wingdings" panose="05000000000000000000" pitchFamily="2" charset="2"/>
                        <a:buChar char="§"/>
                      </a:pPr>
                      <a:endParaRPr lang="en-GB" sz="1200">
                        <a:solidFill>
                          <a:schemeClr val="tx1"/>
                        </a:solidFill>
                        <a:latin typeface="Arial" panose="020B0604020202020204" pitchFamily="34" charset="0"/>
                        <a:cs typeface="Arial" panose="020B0604020202020204" pitchFamily="34" charset="0"/>
                      </a:endParaRPr>
                    </a:p>
                    <a:p>
                      <a:pPr marL="285750" indent="-285750">
                        <a:buClr>
                          <a:schemeClr val="accent1"/>
                        </a:buClr>
                        <a:buFont typeface="Wingdings" panose="05000000000000000000" pitchFamily="2" charset="2"/>
                        <a:buChar char="§"/>
                      </a:pPr>
                      <a:endParaRPr lang="en-GB" sz="1200">
                        <a:solidFill>
                          <a:schemeClr val="tx1"/>
                        </a:solidFill>
                        <a:latin typeface="Arial" panose="020B0604020202020204" pitchFamily="34" charset="0"/>
                        <a:cs typeface="Arial" panose="020B0604020202020204" pitchFamily="34" charset="0"/>
                      </a:endParaRPr>
                    </a:p>
                    <a:p>
                      <a:pPr marL="0" indent="0">
                        <a:buClr>
                          <a:schemeClr val="accent1"/>
                        </a:buClr>
                        <a:buFont typeface="Wingdings" panose="05000000000000000000" pitchFamily="2" charset="2"/>
                        <a:buNone/>
                      </a:pPr>
                      <a:endParaRPr lang="en-GB" sz="1200">
                        <a:solidFill>
                          <a:schemeClr val="tx1"/>
                        </a:solidFill>
                        <a:latin typeface="Arial" panose="020B0604020202020204" pitchFamily="34" charset="0"/>
                        <a:cs typeface="Arial" panose="020B0604020202020204" pitchFamily="34" charset="0"/>
                      </a:endParaRPr>
                    </a:p>
                    <a:p>
                      <a:pPr marL="0" indent="0">
                        <a:buClr>
                          <a:schemeClr val="accent1"/>
                        </a:buClr>
                        <a:buFont typeface="Wingdings" panose="05000000000000000000" pitchFamily="2" charset="2"/>
                        <a:buNone/>
                      </a:pPr>
                      <a:endParaRPr lang="en-GB" sz="1200">
                        <a:solidFill>
                          <a:schemeClr val="tx1"/>
                        </a:solidFill>
                        <a:latin typeface="Arial" panose="020B0604020202020204" pitchFamily="34" charset="0"/>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
                          <a:schemeClr val="accent1"/>
                        </a:buClr>
                        <a:buSzTx/>
                        <a:buFont typeface="Wingdings" panose="05000000000000000000" pitchFamily="2" charset="2"/>
                        <a:buChar char="§"/>
                        <a:tabLst/>
                        <a:defRPr/>
                      </a:pPr>
                      <a:r>
                        <a:rPr lang="en-GB" sz="1200">
                          <a:solidFill>
                            <a:schemeClr val="tx1"/>
                          </a:solidFill>
                          <a:latin typeface="Arial" panose="020B0604020202020204" pitchFamily="34" charset="0"/>
                          <a:cs typeface="Arial" panose="020B0604020202020204" pitchFamily="34" charset="0"/>
                        </a:rPr>
                        <a:t>Risk management</a:t>
                      </a:r>
                    </a:p>
                    <a:p>
                      <a:pPr marL="0" indent="0">
                        <a:buClr>
                          <a:schemeClr val="accent1"/>
                        </a:buClr>
                        <a:buFont typeface="Wingdings" panose="05000000000000000000" pitchFamily="2" charset="2"/>
                        <a:buNone/>
                      </a:pPr>
                      <a:r>
                        <a:rPr lang="en-GB" sz="1200">
                          <a:solidFill>
                            <a:schemeClr val="tx1"/>
                          </a:solidFill>
                          <a:latin typeface="Arial" panose="020B0604020202020204" pitchFamily="34" charset="0"/>
                          <a:cs typeface="Arial" panose="020B0604020202020204" pitchFamily="34" charset="0"/>
                        </a:rPr>
                        <a:t>  </a:t>
                      </a:r>
                    </a:p>
                    <a:p>
                      <a:pPr marL="0" indent="0">
                        <a:buClr>
                          <a:schemeClr val="accent1"/>
                        </a:buClr>
                        <a:buFont typeface="Wingdings" panose="05000000000000000000" pitchFamily="2" charset="2"/>
                        <a:buNone/>
                      </a:pPr>
                      <a:endParaRPr lang="en-GB" sz="1200">
                        <a:solidFill>
                          <a:schemeClr val="tx1"/>
                        </a:solidFill>
                        <a:latin typeface="Arial" panose="020B0604020202020204" pitchFamily="34" charset="0"/>
                        <a:cs typeface="Arial" panose="020B0604020202020204" pitchFamily="34" charset="0"/>
                      </a:endParaRPr>
                    </a:p>
                    <a:p>
                      <a:pPr marL="0" indent="0">
                        <a:buClr>
                          <a:schemeClr val="accent1"/>
                        </a:buClr>
                        <a:buFont typeface="Wingdings" panose="05000000000000000000" pitchFamily="2" charset="2"/>
                        <a:buNone/>
                      </a:pPr>
                      <a:endParaRPr lang="en-GB" sz="1200">
                        <a:solidFill>
                          <a:schemeClr val="tx1"/>
                        </a:solidFill>
                        <a:latin typeface="Arial" panose="020B0604020202020204" pitchFamily="34" charset="0"/>
                        <a:cs typeface="Arial" panose="020B0604020202020204" pitchFamily="34" charset="0"/>
                      </a:endParaRPr>
                    </a:p>
                    <a:p>
                      <a:pPr marL="285750" indent="-285750">
                        <a:buClr>
                          <a:schemeClr val="accent1"/>
                        </a:buClr>
                        <a:buFont typeface="Arial" panose="020B0604020202020204" pitchFamily="34" charset="0"/>
                        <a:buChar char="•"/>
                      </a:pPr>
                      <a:r>
                        <a:rPr lang="en-GB" sz="1200">
                          <a:solidFill>
                            <a:schemeClr val="tx1"/>
                          </a:solidFill>
                          <a:latin typeface="Arial" panose="020B0604020202020204" pitchFamily="34" charset="0"/>
                          <a:cs typeface="Arial" panose="020B0604020202020204" pitchFamily="34" charset="0"/>
                        </a:rPr>
                        <a:t>Transparency, Influence and Accountability               </a:t>
                      </a:r>
                    </a:p>
                  </a:txBody>
                  <a:tcPr/>
                </a:tc>
                <a:tc>
                  <a:txBody>
                    <a:bodyPr/>
                    <a:lstStyle/>
                    <a:p>
                      <a:pPr marL="285750" indent="-285750" algn="l" defTabSz="914400" rtl="0" eaLnBrk="1" latinLnBrk="0" hangingPunct="1">
                        <a:buClr>
                          <a:schemeClr val="accent1"/>
                        </a:buClr>
                        <a:buFontTx/>
                        <a:buChar char="-"/>
                      </a:pPr>
                      <a:r>
                        <a:rPr lang="en-GB" sz="1200" kern="1200">
                          <a:solidFill>
                            <a:schemeClr val="tx1"/>
                          </a:solidFill>
                          <a:latin typeface="Arial" panose="020B0604020202020204" pitchFamily="34" charset="0"/>
                          <a:ea typeface="+mn-ea"/>
                          <a:cs typeface="Arial" panose="020B0604020202020204" pitchFamily="34" charset="0"/>
                        </a:rPr>
                        <a:t>Relationships between group entities </a:t>
                      </a:r>
                    </a:p>
                    <a:p>
                      <a:pPr marL="285750" indent="-285750" algn="l" defTabSz="914400" rtl="0" eaLnBrk="1" latinLnBrk="0" hangingPunct="1">
                        <a:buClr>
                          <a:schemeClr val="accent1"/>
                        </a:buClr>
                        <a:buFontTx/>
                        <a:buChar char="-"/>
                      </a:pPr>
                      <a:r>
                        <a:rPr lang="en-GB" sz="1200" kern="1200">
                          <a:solidFill>
                            <a:schemeClr val="tx1"/>
                          </a:solidFill>
                          <a:latin typeface="Arial" panose="020B0604020202020204" pitchFamily="34" charset="0"/>
                          <a:ea typeface="+mn-ea"/>
                          <a:cs typeface="Arial" panose="020B0604020202020204" pitchFamily="34" charset="0"/>
                        </a:rPr>
                        <a:t>Legal status, funding mechanisms and associated risks</a:t>
                      </a:r>
                    </a:p>
                    <a:p>
                      <a:pPr marL="285750" indent="-285750" algn="l" defTabSz="914400" rtl="0" eaLnBrk="1" latinLnBrk="0" hangingPunct="1">
                        <a:buClr>
                          <a:schemeClr val="accent1"/>
                        </a:buClr>
                        <a:buFontTx/>
                        <a:buChar char="-"/>
                      </a:pPr>
                      <a:endParaRPr lang="en-GB" sz="1200" kern="1200">
                        <a:solidFill>
                          <a:schemeClr val="tx1"/>
                        </a:solidFill>
                        <a:latin typeface="Arial" panose="020B0604020202020204" pitchFamily="34" charset="0"/>
                        <a:ea typeface="+mn-ea"/>
                        <a:cs typeface="Arial" panose="020B0604020202020204" pitchFamily="34" charset="0"/>
                      </a:endParaRPr>
                    </a:p>
                    <a:p>
                      <a:pPr marL="285750" indent="-285750" algn="l" defTabSz="914400" rtl="0" eaLnBrk="1" latinLnBrk="0" hangingPunct="1">
                        <a:buClr>
                          <a:schemeClr val="accent1"/>
                        </a:buClr>
                        <a:buFontTx/>
                        <a:buChar char="-"/>
                      </a:pPr>
                      <a:r>
                        <a:rPr lang="en-GB" sz="1200" kern="1200">
                          <a:solidFill>
                            <a:schemeClr val="tx1"/>
                          </a:solidFill>
                          <a:latin typeface="Arial" panose="020B0604020202020204" pitchFamily="34" charset="0"/>
                          <a:ea typeface="+mn-ea"/>
                          <a:cs typeface="Arial" panose="020B0604020202020204" pitchFamily="34" charset="0"/>
                        </a:rPr>
                        <a:t>Collection and use of stock condition data</a:t>
                      </a:r>
                    </a:p>
                    <a:p>
                      <a:pPr marL="285750" indent="-285750" algn="l" defTabSz="914400" rtl="0" eaLnBrk="1" latinLnBrk="0" hangingPunct="1">
                        <a:buClr>
                          <a:schemeClr val="accent1"/>
                        </a:buClr>
                        <a:buFontTx/>
                        <a:buChar char="-"/>
                      </a:pPr>
                      <a:r>
                        <a:rPr lang="en-GB" sz="1200" kern="1200">
                          <a:solidFill>
                            <a:schemeClr val="tx1"/>
                          </a:solidFill>
                          <a:latin typeface="Arial" panose="020B0604020202020204" pitchFamily="34" charset="0"/>
                          <a:ea typeface="+mn-ea"/>
                          <a:cs typeface="Arial" panose="020B0604020202020204" pitchFamily="34" charset="0"/>
                        </a:rPr>
                        <a:t>Health and Safety compliance</a:t>
                      </a:r>
                    </a:p>
                    <a:p>
                      <a:pPr marL="285750" indent="-285750" algn="l" defTabSz="914400" rtl="0" eaLnBrk="1" latinLnBrk="0" hangingPunct="1">
                        <a:buClr>
                          <a:schemeClr val="accent1"/>
                        </a:buClr>
                        <a:buFontTx/>
                        <a:buChar char="-"/>
                      </a:pPr>
                      <a:r>
                        <a:rPr lang="en-GB" sz="1200" kern="1200">
                          <a:solidFill>
                            <a:schemeClr val="tx1"/>
                          </a:solidFill>
                          <a:latin typeface="Arial" panose="020B0604020202020204" pitchFamily="34" charset="0"/>
                          <a:ea typeface="+mn-ea"/>
                          <a:cs typeface="Arial" panose="020B0604020202020204" pitchFamily="34" charset="0"/>
                        </a:rPr>
                        <a:t>Repairs, ASB and domestic abuse</a:t>
                      </a:r>
                    </a:p>
                    <a:p>
                      <a:pPr marL="285750" indent="-285750" algn="l" defTabSz="914400" rtl="0" eaLnBrk="1" latinLnBrk="0" hangingPunct="1">
                        <a:buClr>
                          <a:schemeClr val="accent1"/>
                        </a:buClr>
                        <a:buFontTx/>
                        <a:buChar char="-"/>
                      </a:pPr>
                      <a:r>
                        <a:rPr lang="en-GB" sz="1200" kern="1200">
                          <a:solidFill>
                            <a:schemeClr val="tx1"/>
                          </a:solidFill>
                          <a:latin typeface="Arial" panose="020B0604020202020204" pitchFamily="34" charset="0"/>
                          <a:ea typeface="+mn-ea"/>
                          <a:cs typeface="Arial" panose="020B0604020202020204" pitchFamily="34" charset="0"/>
                        </a:rPr>
                        <a:t>Fair allocation of homes </a:t>
                      </a:r>
                    </a:p>
                    <a:p>
                      <a:pPr marL="0" indent="0" algn="l" defTabSz="914400" rtl="0" eaLnBrk="1" latinLnBrk="0" hangingPunct="1">
                        <a:buClr>
                          <a:schemeClr val="accent1"/>
                        </a:buClr>
                        <a:buFontTx/>
                        <a:buNone/>
                      </a:pPr>
                      <a:endParaRPr lang="en-GB" sz="1200" kern="1200">
                        <a:solidFill>
                          <a:schemeClr val="tx1"/>
                        </a:solidFill>
                        <a:latin typeface="Arial" panose="020B0604020202020204" pitchFamily="34" charset="0"/>
                        <a:ea typeface="+mn-ea"/>
                        <a:cs typeface="Arial" panose="020B0604020202020204" pitchFamily="34" charset="0"/>
                      </a:endParaRPr>
                    </a:p>
                    <a:p>
                      <a:pPr marL="285750" indent="-285750">
                        <a:buClr>
                          <a:schemeClr val="accent1"/>
                        </a:buClr>
                        <a:buFontTx/>
                        <a:buChar char="-"/>
                      </a:pPr>
                      <a:r>
                        <a:rPr lang="en-GB" sz="1200" baseline="0">
                          <a:solidFill>
                            <a:schemeClr val="tx1"/>
                          </a:solidFill>
                          <a:latin typeface="Arial" panose="020B0604020202020204" pitchFamily="34" charset="0"/>
                          <a:cs typeface="Arial" panose="020B0604020202020204" pitchFamily="34" charset="0"/>
                        </a:rPr>
                        <a:t>Key and emerging risks across the whole business</a:t>
                      </a:r>
                    </a:p>
                    <a:p>
                      <a:pPr marL="285750" indent="-285750">
                        <a:buClr>
                          <a:schemeClr val="accent1"/>
                        </a:buClr>
                        <a:buFontTx/>
                        <a:buChar char="-"/>
                      </a:pPr>
                      <a:r>
                        <a:rPr lang="en-GB" sz="1200" baseline="0">
                          <a:solidFill>
                            <a:schemeClr val="tx1"/>
                          </a:solidFill>
                          <a:latin typeface="Arial" panose="020B0604020202020204" pitchFamily="34" charset="0"/>
                          <a:cs typeface="Arial" panose="020B0604020202020204" pitchFamily="34" charset="0"/>
                        </a:rPr>
                        <a:t>Use of stress testing and recovery planning to identify and manage risk</a:t>
                      </a:r>
                    </a:p>
                    <a:p>
                      <a:pPr marL="285750" indent="-285750">
                        <a:buClr>
                          <a:schemeClr val="accent1"/>
                        </a:buClr>
                        <a:buFontTx/>
                        <a:buChar char="-"/>
                      </a:pPr>
                      <a:endParaRPr lang="en-GB" sz="1200" baseline="0">
                        <a:solidFill>
                          <a:schemeClr val="tx1"/>
                        </a:solidFill>
                        <a:latin typeface="Arial" panose="020B0604020202020204" pitchFamily="34" charset="0"/>
                        <a:cs typeface="Arial" panose="020B0604020202020204" pitchFamily="34" charset="0"/>
                      </a:endParaRPr>
                    </a:p>
                    <a:p>
                      <a:pPr marL="285750" indent="-285750">
                        <a:buClr>
                          <a:schemeClr val="accent1"/>
                        </a:buClr>
                        <a:buFontTx/>
                        <a:buChar char="-"/>
                      </a:pPr>
                      <a:r>
                        <a:rPr lang="en-GB" sz="1200">
                          <a:solidFill>
                            <a:schemeClr val="tx1"/>
                          </a:solidFill>
                          <a:latin typeface="Arial" panose="020B0604020202020204" pitchFamily="34" charset="0"/>
                          <a:cs typeface="Arial" panose="020B0604020202020204" pitchFamily="34" charset="0"/>
                        </a:rPr>
                        <a:t>Fair and respectful treatment of tenants</a:t>
                      </a:r>
                    </a:p>
                    <a:p>
                      <a:pPr marL="285750" indent="-285750">
                        <a:buClr>
                          <a:schemeClr val="accent1"/>
                        </a:buClr>
                        <a:buFontTx/>
                        <a:buChar char="-"/>
                      </a:pPr>
                      <a:r>
                        <a:rPr lang="en-GB" sz="1200">
                          <a:solidFill>
                            <a:schemeClr val="tx1"/>
                          </a:solidFill>
                          <a:latin typeface="Arial" panose="020B0604020202020204" pitchFamily="34" charset="0"/>
                          <a:cs typeface="Arial" panose="020B0604020202020204" pitchFamily="34" charset="0"/>
                        </a:rPr>
                        <a:t>Use of tenant information</a:t>
                      </a:r>
                    </a:p>
                    <a:p>
                      <a:pPr marL="285750" indent="-285750">
                        <a:buClr>
                          <a:schemeClr val="accent1"/>
                        </a:buClr>
                        <a:buFontTx/>
                        <a:buChar char="-"/>
                      </a:pPr>
                      <a:r>
                        <a:rPr lang="en-GB" sz="1200">
                          <a:solidFill>
                            <a:schemeClr val="tx1"/>
                          </a:solidFill>
                          <a:latin typeface="Arial" panose="020B0604020202020204" pitchFamily="34" charset="0"/>
                          <a:cs typeface="Arial" panose="020B0604020202020204" pitchFamily="34" charset="0"/>
                        </a:rPr>
                        <a:t>Tenant engagement</a:t>
                      </a:r>
                    </a:p>
                    <a:p>
                      <a:pPr marL="285750" indent="-285750">
                        <a:buClr>
                          <a:schemeClr val="accent1"/>
                        </a:buClr>
                        <a:buFontTx/>
                        <a:buChar char="-"/>
                      </a:pPr>
                      <a:r>
                        <a:rPr lang="en-GB" sz="1200">
                          <a:solidFill>
                            <a:schemeClr val="tx1"/>
                          </a:solidFill>
                          <a:latin typeface="Arial" panose="020B0604020202020204" pitchFamily="34" charset="0"/>
                          <a:cs typeface="Arial" panose="020B0604020202020204" pitchFamily="34" charset="0"/>
                        </a:rPr>
                        <a:t>Complaints</a:t>
                      </a:r>
                    </a:p>
                    <a:p>
                      <a:pPr marL="0" indent="0" algn="l" defTabSz="914400" rtl="0" eaLnBrk="1" latinLnBrk="0" hangingPunct="1">
                        <a:buClr>
                          <a:schemeClr val="accent1"/>
                        </a:buClr>
                        <a:buFontTx/>
                        <a:buNone/>
                      </a:pPr>
                      <a:endParaRPr lang="en-GB" sz="1200" kern="1200">
                        <a:solidFill>
                          <a:schemeClr val="tx1"/>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0001"/>
                  </a:ext>
                </a:extLst>
              </a:tr>
              <a:tr h="622930">
                <a:tc>
                  <a:txBody>
                    <a:bodyPr/>
                    <a:lstStyle/>
                    <a:p>
                      <a:pPr marL="285750" indent="-285750">
                        <a:buClr>
                          <a:schemeClr val="accent1"/>
                        </a:buClr>
                        <a:buFont typeface="Wingdings" panose="05000000000000000000" pitchFamily="2" charset="2"/>
                        <a:buChar char="§"/>
                      </a:pPr>
                      <a:r>
                        <a:rPr lang="en-GB" sz="1200">
                          <a:latin typeface="Arial" panose="020B0604020202020204" pitchFamily="34" charset="0"/>
                          <a:cs typeface="Arial" panose="020B0604020202020204" pitchFamily="34" charset="0"/>
                        </a:rPr>
                        <a:t>Financial resilience</a:t>
                      </a:r>
                    </a:p>
                  </a:txBody>
                  <a:tcPr/>
                </a:tc>
                <a:tc>
                  <a:txBody>
                    <a:bodyPr/>
                    <a:lstStyle/>
                    <a:p>
                      <a:pPr marL="285750" indent="-285750">
                        <a:buClr>
                          <a:schemeClr val="accent1"/>
                        </a:buClr>
                        <a:buFontTx/>
                        <a:buChar char="-"/>
                      </a:pPr>
                      <a:r>
                        <a:rPr lang="en-GB" sz="1200">
                          <a:latin typeface="Arial" panose="020B0604020202020204" pitchFamily="34" charset="0"/>
                          <a:cs typeface="Arial" panose="020B0604020202020204" pitchFamily="34" charset="0"/>
                        </a:rPr>
                        <a:t>Financial performance</a:t>
                      </a:r>
                    </a:p>
                    <a:p>
                      <a:pPr marL="285750" indent="-285750">
                        <a:buClr>
                          <a:schemeClr val="accent1"/>
                        </a:buClr>
                        <a:buFontTx/>
                        <a:buChar char="-"/>
                      </a:pPr>
                      <a:r>
                        <a:rPr lang="en-GB" sz="1200">
                          <a:latin typeface="Arial" panose="020B0604020202020204" pitchFamily="34" charset="0"/>
                          <a:cs typeface="Arial" panose="020B0604020202020204" pitchFamily="34" charset="0"/>
                        </a:rPr>
                        <a:t>Debt, liquidity and future funding</a:t>
                      </a:r>
                    </a:p>
                    <a:p>
                      <a:pPr marL="285750" indent="-285750">
                        <a:buClr>
                          <a:schemeClr val="accent1"/>
                        </a:buClr>
                        <a:buFontTx/>
                        <a:buChar char="-"/>
                      </a:pPr>
                      <a:r>
                        <a:rPr lang="en-GB" sz="1200">
                          <a:latin typeface="Arial" panose="020B0604020202020204" pitchFamily="34" charset="0"/>
                          <a:cs typeface="Arial" panose="020B0604020202020204" pitchFamily="34" charset="0"/>
                        </a:rPr>
                        <a:t>Cost</a:t>
                      </a:r>
                      <a:r>
                        <a:rPr lang="en-GB" sz="1200" baseline="0">
                          <a:latin typeface="Arial" panose="020B0604020202020204" pitchFamily="34" charset="0"/>
                          <a:cs typeface="Arial" panose="020B0604020202020204" pitchFamily="34" charset="0"/>
                        </a:rPr>
                        <a:t> structure and efficiency</a:t>
                      </a:r>
                      <a:endParaRPr lang="en-GB" sz="12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285509">
                <a:tc>
                  <a:txBody>
                    <a:bodyPr/>
                    <a:lstStyle/>
                    <a:p>
                      <a:pPr marL="285750" indent="-285750">
                        <a:buClr>
                          <a:schemeClr val="accent1"/>
                        </a:buClr>
                        <a:buFont typeface="Wingdings" panose="05000000000000000000" pitchFamily="2" charset="2"/>
                        <a:buChar char="§"/>
                      </a:pPr>
                      <a:endParaRPr lang="en-GB" sz="1200">
                        <a:latin typeface="Arial" panose="020B0604020202020204" pitchFamily="34" charset="0"/>
                        <a:cs typeface="Arial" panose="020B0604020202020204" pitchFamily="34" charset="0"/>
                      </a:endParaRPr>
                    </a:p>
                  </a:txBody>
                  <a:tcPr/>
                </a:tc>
                <a:tc>
                  <a:txBody>
                    <a:bodyPr/>
                    <a:lstStyle/>
                    <a:p>
                      <a:pPr marL="0" indent="0">
                        <a:buClr>
                          <a:schemeClr val="accent1"/>
                        </a:buClr>
                        <a:buFontTx/>
                        <a:buNone/>
                      </a:pPr>
                      <a:endParaRPr lang="en-GB" sz="12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622930">
                <a:tc>
                  <a:txBody>
                    <a:bodyPr/>
                    <a:lstStyle/>
                    <a:p>
                      <a:pPr marL="285750" indent="-285750">
                        <a:buClr>
                          <a:schemeClr val="accent1"/>
                        </a:buClr>
                        <a:buFont typeface="Wingdings" panose="05000000000000000000" pitchFamily="2" charset="2"/>
                        <a:buChar char="§"/>
                      </a:pPr>
                      <a:r>
                        <a:rPr lang="en-GB" sz="1200">
                          <a:latin typeface="Arial" panose="020B0604020202020204" pitchFamily="34" charset="0"/>
                          <a:cs typeface="Arial" panose="020B0604020202020204" pitchFamily="34" charset="0"/>
                        </a:rPr>
                        <a:t>Governance</a:t>
                      </a:r>
                    </a:p>
                  </a:txBody>
                  <a:tcPr/>
                </a:tc>
                <a:tc>
                  <a:txBody>
                    <a:bodyPr/>
                    <a:lstStyle/>
                    <a:p>
                      <a:pPr marL="285750" indent="-285750">
                        <a:buClr>
                          <a:schemeClr val="accent1"/>
                        </a:buClr>
                        <a:buFontTx/>
                        <a:buChar char="-"/>
                      </a:pPr>
                      <a:r>
                        <a:rPr lang="en-GB" sz="1200">
                          <a:latin typeface="Arial" panose="020B0604020202020204" pitchFamily="34" charset="0"/>
                          <a:cs typeface="Arial" panose="020B0604020202020204" pitchFamily="34" charset="0"/>
                        </a:rPr>
                        <a:t>Quality of</a:t>
                      </a:r>
                      <a:r>
                        <a:rPr lang="en-GB" sz="1200" baseline="0">
                          <a:latin typeface="Arial" panose="020B0604020202020204" pitchFamily="34" charset="0"/>
                          <a:cs typeface="Arial" panose="020B0604020202020204" pitchFamily="34" charset="0"/>
                        </a:rPr>
                        <a:t> business planning and reporting</a:t>
                      </a:r>
                    </a:p>
                    <a:p>
                      <a:pPr marL="285750" indent="-285750">
                        <a:buClr>
                          <a:schemeClr val="accent1"/>
                        </a:buClr>
                        <a:buFontTx/>
                        <a:buChar char="-"/>
                      </a:pPr>
                      <a:r>
                        <a:rPr lang="en-GB" sz="1200" baseline="0">
                          <a:latin typeface="Arial" panose="020B0604020202020204" pitchFamily="34" charset="0"/>
                          <a:cs typeface="Arial" panose="020B0604020202020204" pitchFamily="34" charset="0"/>
                        </a:rPr>
                        <a:t>Compliance and control </a:t>
                      </a:r>
                    </a:p>
                    <a:p>
                      <a:pPr marL="285750" indent="-285750">
                        <a:buClr>
                          <a:schemeClr val="accent1"/>
                        </a:buClr>
                        <a:buFontTx/>
                        <a:buChar char="-"/>
                      </a:pPr>
                      <a:r>
                        <a:rPr lang="en-GB" sz="1200" baseline="0">
                          <a:latin typeface="Arial" panose="020B0604020202020204" pitchFamily="34" charset="0"/>
                          <a:cs typeface="Arial" panose="020B0604020202020204" pitchFamily="34" charset="0"/>
                        </a:rPr>
                        <a:t>VfM</a:t>
                      </a:r>
                      <a:endParaRPr lang="en-GB" sz="12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bl>
          </a:graphicData>
        </a:graphic>
      </p:graphicFrame>
      <p:sp>
        <p:nvSpPr>
          <p:cNvPr id="3" name="Date Placeholder 3">
            <a:extLst>
              <a:ext uri="{FF2B5EF4-FFF2-40B4-BE49-F238E27FC236}">
                <a16:creationId xmlns:a16="http://schemas.microsoft.com/office/drawing/2014/main" id="{E5A51371-11C9-E972-A7CB-498CB952D56A}"/>
              </a:ext>
            </a:extLst>
          </p:cNvPr>
          <p:cNvSpPr>
            <a:spLocks noGrp="1"/>
          </p:cNvSpPr>
          <p:nvPr>
            <p:ph type="dt" sz="half" idx="10"/>
          </p:nvPr>
        </p:nvSpPr>
        <p:spPr>
          <a:xfrm>
            <a:off x="2499519" y="6233208"/>
            <a:ext cx="2150532" cy="110087"/>
          </a:xfrm>
        </p:spPr>
        <p:txBody>
          <a:bodyPr/>
          <a:lstStyle/>
          <a:p>
            <a:r>
              <a:rPr lang="en-US"/>
              <a:t>6 February 2024</a:t>
            </a:r>
            <a:endParaRPr lang="en-GB"/>
          </a:p>
        </p:txBody>
      </p:sp>
    </p:spTree>
    <p:extLst>
      <p:ext uri="{BB962C8B-B14F-4D97-AF65-F5344CB8AC3E}">
        <p14:creationId xmlns:p14="http://schemas.microsoft.com/office/powerpoint/2010/main" val="3779842776"/>
      </p:ext>
    </p:extLst>
  </p:cSld>
  <p:clrMapOvr>
    <a:masterClrMapping/>
  </p:clrMapOvr>
</p:sld>
</file>

<file path=ppt/theme/theme1.xml><?xml version="1.0" encoding="utf-8"?>
<a:theme xmlns:a="http://schemas.openxmlformats.org/drawingml/2006/main" name="RSH PowerPoint template (standard)">
  <a:themeElements>
    <a:clrScheme name="Regulator of Social Housing">
      <a:dk1>
        <a:sysClr val="windowText" lastClr="000000"/>
      </a:dk1>
      <a:lt1>
        <a:sysClr val="window" lastClr="FFFFFF"/>
      </a:lt1>
      <a:dk2>
        <a:srgbClr val="000000"/>
      </a:dk2>
      <a:lt2>
        <a:srgbClr val="FFFFFF"/>
      </a:lt2>
      <a:accent1>
        <a:srgbClr val="59468D"/>
      </a:accent1>
      <a:accent2>
        <a:srgbClr val="008A89"/>
      </a:accent2>
      <a:accent3>
        <a:srgbClr val="FCBE37"/>
      </a:accent3>
      <a:accent4>
        <a:srgbClr val="AECFE6"/>
      </a:accent4>
      <a:accent5>
        <a:srgbClr val="97D88A"/>
      </a:accent5>
      <a:accent6>
        <a:srgbClr val="4097DB"/>
      </a:accent6>
      <a:hlink>
        <a:srgbClr val="4097DB"/>
      </a:hlink>
      <a:folHlink>
        <a:srgbClr val="59468D"/>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ulator of Social Housing PowerPoint template (standard).potx" id="{89CD7D05-9528-4185-A6D2-816734829B1C}" vid="{A3B0C85D-3E9A-451E-AA8F-02475CD2D3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AEE7475BED4F478699D4472DAD2E48" ma:contentTypeVersion="13" ma:contentTypeDescription="Create a new document." ma:contentTypeScope="" ma:versionID="c1b7ddc85387d90967260b68607f56ce">
  <xsd:schema xmlns:xsd="http://www.w3.org/2001/XMLSchema" xmlns:xs="http://www.w3.org/2001/XMLSchema" xmlns:p="http://schemas.microsoft.com/office/2006/metadata/properties" xmlns:ns2="1f8f253d-e716-4626-931f-4264eeb6d682" xmlns:ns3="da6d5167-2a90-4f82-8b8b-55797dd00cca" targetNamespace="http://schemas.microsoft.com/office/2006/metadata/properties" ma:root="true" ma:fieldsID="b6579cc53d5c27ca3bc9acdbc4dede51" ns2:_="" ns3:_="">
    <xsd:import namespace="1f8f253d-e716-4626-931f-4264eeb6d682"/>
    <xsd:import namespace="da6d5167-2a90-4f82-8b8b-55797dd00cc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EventHashCode" minOccurs="0"/>
                <xsd:element ref="ns3:MediaServiceGenerationTim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8f253d-e716-4626-931f-4264eeb6d682"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a6d5167-2a90-4f82-8b8b-55797dd00cc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Location" ma:index="15" nillable="true" ma:displayName="MediaServiceLocation" ma:internalName="MediaServiceLocation"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6F612D-C486-484A-8340-2273BFDA7B71}">
  <ds:schemaRefs>
    <ds:schemaRef ds:uri="1f8f253d-e716-4626-931f-4264eeb6d682"/>
    <ds:schemaRef ds:uri="da6d5167-2a90-4f82-8b8b-55797dd00cc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25681C9-A82B-4B73-8E09-DA7661D242D0}">
  <ds:schemaRefs>
    <ds:schemaRef ds:uri="http://schemas.microsoft.com/sharepoint/v3/contenttype/forms"/>
  </ds:schemaRefs>
</ds:datastoreItem>
</file>

<file path=docMetadata/LabelInfo.xml><?xml version="1.0" encoding="utf-8"?>
<clbl:labelList xmlns:clbl="http://schemas.microsoft.com/office/2020/mipLabelMetadata">
  <clbl:label id="{fbd41ebe-fca6-4f2c-aecb-bf3a17e72416}" enabled="1" method="Privileged" siteId="{bf346810-9c7d-43de-a872-24a2ef3995a8}" contentBits="3" removed="0"/>
</clbl:labelList>
</file>

<file path=docProps/app.xml><?xml version="1.0" encoding="utf-8"?>
<Properties xmlns="http://schemas.openxmlformats.org/officeDocument/2006/extended-properties" xmlns:vt="http://schemas.openxmlformats.org/officeDocument/2006/docPropsVTypes">
  <Template>RSH PowerPoint template (standard)</Template>
  <TotalTime>2</TotalTime>
  <Words>2478</Words>
  <Application>Microsoft Office PowerPoint</Application>
  <PresentationFormat>On-screen Show (4:3)</PresentationFormat>
  <Paragraphs>459</Paragraphs>
  <Slides>36</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Aptos</vt:lpstr>
      <vt:lpstr>Arial</vt:lpstr>
      <vt:lpstr>Arial,Sans-Serif</vt:lpstr>
      <vt:lpstr>Calibri</vt:lpstr>
      <vt:lpstr>Wingdings</vt:lpstr>
      <vt:lpstr>RSH PowerPoint template (standard)</vt:lpstr>
      <vt:lpstr>The role and regulatory approach of RSH  Expectations of boards  Themes and lessons learnt </vt:lpstr>
      <vt:lpstr>The role of the Regulator  </vt:lpstr>
      <vt:lpstr>   </vt:lpstr>
      <vt:lpstr>The Standards</vt:lpstr>
      <vt:lpstr>Examples of required outcomes from the standards</vt:lpstr>
      <vt:lpstr>Regulating different providers</vt:lpstr>
      <vt:lpstr>Accurate and timely data – data returns</vt:lpstr>
      <vt:lpstr>Regulatory framework</vt:lpstr>
      <vt:lpstr>Regulatory inspections</vt:lpstr>
      <vt:lpstr>Regulatory inspections</vt:lpstr>
      <vt:lpstr>Practicalities of Inspections </vt:lpstr>
      <vt:lpstr>Regulatory judgements and gradings</vt:lpstr>
      <vt:lpstr>Regulatory judgements and gradings</vt:lpstr>
      <vt:lpstr> Regulatory Judgements and gradings </vt:lpstr>
      <vt:lpstr>Questions, discussion and sharing</vt:lpstr>
      <vt:lpstr>   </vt:lpstr>
      <vt:lpstr>Governance &amp; role of the board</vt:lpstr>
      <vt:lpstr>NHF code 2020 requirements</vt:lpstr>
      <vt:lpstr>Setting purpose and strategic aims and delivering it</vt:lpstr>
      <vt:lpstr>NHF code 2020 requirements</vt:lpstr>
      <vt:lpstr>Risk and assurance</vt:lpstr>
      <vt:lpstr>‘Depth’ illustration: Governance arrangements managing H&amp;S risks</vt:lpstr>
      <vt:lpstr>   </vt:lpstr>
      <vt:lpstr>Regulatory expectations</vt:lpstr>
      <vt:lpstr>The regulator receives referrals from different sources</vt:lpstr>
      <vt:lpstr>How does it look in practice…</vt:lpstr>
      <vt:lpstr>Half of large landlords self-referred at least once in the last two years</vt:lpstr>
      <vt:lpstr>What we do with referrals</vt:lpstr>
      <vt:lpstr>   </vt:lpstr>
      <vt:lpstr>Themes – consumer standards  </vt:lpstr>
      <vt:lpstr>Themes – economic standards  </vt:lpstr>
      <vt:lpstr>Lessons learnt....leadership</vt:lpstr>
      <vt:lpstr>Lessons learnt.....delivery and risk management </vt:lpstr>
      <vt:lpstr>   </vt:lpstr>
      <vt:lpstr>How do boards best work with the regulator</vt:lpstr>
      <vt:lpstr>Questions, discussion and sharing</vt:lpstr>
    </vt:vector>
  </TitlesOfParts>
  <Manager>Regulator of Social Housing</Manager>
  <Company>HCA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 type title here</dc:title>
  <dc:subject>[Subtitle or description]</dc:subject>
  <dc:creator>Mick Warner</dc:creator>
  <cp:keywords>[Key words separated by commas]</cp:keywords>
  <cp:lastModifiedBy>Mick Warner</cp:lastModifiedBy>
  <cp:revision>2</cp:revision>
  <cp:lastPrinted>2018-10-02T13:09:09Z</cp:lastPrinted>
  <dcterms:created xsi:type="dcterms:W3CDTF">2018-01-03T23:59:12Z</dcterms:created>
  <dcterms:modified xsi:type="dcterms:W3CDTF">2026-02-06T09:51:00Z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a5f48dc3-14c0-4c7a-922e-f4ff888f1b2f</vt:lpwstr>
  </property>
  <property fmtid="{D5CDD505-2E9C-101B-9397-08002B2CF9AE}" pid="3" name="HCAGPMS">
    <vt:lpwstr>OFFICIAL</vt:lpwstr>
  </property>
  <property fmtid="{D5CDD505-2E9C-101B-9397-08002B2CF9AE}" pid="4" name="MSIP_Label_727fb50e-81d5-40a5-b712-4eff31972ce4_Enabled">
    <vt:lpwstr>True</vt:lpwstr>
  </property>
  <property fmtid="{D5CDD505-2E9C-101B-9397-08002B2CF9AE}" pid="5" name="MSIP_Label_727fb50e-81d5-40a5-b712-4eff31972ce4_SiteId">
    <vt:lpwstr>faa8e269-0811-4538-82e7-4d29009219bf</vt:lpwstr>
  </property>
  <property fmtid="{D5CDD505-2E9C-101B-9397-08002B2CF9AE}" pid="6" name="MSIP_Label_727fb50e-81d5-40a5-b712-4eff31972ce4_Owner">
    <vt:lpwstr>Maxine.Loftus@rsh.gov.uk</vt:lpwstr>
  </property>
  <property fmtid="{D5CDD505-2E9C-101B-9397-08002B2CF9AE}" pid="7" name="MSIP_Label_727fb50e-81d5-40a5-b712-4eff31972ce4_SetDate">
    <vt:lpwstr>2021-01-19T13:38:19.8201200Z</vt:lpwstr>
  </property>
  <property fmtid="{D5CDD505-2E9C-101B-9397-08002B2CF9AE}" pid="8" name="MSIP_Label_727fb50e-81d5-40a5-b712-4eff31972ce4_Name">
    <vt:lpwstr>Official</vt:lpwstr>
  </property>
  <property fmtid="{D5CDD505-2E9C-101B-9397-08002B2CF9AE}" pid="9" name="MSIP_Label_727fb50e-81d5-40a5-b712-4eff31972ce4_Application">
    <vt:lpwstr>Microsoft Azure Information Protection</vt:lpwstr>
  </property>
  <property fmtid="{D5CDD505-2E9C-101B-9397-08002B2CF9AE}" pid="10" name="MSIP_Label_727fb50e-81d5-40a5-b712-4eff31972ce4_ActionId">
    <vt:lpwstr>2f866a9d-48a0-4d60-9ea4-54ce03c1db2c</vt:lpwstr>
  </property>
  <property fmtid="{D5CDD505-2E9C-101B-9397-08002B2CF9AE}" pid="11" name="MSIP_Label_727fb50e-81d5-40a5-b712-4eff31972ce4_Extended_MSFT_Method">
    <vt:lpwstr>Automatic</vt:lpwstr>
  </property>
  <property fmtid="{D5CDD505-2E9C-101B-9397-08002B2CF9AE}" pid="12" name="Sensitivity">
    <vt:lpwstr>Official</vt:lpwstr>
  </property>
  <property fmtid="{D5CDD505-2E9C-101B-9397-08002B2CF9AE}" pid="13" name="ClassificationContentMarkingFooterLocations">
    <vt:lpwstr>RSH PowerPoint template (standard):7</vt:lpwstr>
  </property>
  <property fmtid="{D5CDD505-2E9C-101B-9397-08002B2CF9AE}" pid="14" name="ClassificationContentMarkingFooterText">
    <vt:lpwstr>OFFICIAL</vt:lpwstr>
  </property>
  <property fmtid="{D5CDD505-2E9C-101B-9397-08002B2CF9AE}" pid="15" name="ClassificationContentMarkingHeaderLocations">
    <vt:lpwstr>RSH PowerPoint template (standard):12</vt:lpwstr>
  </property>
  <property fmtid="{D5CDD505-2E9C-101B-9397-08002B2CF9AE}" pid="16" name="ClassificationContentMarkingHeaderText">
    <vt:lpwstr>OFFICIAL</vt:lpwstr>
  </property>
</Properties>
</file>