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70" r:id="rId5"/>
    <p:sldId id="296" r:id="rId6"/>
    <p:sldId id="311" r:id="rId7"/>
    <p:sldId id="324" r:id="rId8"/>
    <p:sldId id="336" r:id="rId9"/>
    <p:sldId id="328" r:id="rId10"/>
    <p:sldId id="319" r:id="rId11"/>
    <p:sldId id="331" r:id="rId12"/>
    <p:sldId id="334" r:id="rId13"/>
    <p:sldId id="282" r:id="rId14"/>
    <p:sldId id="283" r:id="rId15"/>
    <p:sldId id="285" r:id="rId16"/>
    <p:sldId id="281" r:id="rId17"/>
    <p:sldId id="288" r:id="rId18"/>
    <p:sldId id="338" r:id="rId19"/>
    <p:sldId id="337" r:id="rId20"/>
    <p:sldId id="313" r:id="rId21"/>
  </p:sldIdLst>
  <p:sldSz cx="9144000" cy="6858000" type="screen4x3"/>
  <p:notesSz cx="6877050" cy="100028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99C9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500063"/>
          </a:xfrm>
          <a:prstGeom prst="rect">
            <a:avLst/>
          </a:prstGeom>
        </p:spPr>
        <p:txBody>
          <a:bodyPr vert="horz" lIns="91431" tIns="45716" rIns="91431" bIns="45716" rtlCol="0"/>
          <a:lstStyle>
            <a:lvl1pPr algn="l">
              <a:defRPr sz="1200"/>
            </a:lvl1pPr>
          </a:lstStyle>
          <a:p>
            <a:pPr>
              <a:defRPr/>
            </a:pPr>
            <a:endParaRPr lang="en-GB"/>
          </a:p>
        </p:txBody>
      </p:sp>
      <p:sp>
        <p:nvSpPr>
          <p:cNvPr id="3" name="Date Placeholder 2"/>
          <p:cNvSpPr>
            <a:spLocks noGrp="1"/>
          </p:cNvSpPr>
          <p:nvPr>
            <p:ph type="dt" sz="quarter" idx="1"/>
          </p:nvPr>
        </p:nvSpPr>
        <p:spPr>
          <a:xfrm>
            <a:off x="3895725" y="0"/>
            <a:ext cx="2979738" cy="500063"/>
          </a:xfrm>
          <a:prstGeom prst="rect">
            <a:avLst/>
          </a:prstGeom>
        </p:spPr>
        <p:txBody>
          <a:bodyPr vert="horz" lIns="91431" tIns="45716" rIns="91431" bIns="45716" rtlCol="0"/>
          <a:lstStyle>
            <a:lvl1pPr algn="r">
              <a:defRPr sz="1200"/>
            </a:lvl1pPr>
          </a:lstStyle>
          <a:p>
            <a:pPr>
              <a:defRPr/>
            </a:pPr>
            <a:fld id="{C84E27C9-3D00-47B0-A218-E099AD2E1B44}" type="datetimeFigureOut">
              <a:rPr lang="en-GB"/>
              <a:pPr>
                <a:defRPr/>
              </a:pPr>
              <a:t>11/03/2021</a:t>
            </a:fld>
            <a:endParaRPr lang="en-GB"/>
          </a:p>
        </p:txBody>
      </p:sp>
      <p:sp>
        <p:nvSpPr>
          <p:cNvPr id="4" name="Footer Placeholder 3"/>
          <p:cNvSpPr>
            <a:spLocks noGrp="1"/>
          </p:cNvSpPr>
          <p:nvPr>
            <p:ph type="ftr" sz="quarter" idx="2"/>
          </p:nvPr>
        </p:nvSpPr>
        <p:spPr>
          <a:xfrm>
            <a:off x="0" y="9501188"/>
            <a:ext cx="2979738" cy="500062"/>
          </a:xfrm>
          <a:prstGeom prst="rect">
            <a:avLst/>
          </a:prstGeom>
        </p:spPr>
        <p:txBody>
          <a:bodyPr vert="horz" lIns="91431" tIns="45716" rIns="91431" bIns="45716"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95725" y="9501188"/>
            <a:ext cx="2979738" cy="500062"/>
          </a:xfrm>
          <a:prstGeom prst="rect">
            <a:avLst/>
          </a:prstGeom>
        </p:spPr>
        <p:txBody>
          <a:bodyPr vert="horz" lIns="91431" tIns="45716" rIns="91431" bIns="45716" rtlCol="0" anchor="b"/>
          <a:lstStyle>
            <a:lvl1pPr algn="r">
              <a:defRPr sz="1200"/>
            </a:lvl1pPr>
          </a:lstStyle>
          <a:p>
            <a:pPr>
              <a:defRPr/>
            </a:pPr>
            <a:fld id="{172BAEF3-94E3-4616-9D41-28C66D1960A2}"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500063"/>
          </a:xfrm>
          <a:prstGeom prst="rect">
            <a:avLst/>
          </a:prstGeom>
        </p:spPr>
        <p:txBody>
          <a:bodyPr vert="horz" lIns="96442" tIns="48220" rIns="96442" bIns="48220" rtlCol="0"/>
          <a:lstStyle>
            <a:lvl1pPr algn="l">
              <a:defRPr sz="1300"/>
            </a:lvl1pPr>
          </a:lstStyle>
          <a:p>
            <a:pPr>
              <a:defRPr/>
            </a:pPr>
            <a:endParaRPr lang="en-GB"/>
          </a:p>
        </p:txBody>
      </p:sp>
      <p:sp>
        <p:nvSpPr>
          <p:cNvPr id="3" name="Date Placeholder 2"/>
          <p:cNvSpPr>
            <a:spLocks noGrp="1"/>
          </p:cNvSpPr>
          <p:nvPr>
            <p:ph type="dt" idx="1"/>
          </p:nvPr>
        </p:nvSpPr>
        <p:spPr>
          <a:xfrm>
            <a:off x="3895725" y="0"/>
            <a:ext cx="2979738" cy="500063"/>
          </a:xfrm>
          <a:prstGeom prst="rect">
            <a:avLst/>
          </a:prstGeom>
        </p:spPr>
        <p:txBody>
          <a:bodyPr vert="horz" lIns="96442" tIns="48220" rIns="96442" bIns="48220" rtlCol="0"/>
          <a:lstStyle>
            <a:lvl1pPr algn="r">
              <a:defRPr sz="1300"/>
            </a:lvl1pPr>
          </a:lstStyle>
          <a:p>
            <a:pPr>
              <a:defRPr/>
            </a:pPr>
            <a:fld id="{8495ED0D-250C-4503-BE47-325603396CF8}" type="datetimeFigureOut">
              <a:rPr lang="en-GB"/>
              <a:pPr>
                <a:defRPr/>
              </a:pPr>
              <a:t>11/03/2021</a:t>
            </a:fld>
            <a:endParaRPr lang="en-GB"/>
          </a:p>
        </p:txBody>
      </p:sp>
      <p:sp>
        <p:nvSpPr>
          <p:cNvPr id="4" name="Slide Image Placeholder 3"/>
          <p:cNvSpPr>
            <a:spLocks noGrp="1" noRot="1" noChangeAspect="1"/>
          </p:cNvSpPr>
          <p:nvPr>
            <p:ph type="sldImg" idx="2"/>
          </p:nvPr>
        </p:nvSpPr>
        <p:spPr>
          <a:xfrm>
            <a:off x="938213" y="750888"/>
            <a:ext cx="5000625" cy="3749675"/>
          </a:xfrm>
          <a:prstGeom prst="rect">
            <a:avLst/>
          </a:prstGeom>
          <a:noFill/>
          <a:ln w="12700">
            <a:solidFill>
              <a:prstClr val="black"/>
            </a:solidFill>
          </a:ln>
        </p:spPr>
        <p:txBody>
          <a:bodyPr vert="horz" lIns="96442" tIns="48220" rIns="96442" bIns="48220" rtlCol="0" anchor="ctr"/>
          <a:lstStyle/>
          <a:p>
            <a:pPr lvl="0"/>
            <a:endParaRPr lang="en-GB" noProof="0"/>
          </a:p>
        </p:txBody>
      </p:sp>
      <p:sp>
        <p:nvSpPr>
          <p:cNvPr id="5" name="Notes Placeholder 4"/>
          <p:cNvSpPr>
            <a:spLocks noGrp="1"/>
          </p:cNvSpPr>
          <p:nvPr>
            <p:ph type="body" sz="quarter" idx="3"/>
          </p:nvPr>
        </p:nvSpPr>
        <p:spPr>
          <a:xfrm>
            <a:off x="687388" y="4751388"/>
            <a:ext cx="5502275" cy="4500562"/>
          </a:xfrm>
          <a:prstGeom prst="rect">
            <a:avLst/>
          </a:prstGeom>
        </p:spPr>
        <p:txBody>
          <a:bodyPr vert="horz" lIns="96442" tIns="48220" rIns="96442" bIns="482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501188"/>
            <a:ext cx="2979738" cy="500062"/>
          </a:xfrm>
          <a:prstGeom prst="rect">
            <a:avLst/>
          </a:prstGeom>
        </p:spPr>
        <p:txBody>
          <a:bodyPr vert="horz" lIns="96442" tIns="48220" rIns="96442" bIns="48220" rtlCol="0" anchor="b"/>
          <a:lstStyle>
            <a:lvl1pPr algn="l">
              <a:defRPr sz="1300"/>
            </a:lvl1pPr>
          </a:lstStyle>
          <a:p>
            <a:pPr>
              <a:defRPr/>
            </a:pPr>
            <a:endParaRPr lang="en-GB"/>
          </a:p>
        </p:txBody>
      </p:sp>
      <p:sp>
        <p:nvSpPr>
          <p:cNvPr id="7" name="Slide Number Placeholder 6"/>
          <p:cNvSpPr>
            <a:spLocks noGrp="1"/>
          </p:cNvSpPr>
          <p:nvPr>
            <p:ph type="sldNum" sz="quarter" idx="5"/>
          </p:nvPr>
        </p:nvSpPr>
        <p:spPr>
          <a:xfrm>
            <a:off x="3895725" y="9501188"/>
            <a:ext cx="2979738" cy="500062"/>
          </a:xfrm>
          <a:prstGeom prst="rect">
            <a:avLst/>
          </a:prstGeom>
        </p:spPr>
        <p:txBody>
          <a:bodyPr vert="horz" lIns="96442" tIns="48220" rIns="96442" bIns="48220" rtlCol="0" anchor="b"/>
          <a:lstStyle>
            <a:lvl1pPr algn="r">
              <a:defRPr sz="1300"/>
            </a:lvl1pPr>
          </a:lstStyle>
          <a:p>
            <a:pPr>
              <a:defRPr/>
            </a:pPr>
            <a:fld id="{01A5CBE9-449B-4295-8706-F855587B256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en.wikipedia.org/wiki/Discrimination" TargetMode="External"/><Relationship Id="rId13" Type="http://schemas.openxmlformats.org/officeDocument/2006/relationships/hyperlink" Target="http://en.wikipedia.org/wiki/Arson" TargetMode="External"/><Relationship Id="rId18" Type="http://schemas.openxmlformats.org/officeDocument/2006/relationships/hyperlink" Target="http://en.wikipedia.org/wiki/Genocide" TargetMode="External"/><Relationship Id="rId26" Type="http://schemas.openxmlformats.org/officeDocument/2006/relationships/hyperlink" Target="http://en.wikipedia.org/wiki/Ethnic_cleansing_in_the_Bosnian_War" TargetMode="External"/><Relationship Id="rId3" Type="http://schemas.openxmlformats.org/officeDocument/2006/relationships/hyperlink" Target="http://en.wikipedia.org/wiki/Antilocution" TargetMode="External"/><Relationship Id="rId21" Type="http://schemas.openxmlformats.org/officeDocument/2006/relationships/hyperlink" Target="http://en.wikipedia.org/wiki/Indigenous_peoples_of_the_Americas" TargetMode="External"/><Relationship Id="rId7" Type="http://schemas.openxmlformats.org/officeDocument/2006/relationships/hyperlink" Target="http://en.wikipedia.org/wiki/Social_exclusion" TargetMode="External"/><Relationship Id="rId12" Type="http://schemas.openxmlformats.org/officeDocument/2006/relationships/hyperlink" Target="http://en.wikipedia.org/wiki/Vandalism" TargetMode="External"/><Relationship Id="rId17" Type="http://schemas.openxmlformats.org/officeDocument/2006/relationships/hyperlink" Target="http://en.wikipedia.org/wiki/British_Loyalists" TargetMode="External"/><Relationship Id="rId25" Type="http://schemas.openxmlformats.org/officeDocument/2006/relationships/hyperlink" Target="http://en.wikipedia.org/wiki/Rwandan_Genocide" TargetMode="External"/><Relationship Id="rId2" Type="http://schemas.openxmlformats.org/officeDocument/2006/relationships/slide" Target="../slides/slide8.xml"/><Relationship Id="rId16" Type="http://schemas.openxmlformats.org/officeDocument/2006/relationships/hyperlink" Target="http://en.wikipedia.org/wiki/Pogrom" TargetMode="External"/><Relationship Id="rId20" Type="http://schemas.openxmlformats.org/officeDocument/2006/relationships/hyperlink" Target="http://en.wikipedia.org/wiki/Indian_Wars" TargetMode="External"/><Relationship Id="rId1" Type="http://schemas.openxmlformats.org/officeDocument/2006/relationships/notesMaster" Target="../notesMasters/notesMaster1.xml"/><Relationship Id="rId6" Type="http://schemas.openxmlformats.org/officeDocument/2006/relationships/hyperlink" Target="http://en.wikipedia.org/wiki/Ethnic_joke" TargetMode="External"/><Relationship Id="rId11" Type="http://schemas.openxmlformats.org/officeDocument/2006/relationships/hyperlink" Target="http://en.wikipedia.org/wiki/Koreans_in_Japan" TargetMode="External"/><Relationship Id="rId24" Type="http://schemas.openxmlformats.org/officeDocument/2006/relationships/hyperlink" Target="http://en.wikipedia.org/wiki/Nazi_Germany" TargetMode="External"/><Relationship Id="rId5" Type="http://schemas.openxmlformats.org/officeDocument/2006/relationships/hyperlink" Target="http://en.wikipedia.org/wiki/Hate_speech" TargetMode="External"/><Relationship Id="rId15" Type="http://schemas.openxmlformats.org/officeDocument/2006/relationships/hyperlink" Target="http://en.wikipedia.org/wiki/Lynching" TargetMode="External"/><Relationship Id="rId23" Type="http://schemas.openxmlformats.org/officeDocument/2006/relationships/hyperlink" Target="http://en.wikipedia.org/wiki/Jewish_Question" TargetMode="External"/><Relationship Id="rId10" Type="http://schemas.openxmlformats.org/officeDocument/2006/relationships/hyperlink" Target="http://en.wikipedia.org/wiki/Apartheid" TargetMode="External"/><Relationship Id="rId19" Type="http://schemas.openxmlformats.org/officeDocument/2006/relationships/hyperlink" Target="http://en.wikipedia.org/wiki/Minority_group" TargetMode="External"/><Relationship Id="rId4" Type="http://schemas.openxmlformats.org/officeDocument/2006/relationships/hyperlink" Target="http://en.wikipedia.org/wiki/Allport's_Scale" TargetMode="External"/><Relationship Id="rId9" Type="http://schemas.openxmlformats.org/officeDocument/2006/relationships/hyperlink" Target="http://en.wikipedia.org/wiki/Jim_Crow_laws" TargetMode="External"/><Relationship Id="rId14" Type="http://schemas.openxmlformats.org/officeDocument/2006/relationships/hyperlink" Target="http://en.wikipedia.org/wiki/Violence" TargetMode="External"/><Relationship Id="rId22" Type="http://schemas.openxmlformats.org/officeDocument/2006/relationships/hyperlink" Target="http://en.wikipedia.org/wiki/Final_Solutio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C5BA6D-4A51-44FE-A2F7-B9AE1C3E94F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t>Evaluation &amp; closing quote.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t>Evaluation &amp; closing quote.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endParaRPr lang="en-US"/>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EC73D7-2C31-41EB-A6FA-8B8454F4E410}"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1D970B-2BE4-47B2-9909-36CAEC6EB330}"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endParaRPr lang="en-US"/>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F0178D-B63F-488A-B8C7-8636AE5E2F96}"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95725" y="9501188"/>
            <a:ext cx="2979738" cy="500062"/>
          </a:xfrm>
          <a:prstGeom prst="rect">
            <a:avLst/>
          </a:prstGeom>
          <a:noFill/>
          <a:ln w="9525">
            <a:noFill/>
            <a:miter lim="800000"/>
            <a:headEnd/>
            <a:tailEnd/>
          </a:ln>
        </p:spPr>
        <p:txBody>
          <a:bodyPr lIns="96442" tIns="48220" rIns="96442" bIns="48220" anchor="b"/>
          <a:lstStyle/>
          <a:p>
            <a:pPr algn="r" eaLnBrk="0" hangingPunct="0"/>
            <a:fld id="{1BB8E653-A978-406F-9D70-D8292ABE8F12}" type="slidenum">
              <a:rPr lang="en-GB" sz="1300">
                <a:solidFill>
                  <a:srgbClr val="000000"/>
                </a:solidFill>
              </a:rPr>
              <a:pPr algn="r" eaLnBrk="0" hangingPunct="0"/>
              <a:t>7</a:t>
            </a:fld>
            <a:endParaRPr lang="en-GB" sz="1300">
              <a:solidFill>
                <a:srgbClr val="000000"/>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Think about workplace banter… would it be ok to say those things in front of someone’s mother/children etc? would you feel the same if it happened to a loved one? If the public or tenants hear that what impression will they get? Does this sort of thing attract respect from other departments? etc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i="1"/>
              <a:t>1. </a:t>
            </a:r>
            <a:r>
              <a:rPr lang="en-GB" i="1" err="1">
                <a:hlinkClick r:id="rId3" tooltip="Antilocution"/>
              </a:rPr>
              <a:t>Antilocution</a:t>
            </a:r>
            <a:r>
              <a:rPr lang="en-GB"/>
              <a:t>: </a:t>
            </a:r>
            <a:r>
              <a:rPr lang="en-GB" err="1"/>
              <a:t>Antilocution</a:t>
            </a:r>
            <a:r>
              <a:rPr lang="en-GB"/>
              <a:t> means a majority group freely make jokes about a minority group. Speech is in terms of negative stereotypes and negative images.</a:t>
            </a:r>
            <a:r>
              <a:rPr lang="en-GB" baseline="30000">
                <a:hlinkClick r:id="rId4"/>
              </a:rPr>
              <a:t>[2]</a:t>
            </a:r>
            <a:r>
              <a:rPr lang="en-GB"/>
              <a:t> This is also called </a:t>
            </a:r>
            <a:r>
              <a:rPr lang="en-GB">
                <a:hlinkClick r:id="rId5" tooltip="Hate speech"/>
              </a:rPr>
              <a:t>hate speech</a:t>
            </a:r>
            <a:r>
              <a:rPr lang="en-GB"/>
              <a:t>.</a:t>
            </a:r>
            <a:r>
              <a:rPr lang="en-GB" baseline="30000">
                <a:hlinkClick r:id="rId4"/>
              </a:rPr>
              <a:t>[3]</a:t>
            </a:r>
            <a:r>
              <a:rPr lang="en-GB"/>
              <a:t> It is commonly seen as harmless by the majority. </a:t>
            </a:r>
            <a:r>
              <a:rPr lang="en-GB" err="1"/>
              <a:t>Antilocution</a:t>
            </a:r>
            <a:r>
              <a:rPr lang="en-GB"/>
              <a:t> itself may not be harmful, but it sets the stage for more severe outlets for prejudice (see also </a:t>
            </a:r>
            <a:r>
              <a:rPr lang="en-GB">
                <a:hlinkClick r:id="rId6" tooltip="Ethnic joke"/>
              </a:rPr>
              <a:t>ethnic joke</a:t>
            </a:r>
            <a:r>
              <a:rPr lang="en-GB"/>
              <a:t>).</a:t>
            </a:r>
          </a:p>
          <a:p>
            <a:r>
              <a:rPr lang="en-GB" i="1"/>
              <a:t>2. Avoidance</a:t>
            </a:r>
            <a:r>
              <a:rPr lang="en-GB"/>
              <a:t>: Members of the majority group actively avoid people in a minority group.</a:t>
            </a:r>
            <a:r>
              <a:rPr lang="en-GB" baseline="30000">
                <a:hlinkClick r:id="rId4"/>
              </a:rPr>
              <a:t>[2]</a:t>
            </a:r>
            <a:r>
              <a:rPr lang="en-GB"/>
              <a:t> No direct harm may be intended, but harm is done through isolation (see also </a:t>
            </a:r>
            <a:r>
              <a:rPr lang="en-GB">
                <a:hlinkClick r:id="rId7" tooltip="Social exclusion"/>
              </a:rPr>
              <a:t>social exclusion</a:t>
            </a:r>
            <a:r>
              <a:rPr lang="en-GB"/>
              <a:t>).</a:t>
            </a:r>
          </a:p>
          <a:p>
            <a:r>
              <a:rPr lang="en-GB" i="1"/>
              <a:t>3. </a:t>
            </a:r>
            <a:r>
              <a:rPr lang="en-GB" i="1">
                <a:hlinkClick r:id="rId8" tooltip="Discrimination"/>
              </a:rPr>
              <a:t>Discrimination</a:t>
            </a:r>
            <a:r>
              <a:rPr lang="en-GB"/>
              <a:t>: Minority groups are discriminated against by denying them opportunities and services, putting prejudice into action.</a:t>
            </a:r>
            <a:r>
              <a:rPr lang="en-GB" baseline="30000">
                <a:hlinkClick r:id="rId4"/>
              </a:rPr>
              <a:t>[2]</a:t>
            </a:r>
            <a:r>
              <a:rPr lang="en-GB"/>
              <a:t> </a:t>
            </a:r>
            <a:r>
              <a:rPr lang="en-GB" err="1"/>
              <a:t>Behaviors</a:t>
            </a:r>
            <a:r>
              <a:rPr lang="en-GB"/>
              <a:t> have the specific goal of harming the minority group by preventing them from achieving goals, getting education or jobs, etc. The majority group is actively trying to harm the minority. Examples are </a:t>
            </a:r>
            <a:r>
              <a:rPr lang="en-GB">
                <a:hlinkClick r:id="rId9" tooltip="Jim Crow laws"/>
              </a:rPr>
              <a:t>Jim Crow laws</a:t>
            </a:r>
            <a:r>
              <a:rPr lang="en-GB"/>
              <a:t>, </a:t>
            </a:r>
            <a:r>
              <a:rPr lang="en-GB">
                <a:hlinkClick r:id="rId10" tooltip="Apartheid"/>
              </a:rPr>
              <a:t>Apartheid</a:t>
            </a:r>
            <a:r>
              <a:rPr lang="en-GB"/>
              <a:t>, treatment of </a:t>
            </a:r>
            <a:r>
              <a:rPr lang="en-GB">
                <a:hlinkClick r:id="rId11" tooltip="Koreans in Japan"/>
              </a:rPr>
              <a:t>Koreans in Japan</a:t>
            </a:r>
            <a:r>
              <a:rPr lang="en-GB"/>
              <a:t>.</a:t>
            </a:r>
          </a:p>
          <a:p>
            <a:r>
              <a:rPr lang="en-GB" i="1"/>
              <a:t>4. Physical Attack</a:t>
            </a:r>
            <a:r>
              <a:rPr lang="en-GB"/>
              <a:t>: The majority group </a:t>
            </a:r>
            <a:r>
              <a:rPr lang="en-GB">
                <a:hlinkClick r:id="rId12" tooltip="Vandalism"/>
              </a:rPr>
              <a:t>vandalize</a:t>
            </a:r>
            <a:r>
              <a:rPr lang="en-GB"/>
              <a:t>, </a:t>
            </a:r>
            <a:r>
              <a:rPr lang="en-GB">
                <a:hlinkClick r:id="rId13" tooltip="Arson"/>
              </a:rPr>
              <a:t>burn</a:t>
            </a:r>
            <a:r>
              <a:rPr lang="en-GB"/>
              <a:t> or destroy minority group property and carry out </a:t>
            </a:r>
            <a:r>
              <a:rPr lang="en-GB">
                <a:hlinkClick r:id="rId14" tooltip="Violence"/>
              </a:rPr>
              <a:t>violent</a:t>
            </a:r>
            <a:r>
              <a:rPr lang="en-GB"/>
              <a:t> attacks on individuals or groups.</a:t>
            </a:r>
            <a:r>
              <a:rPr lang="en-GB" baseline="30000">
                <a:hlinkClick r:id="rId4"/>
              </a:rPr>
              <a:t>[2]</a:t>
            </a:r>
            <a:r>
              <a:rPr lang="en-GB"/>
              <a:t> Physical harm is done to members of the minority group. Examples are </a:t>
            </a:r>
            <a:r>
              <a:rPr lang="en-GB" err="1">
                <a:hlinkClick r:id="rId15" tooltip="Lynching"/>
              </a:rPr>
              <a:t>lynchings</a:t>
            </a:r>
            <a:r>
              <a:rPr lang="en-GB"/>
              <a:t> of blacks, </a:t>
            </a:r>
            <a:r>
              <a:rPr lang="en-GB">
                <a:hlinkClick r:id="rId16" tooltip="Pogrom"/>
              </a:rPr>
              <a:t>pogroms</a:t>
            </a:r>
            <a:r>
              <a:rPr lang="en-GB"/>
              <a:t> against Jews in Europe and </a:t>
            </a:r>
            <a:r>
              <a:rPr lang="en-GB">
                <a:hlinkClick r:id="rId17" tooltip="British Loyalists"/>
              </a:rPr>
              <a:t>British Loyalists</a:t>
            </a:r>
            <a:r>
              <a:rPr lang="en-GB"/>
              <a:t> in the 1700s.</a:t>
            </a:r>
          </a:p>
          <a:p>
            <a:r>
              <a:rPr lang="en-GB" i="1"/>
              <a:t>5. </a:t>
            </a:r>
            <a:r>
              <a:rPr lang="en-GB" i="1">
                <a:hlinkClick r:id="rId18" tooltip="Genocide"/>
              </a:rPr>
              <a:t>Extermination</a:t>
            </a:r>
            <a:r>
              <a:rPr lang="en-GB"/>
              <a:t>: The majority group seeks extermination or removal of the </a:t>
            </a:r>
            <a:r>
              <a:rPr lang="en-GB">
                <a:hlinkClick r:id="rId19" tooltip="Minority group"/>
              </a:rPr>
              <a:t>minority group</a:t>
            </a:r>
            <a:r>
              <a:rPr lang="en-GB"/>
              <a:t>.</a:t>
            </a:r>
            <a:r>
              <a:rPr lang="en-GB" baseline="30000">
                <a:hlinkClick r:id="rId4"/>
              </a:rPr>
              <a:t>[2]</a:t>
            </a:r>
            <a:r>
              <a:rPr lang="en-GB"/>
              <a:t> They attempt to eliminate either the entire or a large fraction of a group of people (e.g., </a:t>
            </a:r>
            <a:r>
              <a:rPr lang="en-GB">
                <a:hlinkClick r:id="rId20" tooltip="Indian Wars"/>
              </a:rPr>
              <a:t>Indian Wars</a:t>
            </a:r>
            <a:r>
              <a:rPr lang="en-GB"/>
              <a:t> to remove </a:t>
            </a:r>
            <a:r>
              <a:rPr lang="en-GB">
                <a:hlinkClick r:id="rId21" tooltip="Indigenous peoples of the Americas"/>
              </a:rPr>
              <a:t>Native Americans</a:t>
            </a:r>
            <a:r>
              <a:rPr lang="en-GB"/>
              <a:t>, the </a:t>
            </a:r>
            <a:r>
              <a:rPr lang="en-GB">
                <a:hlinkClick r:id="rId22" tooltip="Final Solution"/>
              </a:rPr>
              <a:t>Final Solution</a:t>
            </a:r>
            <a:r>
              <a:rPr lang="en-GB"/>
              <a:t> to the "</a:t>
            </a:r>
            <a:r>
              <a:rPr lang="en-GB">
                <a:hlinkClick r:id="rId23" tooltip="Jewish Question"/>
              </a:rPr>
              <a:t>Jewish Question</a:t>
            </a:r>
            <a:r>
              <a:rPr lang="en-GB"/>
              <a:t>" in </a:t>
            </a:r>
            <a:r>
              <a:rPr lang="en-GB">
                <a:hlinkClick r:id="rId24" tooltip="Nazi Germany"/>
              </a:rPr>
              <a:t>Nazi Germany</a:t>
            </a:r>
            <a:r>
              <a:rPr lang="en-GB"/>
              <a:t>, the </a:t>
            </a:r>
            <a:r>
              <a:rPr lang="en-GB">
                <a:hlinkClick r:id="rId25" tooltip="Rwandan Genocide"/>
              </a:rPr>
              <a:t>Rwandan Genocide</a:t>
            </a:r>
            <a:r>
              <a:rPr lang="en-GB"/>
              <a:t>, and </a:t>
            </a:r>
            <a:r>
              <a:rPr lang="en-GB">
                <a:hlinkClick r:id="rId26" tooltip="Ethnic cleansing in the Bosnian War"/>
              </a:rPr>
              <a:t>ethnic cleansing in the Bosnian War</a:t>
            </a:r>
            <a:r>
              <a:rPr lang="en-GB"/>
              <a:t>).</a:t>
            </a:r>
          </a:p>
          <a:p>
            <a:endParaRPr lang="en-GB"/>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D4AEBF-4CE3-43A0-B7DF-F7094B204514}"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baseline="0">
                <a:solidFill>
                  <a:schemeClr val="tx1"/>
                </a:solidFill>
                <a:latin typeface="+mn-lt"/>
                <a:ea typeface="+mn-ea"/>
                <a:cs typeface="+mn-cs"/>
              </a:rPr>
              <a:t>Equality and diversity: good practice for the construction sector</a:t>
            </a:r>
          </a:p>
          <a:p>
            <a:r>
              <a:rPr lang="en-GB" sz="1200" kern="1200" baseline="0">
                <a:solidFill>
                  <a:schemeClr val="tx1"/>
                </a:solidFill>
                <a:latin typeface="+mn-lt"/>
                <a:ea typeface="+mn-ea"/>
                <a:cs typeface="+mn-cs"/>
              </a:rPr>
              <a:t>A report commissioned by the Equality and Human Rights Commission, 2011</a:t>
            </a:r>
            <a:endParaRPr lang="en-GB"/>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E308BF-B2DB-41E8-8B24-FDE572528B46}"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F5761F-BEBA-487A-BE8A-5C161FDDE8B4}" type="slidenum">
              <a:rPr lang="en-GB" smtClean="0"/>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2199A6-F551-473B-8E84-ED29D74DF1E4}"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828F7DA-55F5-49F3-BA34-956C50AC63BD}" type="datetimeFigureOut">
              <a:rPr lang="en-GB"/>
              <a:pPr>
                <a:defRPr/>
              </a:pPr>
              <a:t>11/03/2021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FC1D657-CC14-4763-AC2A-042A6670904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4570577-46E7-4DF5-8AC1-BB0F04A1B77E}" type="datetimeFigureOut">
              <a:rPr lang="en-GB"/>
              <a:pPr>
                <a:defRPr/>
              </a:pPr>
              <a:t>11/03/2021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AD543CC-DAB2-4C69-9ECF-5B7C8503FDD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00F97BA-CFE9-4DA1-A84E-0E52B0CE2007}" type="datetimeFigureOut">
              <a:rPr lang="en-GB"/>
              <a:pPr>
                <a:defRPr/>
              </a:pPr>
              <a:t>11/03/2021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D4DE917-53ED-435C-A279-33652BFF801B}"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pPr lvl="0"/>
            <a:endParaRPr lang="en-GB" noProof="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72566AFA-8E81-4B0C-9363-50D0EF781568}" type="slidenum">
              <a:rPr lang="en-GB"/>
              <a:pPr>
                <a:defRPr/>
              </a:pPr>
              <a:t>‹#›</a:t>
            </a:fld>
            <a:endParaRPr lang="en-GB"/>
          </a:p>
        </p:txBody>
      </p:sp>
    </p:spTree>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04944A8-F692-4A8B-8E2E-8CD53F048186}" type="datetimeFigureOut">
              <a:rPr lang="en-GB"/>
              <a:pPr>
                <a:defRPr/>
              </a:pPr>
              <a:t>11/03/2021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A0CA013-5C6D-45D4-878E-3A9FA634C2E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27BD655-6061-407F-B624-15DE64330506}" type="datetimeFigureOut">
              <a:rPr lang="en-GB"/>
              <a:pPr>
                <a:defRPr/>
              </a:pPr>
              <a:t>11/03/2021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76ED19F-BDFF-4852-AF0E-F194FC4B143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698E6BE6-2F03-478B-90E9-3EBCA7580EF7}" type="datetimeFigureOut">
              <a:rPr lang="en-GB"/>
              <a:pPr>
                <a:defRPr/>
              </a:pPr>
              <a:t>11/03/2021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9B2E75-76B6-4DD5-B763-3D5EF9D078E7}"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3B6C19E7-1AD8-4254-9B8A-914B4BEF9C32}" type="datetimeFigureOut">
              <a:rPr lang="en-GB"/>
              <a:pPr>
                <a:defRPr/>
              </a:pPr>
              <a:t>11/03/2021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F04D0C3-758B-431F-81B0-BF94BC3FA6C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FCFEF90-565F-402D-98F0-A0CED920ECC0}" type="datetimeFigureOut">
              <a:rPr lang="en-GB"/>
              <a:pPr>
                <a:defRPr/>
              </a:pPr>
              <a:t>11/03/2021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8EC4FAC-5164-4315-8FCD-68671BC6900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5FCC66-1C7A-4B53-870D-DC765D4DD0C8}" type="datetimeFigureOut">
              <a:rPr lang="en-GB"/>
              <a:pPr>
                <a:defRPr/>
              </a:pPr>
              <a:t>11/03/2021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2E659CD-CC38-4D5D-9616-09525DEDDEB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6107539-0957-4821-B36F-C7B055243308}" type="datetimeFigureOut">
              <a:rPr lang="en-GB"/>
              <a:pPr>
                <a:defRPr/>
              </a:pPr>
              <a:t>11/03/2021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819D6AD-DBF3-448A-89B3-7B9EEE27B37B}"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2CE5C20-0CA3-4F52-BD48-CB9883FA0887}" type="datetimeFigureOut">
              <a:rPr lang="en-GB"/>
              <a:pPr>
                <a:defRPr/>
              </a:pPr>
              <a:t>11/03/2021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8909349-1408-4F7E-9B3A-862A7678767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851B664-6D3B-458C-8031-FEC2C284E2DB}" type="datetimeFigureOut">
              <a:rPr lang="en-GB"/>
              <a:pPr>
                <a:defRPr/>
              </a:pPr>
              <a:t>11/03/2021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3AA672-4B01-41C4-9EB0-22DDA90912E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PICTURES(Nat%20Grid)%20-%20printed%20all%20on%201%20page%20%5b.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p:cNvPicPr>
            <a:picLocks noChangeAspect="1" noChangeArrowheads="1"/>
          </p:cNvPicPr>
          <p:nvPr/>
        </p:nvPicPr>
        <p:blipFill>
          <a:blip r:embed="rId3" cstate="print"/>
          <a:srcRect/>
          <a:stretch>
            <a:fillRect/>
          </a:stretch>
        </p:blipFill>
        <p:spPr bwMode="auto">
          <a:xfrm>
            <a:off x="7477125" y="0"/>
            <a:ext cx="1666875" cy="2505075"/>
          </a:xfrm>
          <a:prstGeom prst="rect">
            <a:avLst/>
          </a:prstGeom>
          <a:noFill/>
          <a:ln w="9525">
            <a:noFill/>
            <a:miter lim="800000"/>
            <a:headEnd/>
            <a:tailEnd/>
          </a:ln>
        </p:spPr>
      </p:pic>
      <p:sp>
        <p:nvSpPr>
          <p:cNvPr id="2052" name="TextBox 5"/>
          <p:cNvSpPr txBox="1">
            <a:spLocks noChangeArrowheads="1"/>
          </p:cNvSpPr>
          <p:nvPr/>
        </p:nvSpPr>
        <p:spPr bwMode="auto">
          <a:xfrm>
            <a:off x="611188" y="0"/>
            <a:ext cx="7993062" cy="7140575"/>
          </a:xfrm>
          <a:prstGeom prst="rect">
            <a:avLst/>
          </a:prstGeom>
          <a:noFill/>
          <a:ln w="9525">
            <a:noFill/>
            <a:miter lim="800000"/>
            <a:headEnd/>
            <a:tailEnd/>
          </a:ln>
        </p:spPr>
        <p:txBody>
          <a:bodyPr>
            <a:spAutoFit/>
          </a:bodyPr>
          <a:lstStyle/>
          <a:p>
            <a:pPr>
              <a:defRPr/>
            </a:pPr>
            <a:endParaRPr lang="en-GB" b="1">
              <a:solidFill>
                <a:srgbClr val="002060"/>
              </a:solidFill>
            </a:endParaRPr>
          </a:p>
          <a:p>
            <a:pPr>
              <a:defRPr/>
            </a:pPr>
            <a:endParaRPr lang="en-GB" b="1">
              <a:solidFill>
                <a:srgbClr val="002060"/>
              </a:solidFill>
            </a:endParaRPr>
          </a:p>
          <a:p>
            <a:pPr>
              <a:defRPr/>
            </a:pPr>
            <a:endParaRPr lang="en-GB" b="1">
              <a:solidFill>
                <a:srgbClr val="002060"/>
              </a:solidFill>
            </a:endParaRPr>
          </a:p>
          <a:p>
            <a:pPr>
              <a:defRPr/>
            </a:pPr>
            <a:r>
              <a:rPr lang="en-GB" sz="4000" b="1">
                <a:solidFill>
                  <a:srgbClr val="002060"/>
                </a:solidFill>
              </a:rPr>
              <a:t>Hello and welcome to...</a:t>
            </a:r>
          </a:p>
          <a:p>
            <a:pPr>
              <a:defRPr/>
            </a:pPr>
            <a:endParaRPr lang="en-GB" sz="4800" b="1">
              <a:solidFill>
                <a:srgbClr val="002060"/>
              </a:solidFill>
            </a:endParaRPr>
          </a:p>
          <a:p>
            <a:pPr algn="ctr">
              <a:defRPr/>
            </a:pPr>
            <a:endParaRPr lang="en-GB" sz="2800" b="1">
              <a:solidFill>
                <a:srgbClr val="002060"/>
              </a:solidFill>
            </a:endParaRPr>
          </a:p>
          <a:p>
            <a:pPr>
              <a:defRPr/>
            </a:pPr>
            <a:endParaRPr lang="en-GB" sz="3200" b="1">
              <a:solidFill>
                <a:schemeClr val="accent6">
                  <a:lumMod val="75000"/>
                </a:schemeClr>
              </a:solidFill>
            </a:endParaRPr>
          </a:p>
          <a:p>
            <a:pPr>
              <a:defRPr/>
            </a:pPr>
            <a:endParaRPr lang="en-GB" sz="3200" b="1">
              <a:solidFill>
                <a:schemeClr val="accent6">
                  <a:lumMod val="75000"/>
                </a:schemeClr>
              </a:solidFill>
            </a:endParaRPr>
          </a:p>
          <a:p>
            <a:pPr>
              <a:defRPr/>
            </a:pPr>
            <a:endParaRPr lang="en-GB" sz="3200" b="1">
              <a:solidFill>
                <a:schemeClr val="accent6">
                  <a:lumMod val="75000"/>
                </a:schemeClr>
              </a:solidFill>
            </a:endParaRPr>
          </a:p>
          <a:p>
            <a:pPr>
              <a:defRPr/>
            </a:pPr>
            <a:endParaRPr lang="en-GB" sz="3200" b="1">
              <a:solidFill>
                <a:srgbClr val="92D050"/>
              </a:solidFill>
            </a:endParaRPr>
          </a:p>
          <a:p>
            <a:pPr>
              <a:defRPr/>
            </a:pPr>
            <a:r>
              <a:rPr lang="en-GB" sz="3200" b="1">
                <a:solidFill>
                  <a:srgbClr val="002060"/>
                </a:solidFill>
              </a:rPr>
              <a:t>[Your name]</a:t>
            </a:r>
          </a:p>
          <a:p>
            <a:pPr algn="ctr">
              <a:defRPr/>
            </a:pPr>
            <a:endParaRPr lang="en-GB" sz="4800" b="1">
              <a:solidFill>
                <a:srgbClr val="002060"/>
              </a:solidFill>
            </a:endParaRPr>
          </a:p>
          <a:p>
            <a:pPr>
              <a:defRPr/>
            </a:pPr>
            <a:endParaRPr lang="en-GB" b="1">
              <a:solidFill>
                <a:srgbClr val="002060"/>
              </a:solidFill>
            </a:endParaRPr>
          </a:p>
          <a:p>
            <a:pPr>
              <a:defRPr/>
            </a:pPr>
            <a:endParaRPr lang="en-GB">
              <a:solidFill>
                <a:srgbClr val="002060"/>
              </a:solidFill>
            </a:endParaRPr>
          </a:p>
          <a:p>
            <a:pPr>
              <a:defRPr/>
            </a:pPr>
            <a:endParaRPr lang="en-GB">
              <a:solidFill>
                <a:srgbClr val="002060"/>
              </a:solidFill>
            </a:endParaRPr>
          </a:p>
          <a:p>
            <a:pPr>
              <a:defRPr/>
            </a:pPr>
            <a:endParaRPr lang="en-GB">
              <a:solidFill>
                <a:srgbClr val="002060"/>
              </a:solidFill>
            </a:endParaRPr>
          </a:p>
        </p:txBody>
      </p:sp>
      <p:sp>
        <p:nvSpPr>
          <p:cNvPr id="3076" name="AutoShape 6" descr="data:image/jpeg;base64,/9j/4AAQSkZJRgABAQAAAQABAAD/2wCEAAkGBhQSEBUSExIWFBQVFRcZGBgXFRIWEhoWFRcXFxcYGBUXHCceFxojGRQXHy8gIycpLCwsFR4xNTAqNSYrLCkBCQoKDgwOGg8PGjUlHyU0LCw0LC8sLzQsNTIvLDAvNC8uLCwsLCwwLS8sNDAsLCwsLCwsLCwsLCw1LiwsLC8sL//AABEIAJMBVwMBIgACEQEDEQH/xAAbAAEAAwEBAQEAAAAAAAAAAAAABAUGAwIBB//EAEQQAAECAgYGBgUKBgIDAAAAAAEAAgMRBAUGEiExQVFhcYGREyIycqGxNEKywdEUIzNSYnOCkuHwFiQ1U6LCFfFDRGP/xAAZAQADAQEBAAAAAAAAAAAAAAAAAwQCBQH/xAA2EQABAwIEAwUHAwUBAQAAAAABAAIDBBESITFBE1FxYYGhsfAFFCIyQpHRNFLhIzNywfFDJP/aAAwDAQACEQMRAD8A/cUREIRERCERfCVAdXLXEtgtMZwzLZCGN8Q4cBM7Flz2t1WmsLtFYL4SoQo8V3biBg+rDGPF7wZ8AF9/4eEe02+f/oXP9okLOJx0H39FawtGp+3oL7SKzgAEPiwxoIL2+U1n205zT1IhLZ4GcwRoOOC0ZocJgJENgA1Mb5AKh/46I9xIhkTJOMmgT3rlV4lJbh17L3VtMY876dtl1hV9EGd13CR8FLhWhb6zCNxB+Cjw7PvObmjmfgpUOz7Bm5x5AJcIrv8Atv8Aq9kNN/xSYdbwnevLfMeeClMiAiYII2EFR4dWQ25MHHHzUlrQMhJdeLi/+lu66hfg+i/evqIicloiIhCIiIQiIiEIiIhCIiIQiIiEIiIhCIiIQiIiEIiIhCIiIQiIiEIiIhCIiIQiIiEIq6tq8h0cdYzccmDtH4DaolorRiALjJGKRwaNZ26h+zws9UBB+UR5uiuxAdiW7T9ry8o5Jy5/Ci13Ow/nsVkcAaziy6bDc/x2rpAq+LSevSSWQ9EFpIn3zmd3lkryFCDQGtAaBkAJAcF7RPjiDO0890iSUv7By2RERNSkRRKXGij6OG121z7o8ASfBV0Wm00f+vDO5/xISXzBux7gU5kJfuO8hXiLLxLWxYf01Fc3bMgcy2R5qZRLYQH4EmGftDDmJjmltrISbYrHty80x1HMBfDcdmfkrxF4hxQ4TaQQciCCOYXtVKVEREIRERCEREQhEREIRERCEREQhEREIRERCEREQhEREIRERCEREQhEREIRERCEREQhFWV/XIo8Keb3YMG3Wdg+GtWTnAAk4AZr89pcd1NpYAycbrdjBiTymVDW1BiYGs+Y5BXUVOJXlz/lbmVY2VqgxXmkxesA6bZ+s/S47B57lslyo1HbDY1jRJrQAOC6p1NAIWYd9z2pVTOZn4tth2IiIqFMi+Er6vERw7JPaBw165c14TZehVbLQAvld6s5TnjvkrdUDKhdfkSLs854y3a1etiAzkZywOwqGjdOcXG7lRUCMW4a+ls8CqWsrJwYuLR0btbcuLcuUldoq5ImSCzxdKjlfGbsNl+e0iiUihPmCQCe03GG7YQcJ7DwWhqW1rYsmRJMecj6jjs+qdh5q+iwg5pa4Ag4EHEFYa0dmjB+chzMI56S2evWNvNcqSKWj+OI3buCurHLFWfBKLO2IW8RY+zFpiCIMU4ZMcdGprjq1FbBdKnqGTsxNXNqKd8D8LkRET0hEReXvAEyZAIQvSKvfW0zJjb371L4aZF+oP3xU/vLNs+gTeC7dWKKDBrUEycLp8P0U4FMZI14u0rDmFuqIiJiyiIiEIiIhCIiIQiIoT65hCL0Jf8AOTAuydmRMYylkVlzmt+Y2Wmtc7QXU1F8LpCZyXyHFDhNpBGsEEcwtXWV6REQhEREIRERCEREQhUFsaw6OBcGcQy/CMXe4cVBsNQO3GPcb5uPkOBVdbKl3qSW6IbQOJ6x8xyWvqKi9HRobdN0E73dY+JXHj/r1hcdG+vyuxJ/Qow0auz9eCnovjnSBOpUYtC692Rd1Y3pb10JqmOG2M6rmRwukvhV6ii0intaxr82uI3yIJnJSGPBAIMwU0PaTYHNYLSBcr0qyv4c4Yd9Vw8cPOSs1GrGFehPGwnlj7kupZjic3sW4nYXgrNGlvlK+6XeKv6khygjaSfGXkFmlsKPDusa3UAOQXH9lgukLjsPNX1pDWgDddEReIsUNBc4yAXeJAzK5eq9ry9gIIImCJEHIgqNArAOhuiSk0E75BVn8QuvdkXdWM5b9fBSyVcLAC46p7IJHE2Giy9oqm+TxZD6N2LT5tO0eUlp7J1z00Po3mb2DPSW6DvGR4a1PrurRHgOb60ptOpwy55cVgappxgRmv1GTh9k4OH70hcx49yqA4fK714LsMPvtMWn52+vFfpyL410xML6u8uAizVpqVehRAOyBzxGK0NIfJjjqBWZp7f5eMdTPNwXNr3nDgG4JV1G0Yw48x5qsqKzIpEMvMQtk4tldByAOvarL+Am/wB4/kHxXmydbwoUBzYkQNJiEyM8rrR7irr+JaN/eb4/BT08FK6Jpfa/X+VZUT1bZXBl7dP4XSJVoEJrRi5jQAdd0Sx5LxVNJ9Q7x7wrB8QBpcTIATJ0SGM1hWU2NSIxbAJYJmRndIGOLnDEYaAn1DhBIxzRmcrDdSU8bp2uDjkM7nZbxFk3UemUUdJ0nTMGLmkucZae0JjeOS+2WraJGpEQOeSy64hplh1xLLUDJOFYMYjc0glZNGcBka4EBatFnrYU+JCZDMN5bNxnKWOG1W9VxC6BDc4zJhsJOsloJTmzB0hj3CS6EtjEmxUpFQ2vpz4UJhhvLSXyMpZXSdKsqoil1HhOcZuLGknWSENmBlMW4zQ6EiIS7HJTEWdplApkWI6UYQ4Yd1ZYEjR2ceZVdTmUuhyidMYjJyMy5w3EOynrBSX1RZclhsN8vJOZSh9gHi52z87LZrFU3+qjvw/YatZVtOEaE2IMLwy1HIjmCsnTf6qO/D9hqVWuDmRkfuam0TS18gP7XLT1zQDGgOhtddLpSJywIMjsMlFs1UzqPDc17gS505Cd0YS06VJr2O5lGiOaZODcCMxiFCslTXxYDnPcXERCJmWV1urenO4fvIuPit3JLeJ7sbH4b9912r60Aowb1C8uBliAOrLM8dStIb5gHWAea/PrR0WOws6eIHzDrsiTIYT9UbFf1dV1MD2OdHaYYIJEzMt1dj3qeKrkdM5pabZZZZdVRLSRtha4OF8888+i0iLJV7Wcaj0tp6RxhOk67hKWT25ceIWsa6YmMirYpxI5zbZtUUsBja12zl9RZSvK0iupbYEGIW9lplLN2JOWhsuRWqARFMJHOA2yRLCY2tcd819RET0hfmNLd0tJd9uKRwLpDwX6aAvzGqcaRC+9Z7QX6euN7KzD3cyuz7VyLG8giqotn2l0w4tGqQPIq1XiLCDhJwmCunNCyUfELrlRyOYfhNlQVtS2m7DZ2WcpjDw965VfWRhHW05j3jarKPZ9p7Li3YcR8VXR6niN9W8Ps4+Ga4U0VUyTi2+2i6Ub4XMwX+60UCOHtDmmYK9kLK0OmuhOw4tOn4FaWi0tsRs2neNI3rq0tY2cWOTuSingMRuNFmqPR/ngzU+XAHHwC1aqYVG/m3HRdvcwB8VOplNbDbM8BpKVRMEDHl2WZ8FuocZHNA5L3SaS1jbzjIeJ2BZqn1g6KccGjIfvMrzSaS+K6ZmToAmZbgpECpIjswGjbnyChqKiWqOCIHD61VMUTIBiec16qmltAdCf2X6dpwO79FOg1CwOmXFw1YS4619gVCwdol3gOQ+KsYcMNEgJAaAraaldhAnaDbTn+FNNOLkxnXVel+d2qoXR0l0snyePxZ/5A81+iLJW8gfRP7zfIjyK17TjxQE8s072ZJhnA55K4sxS+korCc2i6fw4DwkrVZiwkX5qI3U8H8zZf6rTqmkfjhaexTVbMEzmjmuVKZNjhsKzNPfKjxhrZ5OH6rVrL2jo9yHEGgiY5hS17SBjHaE2iILw08wo1l6igxoJfEaSQ8jtOGADToO0q4/hGjf2z+d/xVXZOt4UKAWxIgaekJkZ5XWj3FXJtNRv7zfH4LFM2m4LS/De29lRVOqeM7Bitfa652qiXaI+Wm63gXAHwmoNiaJKEYmtxHLD97yu9MgupkJxaeqQbmokZeIzVXZSu2wb0GKbnWJBOAByc12rLzWXPaapsjsm2sD2oYx3uro2/Ne5HYtkRNYqxQlSYg1MPttWgrK0cKGw3Xte89lrSHTJynLILPWH9IfPPozPfeamVEjXVEQab2us08bm08pIteynW87ELvO8le1P6PC+7Z7IVTbail0Brx6jpncRKfOS+2dtBCMBrHxGscwXSHECYGRBOeElprgyrdiNrgWWXNL6RuEXsTdc7dfQw/vP9XK3qL0aD923yCy1rK4bGk2H1mMM3O9W86YAHCe/gtFVwJoLA3tGDIb7uHiswyB1U9zc8lqaMtpWNdlmVBp1rCYnRUeH0rteN3DOQGY2zAVfXUSmOgOMZjGw+rOV2faEvWJzkvNiqZDY6I15DXOuyLpDATmJnTiMPgp9rK6hmCYTHB7nSndMw0NIcSSNyQXmWB0r388h5cynhgiqGxMZe1sz58gpNjD/ACo77vNU9N/qo78P2Gq4sX6KO+7zVPTf6qO/D9hq1J+nh6tWY/1E3Ry0VpPRIvd94UCw/o7vvD7LFPtJ6JF7vvCgWH9Hd94fZYqX/rG/4lTs/Ru/yHkoNvs4W5/+q1lH7De6PJZW3sM/NO0dccTdI8jyV7VtcQojGBsRt4gC7MXpyxF3PQVmFwbVSAnXD5L2ZpdSxEDTF5qFbCgdJR74HWhm9+E4O9x/CvVmqzDqJNx+iBDtzRMH8suSuojA4EETBEiNhzX5zGiOoxpFH0Ok3gDMHiw+KzUu93lE2xBB67LVM33iIw7ggjpv+VcWRgGLHiUh2sy7z8Tybh+JbBV1n6B0NHY0jrEXnd52PhgOCsVVSRcOIA6nM9SpauUSSkjQZDoEREVSlX5bRHXIzCfViN/xcPgv1JfmVd0e5SYrcuuSNzusPAr9Eq6k9JCY/wCs0HjLHxXF9l/C6SM7Lte1PibHIN1JREXaXFREUaPWMNmbhPUMTyCy57WC7jZehpdkAukajNf2mg7x71EbVIY69DcWnUcWnYRn4qLHtD9RvF3wHxXWh0eJF60Vxu6G5A7wNCgM0Mz7MbiPPS3eqhHJG27jYcv4Vh0ebsLxaBnhhM+9Rf8AiGudeiOLzybuAGjivbY4MYw9FwYaM9W4hRaZCiQutDcSzS09aW6ehblLC3EW4gCb/m26wwOvYGxPrVWcKC1ok0AbhJe1TQLQ/Xbxb8D8VYwKex/ZcJ6sjyKbDUwyCzD3aLMkMjc3BSERFSkos3bofMM+8HsuWkWWt5F6kJutzjyEv9lHXG1O5WUIvUNXOwWUbez/AHWtWasLBlBe76z5flA95K0q8oBanb63Xteb1DvWyKLWVAbGhljvh4rtHjhgmf1VeC+N9ln75psz22wWuTskRtcDjBtbdUTakgic2T/G7PgcVPotj4Wb2ncHO8TNWNJqsXermPFfKtpvqO4fBc2OmjjkDZW9OSufUyubdjj91MolEbCYGMEmtyxJ0zzO9Q6xs9BjG85snfWaZE79B4qyRdZ0bHNwkZLntle12IHPmqqr7NQILrzWkuGRcZkbhkN8ln7F+kxO4722raqhqWzxo8V0QxA6+C2QaRKZBznslxUclPhkjMbbAE3VkdReOQSOuSBZXr2AggiYOBByIVHFsbRy6cnN2B2Hjir1FXJCyT5xdSRzPj+Q2Vc6oIJhdFckyYMgSCSNJdmVMo1GbDY1jRJrRIYk4byuqLTY2NNwOxZdI9wsT2qop1loEVxeWlrjndMpnWRlNdKNZyAxjmBmDxJxJJcRqno4KzRY93iviwi/Rb94lw4cRt1UagVeyCy5DBDZk4knE79y4xKkhOjdMWnpJgzvOlMCQwnLIKei1w2EBtsgs8R9yb5lcqVRWxGFjhNrhI4keIXKr6tZBaWwxIEzxJOMgNO4KUi1gbixWz5rON2HDfLkuFNoTIrCyI280+esHQVW0KysGFEERt+bTMTdhq1bVcosOhje4OcMwttmkY0tacivEaMGtLnEAATJOQCxlFZ8tpxiS+bZI5ZhvZB2k+E9SuLQVDEpERsol2HLrAkymDmGjAmR8FZ1ZVjIEO4wbSTmTrKlkjfPIGuFmA36/wAKqORkEZc03eRbp/KloiK9QIiIhCxVuKFditijJ7ZHvN/Q/wCKsLE0+9CdCJxYZjuux8HT5hWlfVb08BzB2hi3vDLniOKwdT1iYEZr8ZAycNN05jeM94XCmPutWJPpd6P5Xdh/+qkMf1N9D8L9NXiNekbsp6Jzl4LyY4uX29YXZiWkSmJLMPrCIXXr5nsJlwC6FVVtgABzvyXKhgdJe2y6U2lRbxa9xGwYDwzUNXdcwC5kN0uuZAgZzInLmCu1WVSGdZ2LvAfquQ6jkknLb3HM+tVe2oYyO9s+QXKq6nlJ8QY6G6tp27FcIvEV91pOoE8l3YYWQMs1cySR0jrlUUOk/wA3PW4t8Lo8gtAsa2IQQ7SDPjmti10xPWoPZsuMPB53+6qrGYcPS32VPWdT5vhje33j4KkW0VXWdUX+szB2kaD8CsVlBf8AqRa8vwtU9Vb4X/dVlBpcW8GscTsOI8cgtJBvSF6U9k5eKqKoglsOI4Dr4gCWPVE5cyq+HWUQOvXydhMweCXBP7qxpkucX2C1JHxnEMsLeK1SwVs6XepF3RDaBxPWPgRyW1pNMEOEYrsAGz27t88Fg6loZpNKm7EXi9+rOcuJw3TVHtFxeGwt1cVv2c0MLpnaNHr12raVBQ+io0NpzlM73dY+cuCnRYgaCTkF6VfW8Tqgaz5f9q5xEMWWwXPzlkudyo8JpjRJnIeA1KypFIbCYXOwa0Y4EyG4KPVLOoTrPkuNpvRIvd94SIgWQmTcglNdZ8oj2uAorraUcaXncw+9QqVaGjvN5pc06ZtMt8xNerHVfDfAc58Njj0hE3NaTK63DHerikWfo7xIwWja0XTzbJThtRURBxIz7Cq3GmgkLbOy7QlVVm2I2V4E6wc/1VisDWlXPoUVr2OJYTgd3qulp2rY1XWQjMDtJAKdS1DiTDLk4JFTThoEsZu0qPQLSwo0Uwm3p4yJEmulnLHjjJTae6UMnUQeRCrqtqmjMjF0NwL8erfDruuTcxqxXWtaa2YhBzbxIwmJ45CW2a3je2EmQi+YyWHMYZQIwbdqswV9XxowXONSWMlfc1s8rxA81ZewzUtr6Lqi8seCAQQQcQRiCN6j0qs4UMyfEa06i4T5ZrwuAFyV6GkmwClIuNGprIgmx7Xj7JB5yyXVzgBMmQGZOS9BBFwvCCDYr6i5Q6WxzS4PaWjMhwIG8jJeaLTocSfRva+WBukGXJeYhzXuE8l3RcKVT4cPtvayf1iB4L5RqwhxOxEa7c4E8kY23tfNGB1r2yXGta3ZR2hz5mZkABMnmV2oNNbGhiIzsu14HAyIPEKPXVBgxWARiGgHA3g2R2E7NC60KHDhQQGECG0Z3gRniS7fNKBk4puRht3ppEfCFgcV+5S0WUrG0DvljGNitEG9DmRdkQSL03alpINOhvMmxGOOoOaTyBRHUMkJA2NkSU74wHHcXXdFxg01jzJr2uOoOaTLcCuycCDokkEaoi4RafDaZOiMadRc0HkSi8xt5r3A7ku6xVsKkuO6dg6rj19jjp3Hz3rarxFhBzS1wmCJEHIgpFTTidmE9yfTVDoJMY71krIV7KUB5wPYJ1n1fhy1LUsoMMOvBgnrksHaCz7qO682Zhk4HSPsu9x0q8s3agPlCjGT8muOTth+1578+dSzYHcCcZjQn19l0KuASN48Gh1HrxWmLfBfURdpcZFCriJKC7bIcz8JqaoVZUMxQ1oMhOZO4YYcUmoxGJwbrZMitjBOizC1VVxb0Fh2S5Ye5V3/ABEKdwRTf1Tb5KfVtFdDaWkzE5g7Ds0Ll0EEkMhvocsjuraqVkjMtVMREXaXOXwBcHVfDLrxYJ/vRkpCpLRV/wBCOjh9aM7AAY3Z5GWvUEmZ0bG4pNAnQse92FmqqbX1oYjxRoeMiL0tLvVbw85ale2fqcUeFI9t2Lzt1DYPjrUKzdnei+di4xTkDjdnnjpcdJWhUtNC5zzPJqdByCqqZmtYIItBqeZRV1cNwadp8f8ApWK4UyBfYRpzG8KqdhfGWhRxOwvBXCqX9QjUfNcbTeiRe77wo9CpNx2ORwKkWkM6JF7vvCkjkDqZw3APkqcGGoaeZHmoVh/R3feu9li0Kz1h/R3feu9li0KfR/2GdFmt/vv6qjtjCBopP1XNI5y8nFVlnrwgNeNDnDdj5YqTbinAQmwp9ZzgT3W/rLkV1qoiFRWQyJvcCSNV8zx2yIwXPnDXVJN7WHjdWR3bSgW1d4WVHUNKu0uI6WJETdMuC62noD2XKRpJkdYIxaT48go1Rvu0txllfwPeWvrOAKTRntGZExrDhiBzw4qanj40Lm3zFyB2qmeXgztdbLIHopVX0sRYTIg9ZoPHSOBmFlLSuNIpjIDcmyG4uxceDQOSk2OrMCBEY4/RTf8AhMyeRB5rnZCjmJGi0l2cyB3nYu5CQ4q2ST3mONg+rXu18VNHH7tJI8/Tp1OngrO0dZ/JoAazBzuq37IAxPASHEKJU1lIZhiJHBe94vEFzgBPHGRmTrJUS3s70LVJ/ObVJZZ2kEAimOkRhjEy/MsvJfUOBZiDbWGVs+q9YAynaQ/CXXuc75dFCrurfkcRkaASATKRM8c5T0tInnqWojxhEoznjJ0IkbnNn71Q0iyUd4k+lXhOcnXyJ65Fyum0XoqJ0ZMyyERPXJpTadj2uf8ADhaRplqlVD2Oaz4sTgdc9O9YyoqG+kDoA67DnfeeAAEtOXv0LY1dVLKKx9wudMTN4jNoOUgFS2BGEX8H+61qz7PhbwmyfVnny2WvaMzuK6MfLllz3WGs7QW0uLEfHcXOEjKZE5zxwxkJASGtaSh2agwooisBBAIkTMY6ccZynp0qrrGyDg/pKO+4c7syJH7LhluK+VJaGK2N8npA605AkAOB0AywIOg7RmlwNbCQyZmd8ncz1TJ3OnBfC/K2beQ6KTbj0dv3jfZeu9S0URKCyG6cnMIMs5ElcLb+jt+8b7L1Nsz6JC7vvKoaAatwP7VO4kUjSP3LI0+qGMpjYAvXCWAzIvdbPGS1lWWbhQH32F05EYkESMtmxUNb/wBTh96F5hbRLo4Y+JIbaOyTayeThxjFq3NYekN+SVgHZMcZ7LkTB3Iz5BbdzpCZyCzttaBfgiIBjDOPddgfGXiuEeu51aHT67h0R1zyJ/IJ8URvFM+Rh0+YLyRhqWRvGvyn/Sh1FB+VUyJGcJtEzI5dbqsH5fZRXlkqB0dHBI60TrHcez4Y8V8T6OACIF4zOZ70ismJlIYchkO5XaIiuUK8RYQcC1wBBEiDiCFjq7se5s3wJub9TNw3fWGzPetoinqKZk4s/wC6pp6mSA3Ye7ZYeprWvhfNxgXNGE//ACN2GfaHitjRKayK29DcHDZ7xmDvUasqihR8Xt631m4O56eM1nYtkY8J1+BFnxuP3ajxko2+80+RGNviq3e7VGYOB3gtkvj8jLOSykK0FKg4R4BcB6wBB5tBafBToFtIB7V5h+02fszVDayJ2RNj25KZ1HKMwLjszVbDY6+AJ3p8ZzWwVUy0dFJn0rJ6zMHxC7Mr2C7svL+6x7vZBSaOOOC9ng37Vqo4klrsIt2KevhKi/K3u7EI73kMbyxd4Li+qjE+niF4+o2bIXHG87iZbFcXn6Rfy9dLqYMH1G3n662UWmV0+ITCoovuydE/8TOOTj+8V1qiz7YJvuPSRTm86znKeW/NWcKEGgNaA0DIAADkF7SxDd2N+Z8B0/KYZrNwMyHiev4RERUKdEREIUCnVde6zc9I0H9VS1vEe2jxGGci3I7xktSvjmg5iaimpA+5abEqmKoLCMQvZYWoLTNo8MscxzpuLpgjSANO5To1tnOEoUEz1kl3+LR71pjQYf1G8l6bRGDJo5BJZTVLWhgky6Kl9TTvcXmPPqsXQqlix4nSxpuJM5HwnoA2LWUSrg3F2LvAKaidBRMiNzme1Inq3y5aDkFh7PwA6mxQRh877YV91oL9Y8CPirpFhlEGNyOd73WpasyOuRla1l+d1ywwo0To+xFbq0OIJH5mkbltakoHQwGM0ym7vHE/Dgp6LcFIInl9738ET1ZlYGWtbx2VVaKp/lEKQ7bTNs8toO/3BUNX2nfRgIMeE7q4A5OkMhjg4bQVs15cwHMA71qWnJfxI3YXfcFZiqAGcORuJv2I71mxbYOcGw4L3Ekapy04NnNX1Y/QxO472SuzWAZADdgvSZHHIAQ9179lkuR8ZILG2t23WTsEMIv4P9lqKTFusc4AkhpMhiTITkAF0REEPBiEYOm6J5uNKZCNdlmINumSlEhPa4ZgXSJ8SCFCq+G+l0wUi4Ww2kGejqZCekk8lsXwWnNoO8Ar2AkGmkeRxH3AN9LJ4qY2A8JliRbW6z1tx/Lt+8b7L1Osz6JC7vvKs0ThBaYy31FrJJnvCIraG91jbWwHw6QykATHVx0BzDOR1TEvFXFS2mbSHlgYWkNvGZBGBAlhvVyQvjIQGQA3ABLbTuZKXtdkcyLf7THVDXxBjm5jIG/+l5pEAPY5jsnAg7iJL86o1Ae6OKKTgIpnqwwc78rVrq9tKyCC1pDouUhiGnW74KNZCqS0GPEnfiZTzukzJO1xx4bVLUtbUTNjbtr05Kqmc6nhdI7fTrzWja2QkMAEX1F1lyUREQhEREIRERCEXl0IHMA7wCviIQvjYDRk0DgF0RF5ay9JRERerxEREIRERCEREQhEREIRERCEREQhEREIRERCEREQhEREIRERCEREQhEREIRERCFnYdXQ30+KXsDroY4TnKd0YyyPFaJEU1O0AOIG581TUOJLQTsPJERFSpl//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p>
        </p:txBody>
      </p:sp>
      <p:pic>
        <p:nvPicPr>
          <p:cNvPr id="3077" name="Picture 5" descr="e+d.jpg"/>
          <p:cNvPicPr>
            <a:picLocks noChangeAspect="1"/>
          </p:cNvPicPr>
          <p:nvPr/>
        </p:nvPicPr>
        <p:blipFill>
          <a:blip r:embed="rId4" cstate="print"/>
          <a:srcRect l="39673" t="23042"/>
          <a:stretch>
            <a:fillRect/>
          </a:stretch>
        </p:blipFill>
        <p:spPr bwMode="auto">
          <a:xfrm>
            <a:off x="1619250" y="1817688"/>
            <a:ext cx="3744913" cy="2047875"/>
          </a:xfrm>
          <a:prstGeom prst="rect">
            <a:avLst/>
          </a:prstGeom>
          <a:noFill/>
          <a:ln w="9525">
            <a:noFill/>
            <a:miter lim="800000"/>
            <a:headEnd/>
            <a:tailEnd/>
          </a:ln>
        </p:spPr>
      </p:pic>
      <p:pic>
        <p:nvPicPr>
          <p:cNvPr id="3078" name="Picture 9" descr="https://encrypted-tbn2.gstatic.com/images?q=tbn:ANd9GcT7efw6RIrpkUX-kEoE8pwQLLIAnpvxP-kMXECP-hbXB9bpp4pY"/>
          <p:cNvPicPr>
            <a:picLocks noChangeAspect="1" noChangeArrowheads="1"/>
          </p:cNvPicPr>
          <p:nvPr/>
        </p:nvPicPr>
        <p:blipFill>
          <a:blip r:embed="rId5" cstate="print"/>
          <a:srcRect/>
          <a:stretch>
            <a:fillRect/>
          </a:stretch>
        </p:blipFill>
        <p:spPr bwMode="auto">
          <a:xfrm>
            <a:off x="5724525" y="4868863"/>
            <a:ext cx="2752725" cy="16668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5"/>
          <p:cNvPicPr>
            <a:picLocks noChangeAspect="1" noChangeArrowheads="1"/>
          </p:cNvPicPr>
          <p:nvPr/>
        </p:nvPicPr>
        <p:blipFill>
          <a:blip r:embed="rId2" cstate="print"/>
          <a:srcRect/>
          <a:stretch>
            <a:fillRect/>
          </a:stretch>
        </p:blipFill>
        <p:spPr bwMode="auto">
          <a:xfrm>
            <a:off x="7477125" y="0"/>
            <a:ext cx="1666875" cy="2505075"/>
          </a:xfrm>
          <a:prstGeom prst="rect">
            <a:avLst/>
          </a:prstGeom>
          <a:noFill/>
          <a:ln w="9525">
            <a:noFill/>
            <a:miter lim="800000"/>
            <a:headEnd/>
            <a:tailEnd/>
          </a:ln>
        </p:spPr>
      </p:pic>
      <p:sp>
        <p:nvSpPr>
          <p:cNvPr id="7172" name="TextBox 5"/>
          <p:cNvSpPr txBox="1">
            <a:spLocks noChangeArrowheads="1"/>
          </p:cNvSpPr>
          <p:nvPr/>
        </p:nvSpPr>
        <p:spPr bwMode="auto">
          <a:xfrm>
            <a:off x="539750" y="1196975"/>
            <a:ext cx="8208963" cy="8020050"/>
          </a:xfrm>
          <a:prstGeom prst="rect">
            <a:avLst/>
          </a:prstGeom>
          <a:noFill/>
          <a:ln w="9525">
            <a:noFill/>
            <a:miter lim="800000"/>
            <a:headEnd/>
            <a:tailEnd/>
          </a:ln>
        </p:spPr>
        <p:txBody>
          <a:bodyPr>
            <a:spAutoFit/>
          </a:bodyPr>
          <a:lstStyle/>
          <a:p>
            <a:pPr>
              <a:defRPr/>
            </a:pPr>
            <a:r>
              <a:rPr lang="en-GB" sz="2200" b="1">
                <a:solidFill>
                  <a:srgbClr val="002060"/>
                </a:solidFill>
                <a:latin typeface="Arial" pitchFamily="34" charset="0"/>
                <a:cs typeface="Arial" pitchFamily="34" charset="0"/>
              </a:rPr>
              <a:t>Equality Act 2010...</a:t>
            </a:r>
          </a:p>
          <a:p>
            <a:pPr>
              <a:defRPr/>
            </a:pPr>
            <a:endParaRPr lang="en-GB" sz="2200" b="1">
              <a:solidFill>
                <a:srgbClr val="002060"/>
              </a:solidFill>
              <a:latin typeface="Arial" pitchFamily="34" charset="0"/>
              <a:cs typeface="Arial" pitchFamily="34" charset="0"/>
            </a:endParaRPr>
          </a:p>
          <a:p>
            <a:pPr>
              <a:lnSpc>
                <a:spcPct val="80000"/>
              </a:lnSpc>
              <a:spcBef>
                <a:spcPct val="20000"/>
              </a:spcBef>
              <a:defRPr/>
            </a:pPr>
            <a:r>
              <a:rPr lang="en-GB" sz="2200">
                <a:solidFill>
                  <a:srgbClr val="002060"/>
                </a:solidFill>
                <a:latin typeface="Arial" pitchFamily="34" charset="0"/>
                <a:cs typeface="Arial" pitchFamily="34" charset="0"/>
              </a:rPr>
              <a:t>... </a:t>
            </a:r>
            <a:r>
              <a:rPr lang="en-GB" sz="2200" b="1">
                <a:solidFill>
                  <a:srgbClr val="002060"/>
                </a:solidFill>
                <a:latin typeface="Arial" pitchFamily="34" charset="0"/>
                <a:cs typeface="Arial" pitchFamily="34" charset="0"/>
              </a:rPr>
              <a:t>simplifies</a:t>
            </a:r>
            <a:r>
              <a:rPr lang="en-GB" sz="2200">
                <a:solidFill>
                  <a:srgbClr val="002060"/>
                </a:solidFill>
                <a:latin typeface="Arial" pitchFamily="34" charset="0"/>
                <a:cs typeface="Arial" pitchFamily="34" charset="0"/>
              </a:rPr>
              <a:t> equality law –  replaces all existing Acts </a:t>
            </a:r>
          </a:p>
          <a:p>
            <a:pPr>
              <a:lnSpc>
                <a:spcPct val="80000"/>
              </a:lnSpc>
              <a:spcBef>
                <a:spcPct val="20000"/>
              </a:spcBef>
              <a:defRPr/>
            </a:pPr>
            <a:r>
              <a:rPr lang="en-GB" sz="2200">
                <a:solidFill>
                  <a:srgbClr val="002060"/>
                </a:solidFill>
                <a:latin typeface="Arial" pitchFamily="34" charset="0"/>
                <a:cs typeface="Arial" pitchFamily="34" charset="0"/>
              </a:rPr>
              <a:t>including:</a:t>
            </a:r>
          </a:p>
          <a:p>
            <a:pPr algn="ctr">
              <a:lnSpc>
                <a:spcPct val="80000"/>
              </a:lnSpc>
              <a:spcBef>
                <a:spcPct val="20000"/>
              </a:spcBef>
              <a:buFontTx/>
              <a:buChar char="•"/>
              <a:defRPr/>
            </a:pPr>
            <a:endParaRPr lang="en-GB" sz="2200">
              <a:solidFill>
                <a:srgbClr val="002060"/>
              </a:solidFill>
              <a:latin typeface="Arial" pitchFamily="34" charset="0"/>
              <a:cs typeface="Arial" pitchFamily="34" charset="0"/>
            </a:endParaRPr>
          </a:p>
          <a:p>
            <a:pPr marL="228600">
              <a:lnSpc>
                <a:spcPct val="80000"/>
              </a:lnSpc>
              <a:spcBef>
                <a:spcPct val="20000"/>
              </a:spcBef>
              <a:buFontTx/>
              <a:buChar char="•"/>
              <a:defRPr/>
            </a:pPr>
            <a:r>
              <a:rPr lang="en-GB" sz="2200">
                <a:solidFill>
                  <a:srgbClr val="002060"/>
                </a:solidFill>
                <a:latin typeface="Arial" pitchFamily="34" charset="0"/>
                <a:cs typeface="Arial" pitchFamily="34" charset="0"/>
              </a:rPr>
              <a:t> Equal Pay Act 1970</a:t>
            </a:r>
          </a:p>
          <a:p>
            <a:pPr marL="228600">
              <a:lnSpc>
                <a:spcPct val="80000"/>
              </a:lnSpc>
              <a:spcBef>
                <a:spcPct val="20000"/>
              </a:spcBef>
              <a:buFont typeface="Arial" pitchFamily="34" charset="0"/>
              <a:buChar char="•"/>
              <a:defRPr/>
            </a:pPr>
            <a:r>
              <a:rPr lang="en-GB" sz="2200">
                <a:solidFill>
                  <a:srgbClr val="002060"/>
                </a:solidFill>
                <a:latin typeface="Arial" pitchFamily="34" charset="0"/>
                <a:cs typeface="Arial" pitchFamily="34" charset="0"/>
              </a:rPr>
              <a:t> Sex Discrimination Act 1975</a:t>
            </a:r>
          </a:p>
          <a:p>
            <a:pPr marL="228600">
              <a:lnSpc>
                <a:spcPct val="80000"/>
              </a:lnSpc>
              <a:spcBef>
                <a:spcPct val="20000"/>
              </a:spcBef>
              <a:buFontTx/>
              <a:buChar char="•"/>
              <a:defRPr/>
            </a:pPr>
            <a:r>
              <a:rPr lang="en-GB" sz="2200">
                <a:solidFill>
                  <a:srgbClr val="002060"/>
                </a:solidFill>
                <a:latin typeface="Arial" pitchFamily="34" charset="0"/>
                <a:cs typeface="Arial" pitchFamily="34" charset="0"/>
              </a:rPr>
              <a:t> Race Relations Act 1976</a:t>
            </a:r>
          </a:p>
          <a:p>
            <a:pPr marL="228600">
              <a:lnSpc>
                <a:spcPct val="80000"/>
              </a:lnSpc>
              <a:spcBef>
                <a:spcPct val="20000"/>
              </a:spcBef>
              <a:buFontTx/>
              <a:buChar char="•"/>
              <a:defRPr/>
            </a:pPr>
            <a:r>
              <a:rPr lang="en-GB" sz="2200">
                <a:solidFill>
                  <a:srgbClr val="002060"/>
                </a:solidFill>
                <a:latin typeface="Arial" pitchFamily="34" charset="0"/>
                <a:cs typeface="Arial" pitchFamily="34" charset="0"/>
              </a:rPr>
              <a:t> Disability Discrimination Act 1995</a:t>
            </a:r>
          </a:p>
          <a:p>
            <a:pPr lvl="1" algn="ctr">
              <a:lnSpc>
                <a:spcPct val="80000"/>
              </a:lnSpc>
              <a:spcBef>
                <a:spcPct val="20000"/>
              </a:spcBef>
              <a:buFont typeface="Arial" charset="0"/>
              <a:buChar char="•"/>
              <a:defRPr/>
            </a:pPr>
            <a:endParaRPr lang="en-GB" sz="2200">
              <a:solidFill>
                <a:srgbClr val="002060"/>
              </a:solidFill>
              <a:latin typeface="Arial" pitchFamily="34" charset="0"/>
              <a:cs typeface="Arial" pitchFamily="34" charset="0"/>
            </a:endParaRPr>
          </a:p>
          <a:p>
            <a:pPr>
              <a:lnSpc>
                <a:spcPct val="80000"/>
              </a:lnSpc>
              <a:spcBef>
                <a:spcPct val="20000"/>
              </a:spcBef>
              <a:defRPr/>
            </a:pPr>
            <a:r>
              <a:rPr lang="en-GB" sz="2200">
                <a:solidFill>
                  <a:srgbClr val="002060"/>
                </a:solidFill>
                <a:latin typeface="Arial" pitchFamily="34" charset="0"/>
                <a:cs typeface="Arial" pitchFamily="34" charset="0"/>
              </a:rPr>
              <a:t>... </a:t>
            </a:r>
            <a:r>
              <a:rPr lang="en-GB" sz="2200" b="1">
                <a:solidFill>
                  <a:srgbClr val="002060"/>
                </a:solidFill>
                <a:latin typeface="Arial" pitchFamily="34" charset="0"/>
                <a:cs typeface="Arial" pitchFamily="34" charset="0"/>
              </a:rPr>
              <a:t>harmonises</a:t>
            </a:r>
            <a:r>
              <a:rPr lang="en-GB" sz="2200">
                <a:solidFill>
                  <a:srgbClr val="002060"/>
                </a:solidFill>
                <a:latin typeface="Arial" pitchFamily="34" charset="0"/>
                <a:cs typeface="Arial" pitchFamily="34" charset="0"/>
              </a:rPr>
              <a:t> the law – providing the same levels of protection for people across all </a:t>
            </a:r>
            <a:r>
              <a:rPr lang="en-GB" sz="2200" i="1">
                <a:solidFill>
                  <a:srgbClr val="002060"/>
                </a:solidFill>
                <a:latin typeface="Arial" pitchFamily="34" charset="0"/>
                <a:cs typeface="Arial" pitchFamily="34" charset="0"/>
              </a:rPr>
              <a:t>protected characteristics</a:t>
            </a:r>
            <a:r>
              <a:rPr lang="en-GB" sz="2200">
                <a:solidFill>
                  <a:srgbClr val="002060"/>
                </a:solidFill>
                <a:latin typeface="Arial" pitchFamily="34" charset="0"/>
                <a:cs typeface="Arial" pitchFamily="34" charset="0"/>
              </a:rPr>
              <a:t> and identifying the behaviour that is unlawful</a:t>
            </a:r>
          </a:p>
          <a:p>
            <a:pPr algn="ctr">
              <a:lnSpc>
                <a:spcPct val="80000"/>
              </a:lnSpc>
              <a:spcBef>
                <a:spcPct val="20000"/>
              </a:spcBef>
              <a:buFontTx/>
              <a:buChar char="•"/>
              <a:defRPr/>
            </a:pPr>
            <a:endParaRPr lang="en-GB" sz="2200">
              <a:solidFill>
                <a:srgbClr val="002060"/>
              </a:solidFill>
              <a:latin typeface="Arial" pitchFamily="34" charset="0"/>
              <a:cs typeface="Arial" pitchFamily="34" charset="0"/>
            </a:endParaRPr>
          </a:p>
          <a:p>
            <a:pPr>
              <a:lnSpc>
                <a:spcPct val="80000"/>
              </a:lnSpc>
              <a:spcBef>
                <a:spcPct val="20000"/>
              </a:spcBef>
              <a:defRPr/>
            </a:pPr>
            <a:r>
              <a:rPr lang="en-GB" sz="2200" b="1">
                <a:solidFill>
                  <a:srgbClr val="002060"/>
                </a:solidFill>
                <a:latin typeface="Arial" pitchFamily="34" charset="0"/>
                <a:cs typeface="Arial" pitchFamily="34" charset="0"/>
              </a:rPr>
              <a:t>... strengthens</a:t>
            </a:r>
            <a:r>
              <a:rPr lang="en-GB" sz="2200">
                <a:solidFill>
                  <a:srgbClr val="002060"/>
                </a:solidFill>
                <a:latin typeface="Arial" pitchFamily="34" charset="0"/>
                <a:cs typeface="Arial" pitchFamily="34" charset="0"/>
              </a:rPr>
              <a:t> the law in certain areas</a:t>
            </a:r>
          </a:p>
          <a:p>
            <a:pPr>
              <a:defRPr/>
            </a:pPr>
            <a:endParaRPr lang="en-GB" sz="2400">
              <a:solidFill>
                <a:srgbClr val="002060"/>
              </a:solidFill>
              <a:latin typeface="Gill Sans MT"/>
            </a:endParaRPr>
          </a:p>
          <a:p>
            <a:pPr algn="ctr">
              <a:defRPr/>
            </a:pPr>
            <a:endParaRPr lang="en-GB" sz="2400" b="1">
              <a:solidFill>
                <a:srgbClr val="002060"/>
              </a:solidFill>
            </a:endParaRPr>
          </a:p>
          <a:p>
            <a:pPr>
              <a:lnSpc>
                <a:spcPct val="150000"/>
              </a:lnSpc>
              <a:defRPr/>
            </a:pPr>
            <a:endParaRPr lang="en-GB" sz="2400">
              <a:solidFill>
                <a:srgbClr val="002060"/>
              </a:solidFill>
            </a:endParaRPr>
          </a:p>
          <a:p>
            <a:pPr>
              <a:defRPr/>
            </a:pPr>
            <a:endParaRPr lang="en-GB" sz="2200"/>
          </a:p>
          <a:p>
            <a:pPr>
              <a:defRPr/>
            </a:pPr>
            <a:endParaRPr lang="en-GB" sz="2200"/>
          </a:p>
          <a:p>
            <a:pPr>
              <a:defRPr/>
            </a:pPr>
            <a:endParaRPr lang="en-GB" sz="2200">
              <a:solidFill>
                <a:srgbClr val="002060"/>
              </a:solidFill>
            </a:endParaRPr>
          </a:p>
          <a:p>
            <a:pPr>
              <a:defRPr/>
            </a:pPr>
            <a:endParaRPr lang="en-GB" sz="2200">
              <a:solidFill>
                <a:srgbClr val="002060"/>
              </a:solidFill>
            </a:endParaRPr>
          </a:p>
          <a:p>
            <a:pPr>
              <a:defRPr/>
            </a:pPr>
            <a:endParaRPr lang="en-GB" sz="2200">
              <a:solidFill>
                <a:srgbClr val="002060"/>
              </a:solidFill>
            </a:endParaRPr>
          </a:p>
        </p:txBody>
      </p:sp>
      <p:pic>
        <p:nvPicPr>
          <p:cNvPr id="9220" name="Picture 7" descr="https://encrypted-tbn1.gstatic.com/images?q=tbn:ANd9GcRfO71oYx1EEqkbm0TOjGVO7Pmb08Cf9wYN6yHbPszzJH4seRzd"/>
          <p:cNvPicPr>
            <a:picLocks noChangeAspect="1" noChangeArrowheads="1"/>
          </p:cNvPicPr>
          <p:nvPr/>
        </p:nvPicPr>
        <p:blipFill>
          <a:blip r:embed="rId3" cstate="print"/>
          <a:srcRect/>
          <a:stretch>
            <a:fillRect/>
          </a:stretch>
        </p:blipFill>
        <p:spPr bwMode="auto">
          <a:xfrm>
            <a:off x="7308850" y="2781300"/>
            <a:ext cx="1557338" cy="15668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5"/>
          <p:cNvPicPr>
            <a:picLocks noChangeAspect="1" noChangeArrowheads="1"/>
          </p:cNvPicPr>
          <p:nvPr/>
        </p:nvPicPr>
        <p:blipFill>
          <a:blip r:embed="rId3" cstate="print"/>
          <a:srcRect/>
          <a:stretch>
            <a:fillRect/>
          </a:stretch>
        </p:blipFill>
        <p:spPr bwMode="auto">
          <a:xfrm>
            <a:off x="7477125" y="0"/>
            <a:ext cx="1666875" cy="2505075"/>
          </a:xfrm>
          <a:prstGeom prst="rect">
            <a:avLst/>
          </a:prstGeom>
          <a:noFill/>
          <a:ln w="9525">
            <a:noFill/>
            <a:miter lim="800000"/>
            <a:headEnd/>
            <a:tailEnd/>
          </a:ln>
        </p:spPr>
      </p:pic>
      <p:sp>
        <p:nvSpPr>
          <p:cNvPr id="7172" name="TextBox 5"/>
          <p:cNvSpPr txBox="1">
            <a:spLocks noChangeArrowheads="1"/>
          </p:cNvSpPr>
          <p:nvPr/>
        </p:nvSpPr>
        <p:spPr bwMode="auto">
          <a:xfrm>
            <a:off x="539750" y="1196975"/>
            <a:ext cx="8604250" cy="7042150"/>
          </a:xfrm>
          <a:prstGeom prst="rect">
            <a:avLst/>
          </a:prstGeom>
          <a:noFill/>
          <a:ln w="9525">
            <a:noFill/>
            <a:miter lim="800000"/>
            <a:headEnd/>
            <a:tailEnd/>
          </a:ln>
        </p:spPr>
        <p:txBody>
          <a:bodyPr>
            <a:spAutoFit/>
          </a:bodyPr>
          <a:lstStyle/>
          <a:p>
            <a:pPr>
              <a:defRPr/>
            </a:pPr>
            <a:r>
              <a:rPr lang="en-GB" sz="2200" b="1">
                <a:solidFill>
                  <a:srgbClr val="002060"/>
                </a:solidFill>
                <a:latin typeface="Arial" pitchFamily="34" charset="0"/>
                <a:cs typeface="Arial" pitchFamily="34" charset="0"/>
              </a:rPr>
              <a:t>Who’s protected?</a:t>
            </a:r>
          </a:p>
          <a:p>
            <a:pPr>
              <a:defRPr/>
            </a:pPr>
            <a:endParaRPr lang="en-GB" sz="2200" b="1">
              <a:solidFill>
                <a:srgbClr val="002060"/>
              </a:solidFill>
              <a:latin typeface="Arial" pitchFamily="34" charset="0"/>
              <a:cs typeface="Arial" pitchFamily="34" charset="0"/>
            </a:endParaRPr>
          </a:p>
          <a:p>
            <a:pPr marL="109537">
              <a:lnSpc>
                <a:spcPct val="90000"/>
              </a:lnSpc>
              <a:buFont typeface="Wingdings 3" pitchFamily="18" charset="2"/>
              <a:buNone/>
              <a:defRPr/>
            </a:pPr>
            <a:r>
              <a:rPr lang="en-GB" sz="2200">
                <a:solidFill>
                  <a:srgbClr val="002060"/>
                </a:solidFill>
                <a:latin typeface="Arial" pitchFamily="34" charset="0"/>
                <a:cs typeface="Arial" pitchFamily="34" charset="0"/>
              </a:rPr>
              <a:t>The  protected characteristics are: </a:t>
            </a:r>
          </a:p>
          <a:p>
            <a:pPr marL="109537">
              <a:lnSpc>
                <a:spcPct val="90000"/>
              </a:lnSpc>
              <a:buFont typeface="Wingdings 3" pitchFamily="18" charset="2"/>
              <a:buNone/>
              <a:defRPr/>
            </a:pPr>
            <a:endParaRPr lang="en-GB" sz="2200">
              <a:solidFill>
                <a:srgbClr val="002060"/>
              </a:solidFill>
              <a:latin typeface="Arial" pitchFamily="34" charset="0"/>
              <a:cs typeface="Arial" pitchFamily="34" charset="0"/>
            </a:endParaRPr>
          </a:p>
          <a:p>
            <a:pPr marL="836613" lvl="2" indent="-342900">
              <a:spcBef>
                <a:spcPts val="0"/>
              </a:spcBef>
              <a:spcAft>
                <a:spcPts val="0"/>
              </a:spcAft>
              <a:buFont typeface="Wingdings" pitchFamily="2" charset="2"/>
              <a:buChar char="ü"/>
              <a:defRPr/>
            </a:pPr>
            <a:r>
              <a:rPr lang="en-GB" sz="2200">
                <a:solidFill>
                  <a:srgbClr val="002060"/>
                </a:solidFill>
                <a:latin typeface="Arial" pitchFamily="34" charset="0"/>
                <a:cs typeface="Arial" pitchFamily="34" charset="0"/>
              </a:rPr>
              <a:t> Age</a:t>
            </a:r>
          </a:p>
          <a:p>
            <a:pPr marL="836613" lvl="2" indent="-342900">
              <a:spcBef>
                <a:spcPts val="0"/>
              </a:spcBef>
              <a:spcAft>
                <a:spcPts val="0"/>
              </a:spcAft>
              <a:buFont typeface="Wingdings" pitchFamily="2" charset="2"/>
              <a:buChar char="ü"/>
              <a:defRPr/>
            </a:pPr>
            <a:r>
              <a:rPr lang="en-GB" sz="2200">
                <a:solidFill>
                  <a:srgbClr val="002060"/>
                </a:solidFill>
                <a:latin typeface="Arial" pitchFamily="34" charset="0"/>
                <a:cs typeface="Arial" pitchFamily="34" charset="0"/>
              </a:rPr>
              <a:t> Disability</a:t>
            </a:r>
          </a:p>
          <a:p>
            <a:pPr marL="836613" lvl="2" indent="-342900">
              <a:spcBef>
                <a:spcPts val="0"/>
              </a:spcBef>
              <a:spcAft>
                <a:spcPts val="0"/>
              </a:spcAft>
              <a:buFont typeface="Wingdings" pitchFamily="2" charset="2"/>
              <a:buChar char="ü"/>
              <a:defRPr/>
            </a:pPr>
            <a:r>
              <a:rPr lang="en-GB" sz="2200">
                <a:solidFill>
                  <a:srgbClr val="002060"/>
                </a:solidFill>
                <a:latin typeface="Arial" pitchFamily="34" charset="0"/>
                <a:cs typeface="Arial" pitchFamily="34" charset="0"/>
              </a:rPr>
              <a:t> Gender reassignment</a:t>
            </a:r>
          </a:p>
          <a:p>
            <a:pPr marL="836613" lvl="2" indent="-342900">
              <a:spcBef>
                <a:spcPts val="0"/>
              </a:spcBef>
              <a:spcAft>
                <a:spcPts val="0"/>
              </a:spcAft>
              <a:buFont typeface="Wingdings" pitchFamily="2" charset="2"/>
              <a:buChar char="ü"/>
              <a:defRPr/>
            </a:pPr>
            <a:r>
              <a:rPr lang="en-GB" sz="2200">
                <a:solidFill>
                  <a:srgbClr val="002060"/>
                </a:solidFill>
                <a:latin typeface="Arial" pitchFamily="34" charset="0"/>
                <a:cs typeface="Arial" pitchFamily="34" charset="0"/>
              </a:rPr>
              <a:t> Marriage and civil partnership</a:t>
            </a:r>
          </a:p>
          <a:p>
            <a:pPr marL="836613" lvl="2" indent="-342900">
              <a:spcBef>
                <a:spcPts val="0"/>
              </a:spcBef>
              <a:spcAft>
                <a:spcPts val="0"/>
              </a:spcAft>
              <a:buFont typeface="Wingdings" pitchFamily="2" charset="2"/>
              <a:buChar char="ü"/>
              <a:defRPr/>
            </a:pPr>
            <a:r>
              <a:rPr lang="en-GB" sz="2200">
                <a:solidFill>
                  <a:srgbClr val="002060"/>
                </a:solidFill>
                <a:latin typeface="Arial" pitchFamily="34" charset="0"/>
                <a:cs typeface="Arial" pitchFamily="34" charset="0"/>
              </a:rPr>
              <a:t> Pregnancy and maternity</a:t>
            </a:r>
          </a:p>
          <a:p>
            <a:pPr marL="836613" lvl="2" indent="-342900">
              <a:spcBef>
                <a:spcPts val="0"/>
              </a:spcBef>
              <a:spcAft>
                <a:spcPts val="0"/>
              </a:spcAft>
              <a:buFont typeface="Wingdings" pitchFamily="2" charset="2"/>
              <a:buChar char="ü"/>
              <a:defRPr/>
            </a:pPr>
            <a:r>
              <a:rPr lang="en-GB" sz="2200">
                <a:solidFill>
                  <a:srgbClr val="002060"/>
                </a:solidFill>
                <a:latin typeface="Arial" pitchFamily="34" charset="0"/>
                <a:cs typeface="Arial" pitchFamily="34" charset="0"/>
              </a:rPr>
              <a:t> Race</a:t>
            </a:r>
          </a:p>
          <a:p>
            <a:pPr marL="836613" lvl="2" indent="-342900">
              <a:spcBef>
                <a:spcPts val="0"/>
              </a:spcBef>
              <a:spcAft>
                <a:spcPts val="0"/>
              </a:spcAft>
              <a:buFont typeface="Wingdings" pitchFamily="2" charset="2"/>
              <a:buChar char="ü"/>
              <a:defRPr/>
            </a:pPr>
            <a:r>
              <a:rPr lang="en-GB" sz="2200">
                <a:solidFill>
                  <a:srgbClr val="002060"/>
                </a:solidFill>
                <a:latin typeface="Arial" pitchFamily="34" charset="0"/>
                <a:cs typeface="Arial" pitchFamily="34" charset="0"/>
              </a:rPr>
              <a:t> Religion or belief</a:t>
            </a:r>
          </a:p>
          <a:p>
            <a:pPr marL="836613" lvl="2" indent="-342900">
              <a:spcBef>
                <a:spcPts val="0"/>
              </a:spcBef>
              <a:spcAft>
                <a:spcPts val="0"/>
              </a:spcAft>
              <a:buFont typeface="Wingdings" pitchFamily="2" charset="2"/>
              <a:buChar char="ü"/>
              <a:defRPr/>
            </a:pPr>
            <a:r>
              <a:rPr lang="en-GB" sz="2200">
                <a:solidFill>
                  <a:srgbClr val="002060"/>
                </a:solidFill>
                <a:latin typeface="Arial" pitchFamily="34" charset="0"/>
                <a:cs typeface="Arial" pitchFamily="34" charset="0"/>
              </a:rPr>
              <a:t> Sex</a:t>
            </a:r>
          </a:p>
          <a:p>
            <a:pPr marL="836613" lvl="2" indent="-342900">
              <a:spcBef>
                <a:spcPts val="0"/>
              </a:spcBef>
              <a:spcAft>
                <a:spcPts val="0"/>
              </a:spcAft>
              <a:buFont typeface="Wingdings" pitchFamily="2" charset="2"/>
              <a:buChar char="ü"/>
              <a:defRPr/>
            </a:pPr>
            <a:r>
              <a:rPr lang="en-GB" sz="2200">
                <a:solidFill>
                  <a:srgbClr val="002060"/>
                </a:solidFill>
                <a:latin typeface="Arial" pitchFamily="34" charset="0"/>
                <a:cs typeface="Arial" pitchFamily="34" charset="0"/>
              </a:rPr>
              <a:t> Sexual orientation</a:t>
            </a:r>
          </a:p>
          <a:p>
            <a:pPr algn="ctr">
              <a:defRPr/>
            </a:pPr>
            <a:endParaRPr lang="en-GB" sz="2400" b="1">
              <a:solidFill>
                <a:srgbClr val="002060"/>
              </a:solidFill>
            </a:endParaRPr>
          </a:p>
          <a:p>
            <a:pPr>
              <a:lnSpc>
                <a:spcPct val="150000"/>
              </a:lnSpc>
              <a:defRPr/>
            </a:pPr>
            <a:endParaRPr lang="en-GB" sz="2400">
              <a:solidFill>
                <a:srgbClr val="002060"/>
              </a:solidFill>
            </a:endParaRPr>
          </a:p>
          <a:p>
            <a:pPr>
              <a:defRPr/>
            </a:pPr>
            <a:endParaRPr lang="en-GB" sz="2200"/>
          </a:p>
          <a:p>
            <a:pPr>
              <a:defRPr/>
            </a:pPr>
            <a:endParaRPr lang="en-GB" sz="2200"/>
          </a:p>
          <a:p>
            <a:pPr>
              <a:defRPr/>
            </a:pPr>
            <a:endParaRPr lang="en-GB" sz="2200">
              <a:solidFill>
                <a:srgbClr val="002060"/>
              </a:solidFill>
            </a:endParaRPr>
          </a:p>
          <a:p>
            <a:pPr>
              <a:defRPr/>
            </a:pPr>
            <a:endParaRPr lang="en-GB" sz="2200">
              <a:solidFill>
                <a:srgbClr val="002060"/>
              </a:solidFill>
            </a:endParaRPr>
          </a:p>
          <a:p>
            <a:pPr>
              <a:defRPr/>
            </a:pPr>
            <a:endParaRPr lang="en-GB" sz="2200">
              <a:solidFill>
                <a:srgbClr val="002060"/>
              </a:solidFill>
            </a:endParaRPr>
          </a:p>
        </p:txBody>
      </p:sp>
      <p:pic>
        <p:nvPicPr>
          <p:cNvPr id="10244" name="Picture 6" descr="incl.jpg"/>
          <p:cNvPicPr>
            <a:picLocks noChangeAspect="1"/>
          </p:cNvPicPr>
          <p:nvPr/>
        </p:nvPicPr>
        <p:blipFill>
          <a:blip r:embed="rId4" cstate="print"/>
          <a:srcRect/>
          <a:stretch>
            <a:fillRect/>
          </a:stretch>
        </p:blipFill>
        <p:spPr bwMode="auto">
          <a:xfrm>
            <a:off x="6372225" y="3141663"/>
            <a:ext cx="1639888" cy="16383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5"/>
          <p:cNvPicPr>
            <a:picLocks noChangeAspect="1" noChangeArrowheads="1"/>
          </p:cNvPicPr>
          <p:nvPr/>
        </p:nvPicPr>
        <p:blipFill>
          <a:blip r:embed="rId3" cstate="print"/>
          <a:srcRect/>
          <a:stretch>
            <a:fillRect/>
          </a:stretch>
        </p:blipFill>
        <p:spPr bwMode="auto">
          <a:xfrm>
            <a:off x="7477125" y="0"/>
            <a:ext cx="1666875" cy="2505075"/>
          </a:xfrm>
          <a:prstGeom prst="rect">
            <a:avLst/>
          </a:prstGeom>
          <a:noFill/>
          <a:ln w="9525">
            <a:noFill/>
            <a:miter lim="800000"/>
            <a:headEnd/>
            <a:tailEnd/>
          </a:ln>
        </p:spPr>
      </p:pic>
      <p:sp>
        <p:nvSpPr>
          <p:cNvPr id="11267" name="TextBox 5"/>
          <p:cNvSpPr txBox="1">
            <a:spLocks noChangeArrowheads="1"/>
          </p:cNvSpPr>
          <p:nvPr/>
        </p:nvSpPr>
        <p:spPr bwMode="auto">
          <a:xfrm>
            <a:off x="539750" y="1196975"/>
            <a:ext cx="8604250" cy="6773863"/>
          </a:xfrm>
          <a:prstGeom prst="rect">
            <a:avLst/>
          </a:prstGeom>
          <a:noFill/>
          <a:ln w="9525">
            <a:noFill/>
            <a:miter lim="800000"/>
            <a:headEnd/>
            <a:tailEnd/>
          </a:ln>
        </p:spPr>
        <p:txBody>
          <a:bodyPr>
            <a:spAutoFit/>
          </a:bodyPr>
          <a:lstStyle/>
          <a:p>
            <a:r>
              <a:rPr lang="en-GB" sz="2200" b="1">
                <a:solidFill>
                  <a:srgbClr val="002060"/>
                </a:solidFill>
              </a:rPr>
              <a:t>What are people protected against?</a:t>
            </a:r>
            <a:endParaRPr lang="en-GB" sz="2200">
              <a:solidFill>
                <a:srgbClr val="002060"/>
              </a:solidFill>
            </a:endParaRPr>
          </a:p>
          <a:p>
            <a:pPr>
              <a:lnSpc>
                <a:spcPct val="80000"/>
              </a:lnSpc>
              <a:spcBef>
                <a:spcPct val="20000"/>
              </a:spcBef>
            </a:pPr>
            <a:endParaRPr lang="en-GB" sz="2200">
              <a:solidFill>
                <a:srgbClr val="002060"/>
              </a:solidFill>
            </a:endParaRPr>
          </a:p>
          <a:p>
            <a:pPr>
              <a:lnSpc>
                <a:spcPct val="80000"/>
              </a:lnSpc>
              <a:spcBef>
                <a:spcPct val="20000"/>
              </a:spcBef>
            </a:pPr>
            <a:endParaRPr lang="en-GB" sz="2200">
              <a:solidFill>
                <a:srgbClr val="002060"/>
              </a:solidFill>
            </a:endParaRPr>
          </a:p>
          <a:p>
            <a:pPr>
              <a:lnSpc>
                <a:spcPct val="80000"/>
              </a:lnSpc>
              <a:spcBef>
                <a:spcPct val="20000"/>
              </a:spcBef>
            </a:pPr>
            <a:endParaRPr lang="en-GB" sz="2200">
              <a:solidFill>
                <a:srgbClr val="002060"/>
              </a:solidFill>
            </a:endParaRPr>
          </a:p>
          <a:p>
            <a:pPr lvl="1">
              <a:lnSpc>
                <a:spcPct val="90000"/>
              </a:lnSpc>
              <a:buFont typeface="Wingdings" pitchFamily="2" charset="2"/>
              <a:buChar char="ü"/>
            </a:pPr>
            <a:r>
              <a:rPr lang="en-US" sz="2200">
                <a:solidFill>
                  <a:srgbClr val="002060"/>
                </a:solidFill>
              </a:rPr>
              <a:t>   Direct discrimination</a:t>
            </a:r>
          </a:p>
          <a:p>
            <a:pPr lvl="1">
              <a:lnSpc>
                <a:spcPct val="90000"/>
              </a:lnSpc>
              <a:buFont typeface="Wingdings" pitchFamily="2" charset="2"/>
              <a:buChar char="ü"/>
            </a:pPr>
            <a:r>
              <a:rPr lang="en-US" sz="2200">
                <a:solidFill>
                  <a:srgbClr val="002060"/>
                </a:solidFill>
              </a:rPr>
              <a:t>   Discrimination by association and perception - </a:t>
            </a:r>
            <a:r>
              <a:rPr lang="en-US" sz="2200">
                <a:solidFill>
                  <a:srgbClr val="0000FF"/>
                </a:solidFill>
              </a:rPr>
              <a:t>new</a:t>
            </a:r>
            <a:endParaRPr lang="en-US" sz="2200"/>
          </a:p>
          <a:p>
            <a:pPr lvl="1">
              <a:lnSpc>
                <a:spcPct val="90000"/>
              </a:lnSpc>
              <a:buFont typeface="Wingdings" pitchFamily="2" charset="2"/>
              <a:buChar char="ü"/>
            </a:pPr>
            <a:r>
              <a:rPr lang="en-GB" sz="2200">
                <a:solidFill>
                  <a:srgbClr val="002060"/>
                </a:solidFill>
              </a:rPr>
              <a:t>   Indirect discrimination</a:t>
            </a:r>
          </a:p>
          <a:p>
            <a:pPr lvl="1">
              <a:lnSpc>
                <a:spcPct val="90000"/>
              </a:lnSpc>
              <a:buFont typeface="Wingdings" pitchFamily="2" charset="2"/>
              <a:buChar char="ü"/>
            </a:pPr>
            <a:r>
              <a:rPr lang="en-GB" sz="2200">
                <a:solidFill>
                  <a:srgbClr val="002060"/>
                </a:solidFill>
              </a:rPr>
              <a:t>   Harassment</a:t>
            </a:r>
          </a:p>
          <a:p>
            <a:pPr lvl="1">
              <a:lnSpc>
                <a:spcPct val="90000"/>
              </a:lnSpc>
              <a:buFont typeface="Wingdings" pitchFamily="2" charset="2"/>
              <a:buChar char="ü"/>
            </a:pPr>
            <a:r>
              <a:rPr lang="en-GB" sz="2200">
                <a:solidFill>
                  <a:srgbClr val="002060"/>
                </a:solidFill>
              </a:rPr>
              <a:t>   Victimisation</a:t>
            </a:r>
            <a:endParaRPr lang="en-US" sz="2200">
              <a:solidFill>
                <a:srgbClr val="002060"/>
              </a:solidFill>
            </a:endParaRPr>
          </a:p>
          <a:p>
            <a:pPr>
              <a:lnSpc>
                <a:spcPct val="90000"/>
              </a:lnSpc>
            </a:pPr>
            <a:endParaRPr lang="en-US" sz="2200">
              <a:solidFill>
                <a:srgbClr val="002060"/>
              </a:solidFill>
            </a:endParaRPr>
          </a:p>
          <a:p>
            <a:pPr>
              <a:lnSpc>
                <a:spcPct val="90000"/>
              </a:lnSpc>
            </a:pPr>
            <a:r>
              <a:rPr lang="en-US" sz="2200">
                <a:solidFill>
                  <a:srgbClr val="002060"/>
                </a:solidFill>
              </a:rPr>
              <a:t>   - related to most areas of activity, against people with protected characteristics e.g. employment, housing, the provision of services and the exercise of public functions.</a:t>
            </a:r>
          </a:p>
          <a:p>
            <a:pPr algn="ctr"/>
            <a:endParaRPr lang="en-GB" sz="2200" b="1">
              <a:solidFill>
                <a:srgbClr val="002060"/>
              </a:solidFill>
            </a:endParaRPr>
          </a:p>
          <a:p>
            <a:pPr>
              <a:lnSpc>
                <a:spcPct val="150000"/>
              </a:lnSpc>
            </a:pPr>
            <a:endParaRPr lang="en-GB" sz="2400">
              <a:solidFill>
                <a:srgbClr val="002060"/>
              </a:solidFill>
            </a:endParaRPr>
          </a:p>
          <a:p>
            <a:endParaRPr lang="en-GB" sz="2200"/>
          </a:p>
          <a:p>
            <a:endParaRPr lang="en-GB" sz="2200"/>
          </a:p>
          <a:p>
            <a:endParaRPr lang="en-GB" sz="2200">
              <a:solidFill>
                <a:srgbClr val="002060"/>
              </a:solidFill>
            </a:endParaRPr>
          </a:p>
          <a:p>
            <a:endParaRPr lang="en-GB" sz="2200">
              <a:solidFill>
                <a:srgbClr val="002060"/>
              </a:solidFill>
            </a:endParaRPr>
          </a:p>
          <a:p>
            <a:endParaRPr lang="en-GB" sz="2200">
              <a:solidFill>
                <a:srgbClr val="002060"/>
              </a:solidFill>
            </a:endParaRPr>
          </a:p>
        </p:txBody>
      </p:sp>
      <p:pic>
        <p:nvPicPr>
          <p:cNvPr id="11268" name="Picture 6" descr="https://encrypted-tbn0.gstatic.com/images?q=tbn:ANd9GcT6sw-Il_RWabOq92eoBCq-dOaPNHkYGgDUTgyYsZWsi_Fc0F20"/>
          <p:cNvPicPr>
            <a:picLocks noChangeAspect="1" noChangeArrowheads="1"/>
          </p:cNvPicPr>
          <p:nvPr/>
        </p:nvPicPr>
        <p:blipFill>
          <a:blip r:embed="rId4" cstate="print"/>
          <a:srcRect/>
          <a:stretch>
            <a:fillRect/>
          </a:stretch>
        </p:blipFill>
        <p:spPr bwMode="auto">
          <a:xfrm>
            <a:off x="5435600" y="476250"/>
            <a:ext cx="1855788" cy="18557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5"/>
          <p:cNvPicPr>
            <a:picLocks noChangeAspect="1" noChangeArrowheads="1"/>
          </p:cNvPicPr>
          <p:nvPr/>
        </p:nvPicPr>
        <p:blipFill>
          <a:blip r:embed="rId2" cstate="print"/>
          <a:srcRect/>
          <a:stretch>
            <a:fillRect/>
          </a:stretch>
        </p:blipFill>
        <p:spPr bwMode="auto">
          <a:xfrm>
            <a:off x="7477125" y="0"/>
            <a:ext cx="1666875" cy="2505075"/>
          </a:xfrm>
          <a:prstGeom prst="rect">
            <a:avLst/>
          </a:prstGeom>
          <a:noFill/>
          <a:ln w="9525">
            <a:noFill/>
            <a:miter lim="800000"/>
            <a:headEnd/>
            <a:tailEnd/>
          </a:ln>
        </p:spPr>
      </p:pic>
      <p:sp>
        <p:nvSpPr>
          <p:cNvPr id="12291" name="TextBox 5"/>
          <p:cNvSpPr txBox="1">
            <a:spLocks noChangeArrowheads="1"/>
          </p:cNvSpPr>
          <p:nvPr/>
        </p:nvSpPr>
        <p:spPr bwMode="auto">
          <a:xfrm>
            <a:off x="323850" y="908050"/>
            <a:ext cx="7561263" cy="6524625"/>
          </a:xfrm>
          <a:prstGeom prst="rect">
            <a:avLst/>
          </a:prstGeom>
          <a:noFill/>
          <a:ln w="9525">
            <a:noFill/>
            <a:miter lim="800000"/>
            <a:headEnd/>
            <a:tailEnd/>
          </a:ln>
        </p:spPr>
        <p:txBody>
          <a:bodyPr>
            <a:spAutoFit/>
          </a:bodyPr>
          <a:lstStyle/>
          <a:p>
            <a:endParaRPr lang="en-GB" sz="2200" b="1"/>
          </a:p>
          <a:p>
            <a:r>
              <a:rPr lang="en-GB" sz="2200" b="1">
                <a:solidFill>
                  <a:srgbClr val="002060"/>
                </a:solidFill>
              </a:rPr>
              <a:t>It’s not enough to ‘not discriminate’, there’s a need to:</a:t>
            </a:r>
          </a:p>
          <a:p>
            <a:endParaRPr lang="en-GB" sz="2200">
              <a:solidFill>
                <a:srgbClr val="002060"/>
              </a:solidFill>
            </a:endParaRPr>
          </a:p>
          <a:p>
            <a:endParaRPr lang="en-GB" sz="2200">
              <a:solidFill>
                <a:srgbClr val="002060"/>
              </a:solidFill>
            </a:endParaRPr>
          </a:p>
          <a:p>
            <a:pPr>
              <a:buFont typeface="Wingdings" pitchFamily="2" charset="2"/>
              <a:buChar char="ü"/>
            </a:pPr>
            <a:r>
              <a:rPr lang="en-GB" sz="2200">
                <a:solidFill>
                  <a:srgbClr val="002060"/>
                </a:solidFill>
              </a:rPr>
              <a:t> understand the diversity of your communities, residents and staff, and their challenges / aspirations</a:t>
            </a:r>
          </a:p>
          <a:p>
            <a:endParaRPr lang="en-GB" sz="2200">
              <a:solidFill>
                <a:srgbClr val="002060"/>
              </a:solidFill>
            </a:endParaRPr>
          </a:p>
          <a:p>
            <a:pPr>
              <a:buFont typeface="Wingdings" pitchFamily="2" charset="2"/>
              <a:buChar char="ü"/>
            </a:pPr>
            <a:r>
              <a:rPr lang="en-GB" sz="2200">
                <a:solidFill>
                  <a:srgbClr val="002060"/>
                </a:solidFill>
              </a:rPr>
              <a:t> respond to their different needs in employment &amp;  </a:t>
            </a:r>
            <a:br>
              <a:rPr lang="en-GB" sz="2200">
                <a:solidFill>
                  <a:srgbClr val="002060"/>
                </a:solidFill>
              </a:rPr>
            </a:br>
            <a:r>
              <a:rPr lang="en-GB" sz="2200">
                <a:solidFill>
                  <a:srgbClr val="002060"/>
                </a:solidFill>
              </a:rPr>
              <a:t>when designing and delivering services</a:t>
            </a:r>
          </a:p>
          <a:p>
            <a:endParaRPr lang="en-GB" sz="2200">
              <a:solidFill>
                <a:srgbClr val="002060"/>
              </a:solidFill>
            </a:endParaRPr>
          </a:p>
          <a:p>
            <a:pPr>
              <a:buFont typeface="Wingdings" pitchFamily="2" charset="2"/>
              <a:buChar char="ü"/>
            </a:pPr>
            <a:r>
              <a:rPr lang="en-GB" sz="2200">
                <a:solidFill>
                  <a:srgbClr val="002060"/>
                </a:solidFill>
              </a:rPr>
              <a:t> engage with people so that services meet their needs</a:t>
            </a:r>
          </a:p>
          <a:p>
            <a:pPr>
              <a:buFont typeface="Wingdings" pitchFamily="2" charset="2"/>
              <a:buChar char="ü"/>
            </a:pPr>
            <a:endParaRPr lang="en-GB" sz="2200">
              <a:solidFill>
                <a:srgbClr val="002060"/>
              </a:solidFill>
            </a:endParaRPr>
          </a:p>
          <a:p>
            <a:pPr>
              <a:buFont typeface="Wingdings" pitchFamily="2" charset="2"/>
              <a:buChar char="ü"/>
            </a:pPr>
            <a:r>
              <a:rPr lang="en-GB" sz="2200">
                <a:solidFill>
                  <a:srgbClr val="002060"/>
                </a:solidFill>
              </a:rPr>
              <a:t>eliminate discrimination; advance equality of opportunity; foster good relations</a:t>
            </a:r>
          </a:p>
          <a:p>
            <a:r>
              <a:rPr lang="en-GB" sz="2200">
                <a:solidFill>
                  <a:srgbClr val="002060"/>
                </a:solidFill>
              </a:rPr>
              <a:t> </a:t>
            </a:r>
          </a:p>
          <a:p>
            <a:endParaRPr lang="en-GB" sz="2200"/>
          </a:p>
          <a:p>
            <a:endParaRPr lang="en-GB" sz="2200">
              <a:solidFill>
                <a:srgbClr val="002060"/>
              </a:solidFill>
            </a:endParaRPr>
          </a:p>
          <a:p>
            <a:endParaRPr lang="en-GB" sz="2200">
              <a:solidFill>
                <a:srgbClr val="002060"/>
              </a:solidFill>
            </a:endParaRPr>
          </a:p>
          <a:p>
            <a:endParaRPr lang="en-GB" sz="2200">
              <a:solidFill>
                <a:srgbClr val="002060"/>
              </a:solidFill>
            </a:endParaRPr>
          </a:p>
        </p:txBody>
      </p:sp>
      <p:pic>
        <p:nvPicPr>
          <p:cNvPr id="12292" name="Picture 5" descr="discrim.jpg"/>
          <p:cNvPicPr>
            <a:picLocks noChangeAspect="1"/>
          </p:cNvPicPr>
          <p:nvPr/>
        </p:nvPicPr>
        <p:blipFill>
          <a:blip r:embed="rId3" cstate="print"/>
          <a:srcRect/>
          <a:stretch>
            <a:fillRect/>
          </a:stretch>
        </p:blipFill>
        <p:spPr bwMode="auto">
          <a:xfrm>
            <a:off x="7419975" y="2996952"/>
            <a:ext cx="1724025" cy="15938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5"/>
          <p:cNvPicPr>
            <a:picLocks noChangeAspect="1" noChangeArrowheads="1"/>
          </p:cNvPicPr>
          <p:nvPr/>
        </p:nvPicPr>
        <p:blipFill>
          <a:blip r:embed="rId2" cstate="print"/>
          <a:srcRect/>
          <a:stretch>
            <a:fillRect/>
          </a:stretch>
        </p:blipFill>
        <p:spPr bwMode="auto">
          <a:xfrm>
            <a:off x="7477125" y="0"/>
            <a:ext cx="1666875" cy="2505075"/>
          </a:xfrm>
          <a:prstGeom prst="rect">
            <a:avLst/>
          </a:prstGeom>
          <a:noFill/>
          <a:ln w="9525">
            <a:noFill/>
            <a:miter lim="800000"/>
            <a:headEnd/>
            <a:tailEnd/>
          </a:ln>
        </p:spPr>
      </p:pic>
      <p:sp>
        <p:nvSpPr>
          <p:cNvPr id="13315" name="TextBox 5"/>
          <p:cNvSpPr txBox="1">
            <a:spLocks noChangeArrowheads="1"/>
          </p:cNvSpPr>
          <p:nvPr/>
        </p:nvSpPr>
        <p:spPr bwMode="auto">
          <a:xfrm>
            <a:off x="539750" y="1196975"/>
            <a:ext cx="7345363" cy="5200650"/>
          </a:xfrm>
          <a:prstGeom prst="rect">
            <a:avLst/>
          </a:prstGeom>
          <a:noFill/>
          <a:ln w="9525">
            <a:noFill/>
            <a:miter lim="800000"/>
            <a:headEnd/>
            <a:tailEnd/>
          </a:ln>
        </p:spPr>
        <p:txBody>
          <a:bodyPr>
            <a:spAutoFit/>
          </a:bodyPr>
          <a:lstStyle/>
          <a:p>
            <a:r>
              <a:rPr lang="en-GB" sz="2200" b="1">
                <a:solidFill>
                  <a:srgbClr val="002060"/>
                </a:solidFill>
              </a:rPr>
              <a:t>Tenant Involvement and Empowerment standard</a:t>
            </a:r>
          </a:p>
          <a:p>
            <a:endParaRPr lang="en-GB" sz="2200" b="1">
              <a:solidFill>
                <a:srgbClr val="002060"/>
              </a:solidFill>
            </a:endParaRPr>
          </a:p>
          <a:p>
            <a:pPr lvl="1"/>
            <a:r>
              <a:rPr lang="en-GB" sz="2200" b="1" i="1">
                <a:solidFill>
                  <a:srgbClr val="002060"/>
                </a:solidFill>
              </a:rPr>
              <a:t>Understanding and responding to the diverse needs of tenants</a:t>
            </a:r>
            <a:endParaRPr lang="en-GB" sz="2200" i="1">
              <a:solidFill>
                <a:srgbClr val="002060"/>
              </a:solidFill>
            </a:endParaRPr>
          </a:p>
          <a:p>
            <a:r>
              <a:rPr lang="en-GB" sz="2200">
                <a:solidFill>
                  <a:srgbClr val="002060"/>
                </a:solidFill>
              </a:rPr>
              <a:t> </a:t>
            </a:r>
          </a:p>
          <a:p>
            <a:r>
              <a:rPr lang="en-GB" sz="2200">
                <a:solidFill>
                  <a:srgbClr val="002060"/>
                </a:solidFill>
              </a:rPr>
              <a:t>Registered providers shall:</a:t>
            </a:r>
          </a:p>
          <a:p>
            <a:r>
              <a:rPr lang="en-GB" sz="2200">
                <a:solidFill>
                  <a:srgbClr val="002060"/>
                </a:solidFill>
              </a:rPr>
              <a:t> </a:t>
            </a:r>
          </a:p>
          <a:p>
            <a:pPr>
              <a:buFont typeface="Arial" charset="0"/>
              <a:buChar char="•"/>
            </a:pPr>
            <a:r>
              <a:rPr lang="en-GB" sz="2200">
                <a:solidFill>
                  <a:srgbClr val="002060"/>
                </a:solidFill>
              </a:rPr>
              <a:t> treat all tenants with fairness and respect</a:t>
            </a:r>
          </a:p>
          <a:p>
            <a:endParaRPr lang="en-GB" sz="2200">
              <a:solidFill>
                <a:srgbClr val="002060"/>
              </a:solidFill>
            </a:endParaRPr>
          </a:p>
          <a:p>
            <a:pPr>
              <a:buFont typeface="Arial" charset="0"/>
              <a:buChar char="•"/>
            </a:pPr>
            <a:r>
              <a:rPr lang="en-GB" sz="2200">
                <a:solidFill>
                  <a:srgbClr val="002060"/>
                </a:solidFill>
              </a:rPr>
              <a:t> demonstrate that they understand the different needs of their tenants, including in relation to the equality strands and tenants with additional support needs</a:t>
            </a:r>
          </a:p>
          <a:p>
            <a:r>
              <a:rPr lang="en-GB" sz="2400"/>
              <a:t> </a:t>
            </a:r>
            <a:endParaRPr lang="en-GB" sz="2200"/>
          </a:p>
          <a:p>
            <a:endParaRPr lang="en-GB" sz="2200"/>
          </a:p>
          <a:p>
            <a:pPr>
              <a:buFont typeface="Arial" charset="0"/>
              <a:buChar char="•"/>
            </a:pPr>
            <a:endParaRPr lang="en-GB" sz="2200">
              <a:solidFill>
                <a:srgbClr val="002060"/>
              </a:solidFill>
            </a:endParaRPr>
          </a:p>
        </p:txBody>
      </p:sp>
      <p:sp>
        <p:nvSpPr>
          <p:cNvPr id="13316" name="AutoShape 6" descr="data:image/jpeg;base64,/9j/4AAQSkZJRgABAQAAAQABAAD/2wCEAAkGBhEQEBQUEBQUEBQVFxQWFxYUFxQXGBgXFRQVFxYXFxYXHCYfFxojGhoXHy8gIycpLi0sGB4xNTAqNSYrLCkBCQoKDgwOGg8PGCwkHSUqKSwpLCksKS0sKSo1KSwsKSwpMCkpKSkpKSkuKSkqKSw1KSkpLCwsKSksLCkpKSwpLP/AABEIAJkA6AMBIgACEQEDEQH/xAAcAAEAAQUBAQAAAAAAAAAAAAAABgECBAUHCAP/xABAEAABAwIDBAcECAUDBQAAAAABAAIDBBEFEiEGMUFRBxMiYXGBkRQyUqEzQmJykrGywSNzgqLRNbPwNENTY+H/xAAaAQEAAwEBAQAAAAAAAAAAAAAAAQQFAwIG/8QAJxEAAgIBAwIHAAMAAAAAAAAAAAECAxEEITEFEhMiMkFRcYEUobH/2gAMAwEAAhEDEQA/AO4oiIAiIgCKl0ugKoqKqAIiIAiIgCIiAIiIAiIgCIiAIiIAiIgCIiAIiIAiIgCIqICqIiAwsWqHsge6MZn5TkH2jo25O4X1PddR2HbRkAbHVSROmFg/qyTbmTpYG3Detjtbifs9O9/wNL/EjRo77uIXBxUEklxuSbkniefqSi3M3Wap0NdvJ6Foccgm+je12oGh4nhbeD42WwBXnKKtc0gtc5pG4gkEeDhqFKcH6SauHSQiobyfo4eD2/uCvTjg51dUhLaawdkVVDsJ6S6WawkJgd9vd+IaetlKqerZILscHA6ggg6c9OC8mlC2FizF5PuipdAh0KoiIAiIgCIiAIiIAiIgCIiAIiIAiIgCIiAIiIArSVcvhWS5WOO7TTxO5Ac16WMWGRsTTq91z92Pd4XcfkVzMNW52vqmvq3tZoyMlg8QSXnzeXLX4fQPnlZFHYvkcGtvoLnmeSI+Z1M3Zc8fh8AV9M62GLbL1dL9NC5o+Mdpn4hp6rVL1kqyrcXho+8c1isqhxqendmhkfGe4m3m3cfRa5LoeY5i8pnQ8I6WJ4wPaYxI0/Xb2XHvt7p8rKdYNtvR1VgyQB/wP7LvQ7/K64I6UkWJ/wCaKgcowaNXULIbPdHplrwd2qrdcDwnbespiAyUuaPqydoW89R5FTrBeluF/ZqWGI/E3tN/yPQqDSq19U9nszoaLAw7GYKhuaGRsg+yfzG8eazcyF5NNZRciIhIREQBERAEREAREQBERAEREAREQBR/bHFhTwPf8LS7ztZg3cXLflcs6WMXBY2Npv1jrm3wx6Dxu7l8JUM4X2dlbZzQyEm51J3nxKnHRLhnWVb5juhZp9+S4b8g/wBFBgux7AUZpMLMoaXPeHzZWi5dYWjaAOdh6qTF0cO63uftuaja/arEaStkLGubTjK1ofHmjdZouc3C5vuIKi20G0kFXGCKWOCfMC6SM2Dm2NxbSxvbffcdV98P6RK+A5ZHCYcWTNvpyvofz8Fn7KubX4s2QQshYxpkcxoGW7W5bkWF7ucOCHWc/Fl2xly+GuPohIRdF2hbg7a6SOZsrXEtD3RWbHGbDgBrzJ1WuxroyqY5stMDPG4Zg5xa3LrbK4mwJ8BryCkqz0k1ntw8fHJCkuthi+BVFI4NqI3Rk7ibEHwcCQfBYCFaUXF4ZS6qHKiBDyfemq3xuzRucxw4tJB9Qpfg/SlVw2E2Wob9rsu/EBY+Y81CkuoOtd06/SzuGD9JdFUWDndQ/wCGSwHk7d62UpimDhdpBB4heZw9bHCtoamlN4JXMHw3u38JuPkhpVdSfE0eirqq5Xg3S+4WFVHm+3Hv82E/kVOsH2tpar6GVpPwnRw/pOvmhpV6iuz0s3SKgKqhYCIiAIiIAiIgCIiAIioSgMDGsRFPC953gGwu0XNtAC4gX81wXauoY6qe2NoYxnZDQAADvfoNLl5de3FdV6QMXijDRIQWsaZXszN1aCA0Fj2Oa8OdZljYgOcRuXEHylzi529xJPiTc/NQZfUJ+VRReCtxhW1lZTaQzPDR9V1nN8MrgQPJaUFVupMiMpQeYsnkfSPHOMuIUkVQPjYLO9HX/Us7o8xahhnqnl7KcPcBEx5ItG25PadpckjS99FzYFXAod46qakpPfBt6cGtrhffPOCRyD33Po26mXS5ijhJBCxxaA0yODSRqXZW3tyyn1XPKSsfDI2SJxY9pu0jeD5rIxbGJauTrJ3Z35Q29gNANNBohEbkq5R92yf17jJs6x9QS94yljjqfpcrdTxtp4L41GyFE3DaaWd3szi1hfI1rnOfmDnBuQGxJBGttwWsxzaqGpw6npIGva9romuDgLHK0i4IOt3kaKWdIWAvnpoYqftvhs7qgRmLA3q8zQd9v3Qv+WalJLuwkvtkJxPYxvs5qaKYVULff7OR7Od293lprqNVF11Do/weWkpquSra6GN7R2ZBY5WNkzktO4WdbvtysraurZhWGUzoIo3yzhhLntDtXMzuJ4m2jQLhCvLTKUe9+Xbc5gFVTWpoYsRoZaqOJsE8B/itjFmSNsHZgOBt+krTbUbM+xyRtY/rmysa9jrWJDiQBpvO71CFWenkl3LdGhRZNfh0tO8smY6Jw1s7lzHMd4WMQhwcWtmLqrZCDcGxG4jeD3claQhQLYkuDdIdbTWAk65o+rJ2vR28ep8FPMG6XKaSwqGugPP3m+o3ei42l1Bdr1dlfvlHpmhxGKZodE9sjTxaQR8lk3XmWixCWF2aKR8R5tJH5WupngnS7UxWbUNbUN5izH/Lsn0CGjXr4S9SwdoRRbA+kehqrASdU8/Ul7JvyBOh8ipM2UHcbqS/GcZbplyqqAqqHoIiIArZHWFzuVy1O1VPPJRzMpgDK9ha25y+9o7Xgct0IeyOO7dRtqQK1jXgSyC5OYDKA5sdhex0aPMgKIhTrDqCppYnU2IU03s5vZ7AXtbfg4xZgW37QtqCO9YcmwIkN6SoilBvla42dYbyS29vGwXnODHvpnb50vsiYKqtvVbH1kW+Fzxa947PFjuPZ1A8QtS+NzTZ4LTycLH0KnJnyrlHlAK5W3S6k5YLrpdUAN7DVVsgwZmE1TYp4pHguax7HkDeQ1wdpfwCkG2O2AqaqKaldJFkjAB9xwdmcXbju1CiiXQ6RtlGLijb4jtXWVLOrmme9mnZ0ANviygZvO63OG7Q09TRto65zourN4Z2jNl3gB437iRpw5KH3VcyExvmnl75+TohxShw/D5oaecVUs4cLtHxNy68GgNvpe9ys/CaRtXBhtRJbJSsm60/ycuQHwLAfJcsus+n2gqI4H07JCIX3zMsLakE2JFxe2tiELENUs+ZbY2/0nc9IMUnw2oIFpDKJRwAgkLw08NxssKu2dopfaayQugpmymKNlO1t3FhyufY6WLr91he61uzu2/slJJDkLn3kdFICOwZGhp/c3Ww2Jxt7qR9JDK2CoD+shLwCyQHV8ZzAi+h9RyKFhTqsxndvf8AccEexHZgjqXUrvaIaglsTrZXZxvjeD7rvzWqq6GSIkSMcyzi05hYBw3i+6/dddBlxOra+mgq6NlNeqheJIxlaXB3a0BLSSOIKyK/G5ZMaZSPyGnbKAI8jbEmFxJJtck3NwT5Ic5UVvhtbpfpy1UK6AcAoq2aopqeM0s0BeWyOe5zXhj8r87b9nfcWtoO6yjuNbNCGFs8EzKqAuyF7QWlj+Ac07geB/yhXnp5RWVujQKwrInpJGBpexzA7Vpc0gHwPFfAhDljHJS6mHR1jcgrIYnvcWl3Z1Ojrat72uF7jduPBQ8DmsvBKrqqmF+7LIw+WYA/K6HaqbjJYPTTSrlZE64B5i6vQ+kCIiAKhVUQFtlhVmB0830sMcne5rSfW11nogI/LsbF/wBp80O7Rshe3Td2Zc4A7hZYdTsvUEWLoKpvaOWaMtJuOLgXA+ilipZRghpPlHM8R2GhP0lDJHuu6leHi3EhgIPkI1HanYimLssdV1UlieqqGFrrXsNDlPnlXbSFwHpWJrMYkjDsrYIo2DiMxs8jxu/5LnZJQjlnL+HXa8dp9Z9ga6LtRtEoBNnQuB1HIGx9AVoq2jljcetY9hub52ka8d6xaehxGm1pppNd3VyO/STzsu/DZycMA9o6w5e0J42PBNgDqzKQNON1FdqsWYvJVu6Wo8PBwNLrsOJbCtfcvpIXnnTvMbt1vddlb36lRnEdgYBch9RS900ZLe4dYBlPkSumSjPp9i43IJdLqSzbAVO+F8NSPsPAdvtqHWA9b9y01bglTCf4sMjO8tNvG6nJUlROPKMNCVYDdVuhywXZkzK0IUBnR4zOCw9Y93VuD2Bzi4Nc3cQHXCzafadxxBlZMA5we1zgwAXs3LoDu5rRqiHVWzXuTjZXGoTis8rnCKKZs4BkIb79iGnhfzXy2Wc04bXtfq1jqWQjuzkO+TbKG3X1iq3sDgxzmteLOAJAcOTgNCFJ3hfjGV8/2dWxqSCStkinrQIZGC8EzSGBrmDq5IJPduDre45KNzbO4e2npHTukifOHRZorOYJI5Cx0jw69wbtHZtpcrT4ftYBE2Grp46yNmjC8lsjB8LXt1Le4r5YjjUUmHwQAObJDLKRcXHVyZiAHX3js30QsyvhNZwjaN6PHmCpyuElVBKGdW1zR2OZa63vDtN113b1DCV06tqBVTVjYXB7qqihlYGEXMkNiWgjc62bv0XM5GFpIcC0jQgixFt4I4FDlfCMWnE9J7OVvXUkMnxRtJ8SAStmod0V1nWYbEPgLmehKmIQ2q33QTCIiHQIiIAiKiAqiIgKFeb46v2irqqjQ9bPI4fda45P7QF3ja/EvZqGplBsWRPLT9ojKz+4hcCwOINjZw4/lb5ArN6jPFePkuaSOZZJTgFJnqoGf+yPw7Jzn5NXawFyfo7g6yuaeDGyv/TG0/MrrKdNjirJ51TzPAyqmVXItIqmBVYHTyavijJ55QHfiGoWG/Zlo+ilmi7s3WN8xJmNvAhbtFGAQzENijJfPHS1Pe5jon/jbm71G6/o3h1PVVMHfGWzt48AS+3eQF1dUsmDjOmufKOEVOwRv/CqInH4ZM0TuGmt9de5ayt2RrYfegeRzZZ49WXXoWanY8We1rxycAfzWudszT742mE84nOZrzyg5T5gqNyrLQVvjY86PaQbOBaeR0PoVavQFbsoXi2dko+GoiY/nxblUcxDo2jdvphx1ppcvn1ctmjwBQqy6fJelnIkU4r+jlrdWSyRd1RE5o8M40PjqtPPsJWAExtZUNHGF7X/AC0d8kyVpaW2PMSPEq26yKuhliNpWPj+80t/NfCwt3+GnevRxw1yXU9Q6NwfG4se03Dmkgg8wRqqVNU+V7nyEve43c47yTvJVLaKxzUJTb2Ot9ClbeKeO/uvDh4OH+QV04LifQ9V5K17D9dnzadPkXLtYQ3tJLuqRVERC0EREAREQBEVCgIH00Yh1eGlg3zSRs8gc5+TVzCjblAHAfsLfupV031+appIB9Rr5T/U4Nb+g+qiET7A30/+k/4CxOoPMkjS0kfLk6T0SU1zPIRuEbB55nu/NvoujqIdGNJkoc3/AJJHu8hZg/SpgtLSx7aoopXPM2ERFZOQREQBERAEREAREQFLLAqsDp5Dd8TCfiygO8nCxHqtgqFAebKzb3EKWomiEolayWVgbM1sgsyRzbXPa4c1lYPtXFW1EcFRh8IfK8MEkTnw2c7cXWBHLgVotvosmKVjeU8h/EQ791dg1Z1dRBINMssLj/TIwn5XVN2OEsHbwIWRbaOiYj0XAatFRD4tZO31jOa3iAo5VbCzg/w3xTdwfkf+CSx9Lr0EvnPSMkFnta8faAP5q2Z0tHVL2wcP2Nwuopa0SzxvhZE17nucLCwadL8b6LurTotDiWxNJUMyPa5rTa7Y5JGN0+wHZPkt5FHlaByAGvcpPdFPhLtXBeiIhYCIiAIiIAqFVVEB586Q67rsZnI3RZIx/Q0E/wBxWEx1gBv1HyGv5L5Y/wD6nWfz5f1q8bh/X+6wNVvYa9CxA73spR9VRU7eUbSfFwzH5lbcLHoPomfdZ+kLIC3ILEUvoyXu2VREXsgIiIAiIgCIiAIiIAqFVVCgPMfS7Bkxip4ZjG/8Ubf8LTxu/hj/AJrqpH01/wCsTfcg/wBsKON+jb4qheXaD1Zh1T1sMbx9djH/AImg/uslarZf/oaX+RB/tMW1V8pBERAERE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p>
        </p:txBody>
      </p:sp>
      <p:pic>
        <p:nvPicPr>
          <p:cNvPr id="13317" name="Picture 5" descr="emp.jpg"/>
          <p:cNvPicPr>
            <a:picLocks noChangeAspect="1"/>
          </p:cNvPicPr>
          <p:nvPr/>
        </p:nvPicPr>
        <p:blipFill>
          <a:blip r:embed="rId3" cstate="print"/>
          <a:srcRect/>
          <a:stretch>
            <a:fillRect/>
          </a:stretch>
        </p:blipFill>
        <p:spPr bwMode="auto">
          <a:xfrm>
            <a:off x="6659563" y="2636838"/>
            <a:ext cx="2209800" cy="14573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5"/>
          <p:cNvPicPr>
            <a:picLocks noChangeAspect="1" noChangeArrowheads="1"/>
          </p:cNvPicPr>
          <p:nvPr/>
        </p:nvPicPr>
        <p:blipFill>
          <a:blip r:embed="rId2" cstate="print"/>
          <a:srcRect/>
          <a:stretch>
            <a:fillRect/>
          </a:stretch>
        </p:blipFill>
        <p:spPr bwMode="auto">
          <a:xfrm>
            <a:off x="7477125" y="0"/>
            <a:ext cx="1666875" cy="2505075"/>
          </a:xfrm>
          <a:prstGeom prst="rect">
            <a:avLst/>
          </a:prstGeom>
          <a:noFill/>
          <a:ln w="9525">
            <a:noFill/>
            <a:miter lim="800000"/>
            <a:headEnd/>
            <a:tailEnd/>
          </a:ln>
        </p:spPr>
      </p:pic>
      <p:sp>
        <p:nvSpPr>
          <p:cNvPr id="17411" name="AutoShape 6" descr="data:image/jpeg;base64,/9j/4AAQSkZJRgABAQAAAQABAAD/2wCEAAkGBhQSEBUSExIWFBQVFRcZGBgXFRIWEhoWFRcXFxcYGBUXHCceFxojGRQXHy8gIycpLCwsFR4xNTAqNSYrLCkBCQoKDgwOGg8PGjUlHyU0LCw0LC8sLzQsNTIvLDAvNC8uLCwsLCwwLS8sNDAsLCwsLCwsLCwsLCw1LiwsLC8sL//AABEIAJMBVwMBIgACEQEDEQH/xAAbAAEAAwEBAQEAAAAAAAAAAAAABAUGAwIBB//EAEQQAAECAgYGBgUKBgIDAAAAAAEAAgMRBAUGEiExQVFhcYGREyIycqGxNEKywdEUIzNSYnOCkuHwFiQ1U6LCFfFDRGP/xAAZAQADAQEBAAAAAAAAAAAAAAAAAwQCBQH/xAA2EQABAwIEAwUHAwUBAQAAAAABAAIDBBESITFBE1FxYYGhsfAFFCIyQpHRNFLhIzNywfFDJP/aAAwDAQACEQMRAD8A/cUREIRERCERfCVAdXLXEtgtMZwzLZCGN8Q4cBM7Flz2t1WmsLtFYL4SoQo8V3biBg+rDGPF7wZ8AF9/4eEe02+f/oXP9okLOJx0H39FawtGp+3oL7SKzgAEPiwxoIL2+U1n205zT1IhLZ4GcwRoOOC0ZocJgJENgA1Mb5AKh/46I9xIhkTJOMmgT3rlV4lJbh17L3VtMY876dtl1hV9EGd13CR8FLhWhb6zCNxB+Cjw7PvObmjmfgpUOz7Bm5x5AJcIrv8Atv8Aq9kNN/xSYdbwnevLfMeeClMiAiYII2EFR4dWQ25MHHHzUlrQMhJdeLi/+lu66hfg+i/evqIicloiIhCIiIQiIiEIiIhCIiIQiIiEIiIhCIiIQiIiEIiIhCIiIQiIiEIiIhCIiIQiIiEIq6tq8h0cdYzccmDtH4DaolorRiALjJGKRwaNZ26h+zws9UBB+UR5uiuxAdiW7T9ry8o5Jy5/Ci13Ow/nsVkcAaziy6bDc/x2rpAq+LSevSSWQ9EFpIn3zmd3lkryFCDQGtAaBkAJAcF7RPjiDO0890iSUv7By2RERNSkRRKXGij6OG121z7o8ASfBV0Wm00f+vDO5/xISXzBux7gU5kJfuO8hXiLLxLWxYf01Fc3bMgcy2R5qZRLYQH4EmGftDDmJjmltrISbYrHty80x1HMBfDcdmfkrxF4hxQ4TaQQciCCOYXtVKVEREIRERCEREQhEREIRERCEREQhEREIRERCEREQhEREIRERCEREQhEREIRERCEREQhFWV/XIo8Keb3YMG3Wdg+GtWTnAAk4AZr89pcd1NpYAycbrdjBiTymVDW1BiYGs+Y5BXUVOJXlz/lbmVY2VqgxXmkxesA6bZ+s/S47B57lslyo1HbDY1jRJrQAOC6p1NAIWYd9z2pVTOZn4tth2IiIqFMi+Er6vERw7JPaBw165c14TZehVbLQAvld6s5TnjvkrdUDKhdfkSLs854y3a1etiAzkZywOwqGjdOcXG7lRUCMW4a+ls8CqWsrJwYuLR0btbcuLcuUldoq5ImSCzxdKjlfGbsNl+e0iiUihPmCQCe03GG7YQcJ7DwWhqW1rYsmRJMecj6jjs+qdh5q+iwg5pa4Ag4EHEFYa0dmjB+chzMI56S2evWNvNcqSKWj+OI3buCurHLFWfBKLO2IW8RY+zFpiCIMU4ZMcdGprjq1FbBdKnqGTsxNXNqKd8D8LkRET0hEReXvAEyZAIQvSKvfW0zJjb371L4aZF+oP3xU/vLNs+gTeC7dWKKDBrUEycLp8P0U4FMZI14u0rDmFuqIiJiyiIiEIiIhCIiIQiIoT65hCL0Jf8AOTAuydmRMYylkVlzmt+Y2Wmtc7QXU1F8LpCZyXyHFDhNpBGsEEcwtXWV6REQhEREIRERCEREQhUFsaw6OBcGcQy/CMXe4cVBsNQO3GPcb5uPkOBVdbKl3qSW6IbQOJ6x8xyWvqKi9HRobdN0E73dY+JXHj/r1hcdG+vyuxJ/Qow0auz9eCnovjnSBOpUYtC692Rd1Y3pb10JqmOG2M6rmRwukvhV6ii0intaxr82uI3yIJnJSGPBAIMwU0PaTYHNYLSBcr0qyv4c4Yd9Vw8cPOSs1GrGFehPGwnlj7kupZjic3sW4nYXgrNGlvlK+6XeKv6khygjaSfGXkFmlsKPDusa3UAOQXH9lgukLjsPNX1pDWgDddEReIsUNBc4yAXeJAzK5eq9ry9gIIImCJEHIgqNArAOhuiSk0E75BVn8QuvdkXdWM5b9fBSyVcLAC46p7IJHE2Giy9oqm+TxZD6N2LT5tO0eUlp7J1z00Po3mb2DPSW6DvGR4a1PrurRHgOb60ptOpwy55cVgappxgRmv1GTh9k4OH70hcx49yqA4fK714LsMPvtMWn52+vFfpyL410xML6u8uAizVpqVehRAOyBzxGK0NIfJjjqBWZp7f5eMdTPNwXNr3nDgG4JV1G0Yw48x5qsqKzIpEMvMQtk4tldByAOvarL+Am/wB4/kHxXmydbwoUBzYkQNJiEyM8rrR7irr+JaN/eb4/BT08FK6Jpfa/X+VZUT1bZXBl7dP4XSJVoEJrRi5jQAdd0Sx5LxVNJ9Q7x7wrB8QBpcTIATJ0SGM1hWU2NSIxbAJYJmRndIGOLnDEYaAn1DhBIxzRmcrDdSU8bp2uDjkM7nZbxFk3UemUUdJ0nTMGLmkucZae0JjeOS+2WraJGpEQOeSy64hplh1xLLUDJOFYMYjc0glZNGcBka4EBatFnrYU+JCZDMN5bNxnKWOG1W9VxC6BDc4zJhsJOsloJTmzB0hj3CS6EtjEmxUpFQ2vpz4UJhhvLSXyMpZXSdKsqoil1HhOcZuLGknWSENmBlMW4zQ6EiIS7HJTEWdplApkWI6UYQ4Yd1ZYEjR2ceZVdTmUuhyidMYjJyMy5w3EOynrBSX1RZclhsN8vJOZSh9gHi52z87LZrFU3+qjvw/YatZVtOEaE2IMLwy1HIjmCsnTf6qO/D9hqVWuDmRkfuam0TS18gP7XLT1zQDGgOhtddLpSJywIMjsMlFs1UzqPDc17gS505Cd0YS06VJr2O5lGiOaZODcCMxiFCslTXxYDnPcXERCJmWV1urenO4fvIuPit3JLeJ7sbH4b9912r60Aowb1C8uBliAOrLM8dStIb5gHWAea/PrR0WOws6eIHzDrsiTIYT9UbFf1dV1MD2OdHaYYIJEzMt1dj3qeKrkdM5pabZZZZdVRLSRtha4OF8888+i0iLJV7Wcaj0tp6RxhOk67hKWT25ceIWsa6YmMirYpxI5zbZtUUsBja12zl9RZSvK0iupbYEGIW9lplLN2JOWhsuRWqARFMJHOA2yRLCY2tcd819RET0hfmNLd0tJd9uKRwLpDwX6aAvzGqcaRC+9Z7QX6euN7KzD3cyuz7VyLG8giqotn2l0w4tGqQPIq1XiLCDhJwmCunNCyUfELrlRyOYfhNlQVtS2m7DZ2WcpjDw965VfWRhHW05j3jarKPZ9p7Li3YcR8VXR6niN9W8Ps4+Ga4U0VUyTi2+2i6Ub4XMwX+60UCOHtDmmYK9kLK0OmuhOw4tOn4FaWi0tsRs2neNI3rq0tY2cWOTuSingMRuNFmqPR/ngzU+XAHHwC1aqYVG/m3HRdvcwB8VOplNbDbM8BpKVRMEDHl2WZ8FuocZHNA5L3SaS1jbzjIeJ2BZqn1g6KccGjIfvMrzSaS+K6ZmToAmZbgpECpIjswGjbnyChqKiWqOCIHD61VMUTIBiec16qmltAdCf2X6dpwO79FOg1CwOmXFw1YS4619gVCwdol3gOQ+KsYcMNEgJAaAraaldhAnaDbTn+FNNOLkxnXVel+d2qoXR0l0snyePxZ/5A81+iLJW8gfRP7zfIjyK17TjxQE8s072ZJhnA55K4sxS+korCc2i6fw4DwkrVZiwkX5qI3U8H8zZf6rTqmkfjhaexTVbMEzmjmuVKZNjhsKzNPfKjxhrZ5OH6rVrL2jo9yHEGgiY5hS17SBjHaE2iILw08wo1l6igxoJfEaSQ8jtOGADToO0q4/hGjf2z+d/xVXZOt4UKAWxIgaekJkZ5XWj3FXJtNRv7zfH4LFM2m4LS/De29lRVOqeM7Bitfa652qiXaI+Wm63gXAHwmoNiaJKEYmtxHLD97yu9MgupkJxaeqQbmokZeIzVXZSu2wb0GKbnWJBOAByc12rLzWXPaapsjsm2sD2oYx3uro2/Ne5HYtkRNYqxQlSYg1MPttWgrK0cKGw3Xte89lrSHTJynLILPWH9IfPPozPfeamVEjXVEQab2us08bm08pIteynW87ELvO8le1P6PC+7Z7IVTbail0Brx6jpncRKfOS+2dtBCMBrHxGscwXSHECYGRBOeElprgyrdiNrgWWXNL6RuEXsTdc7dfQw/vP9XK3qL0aD923yCy1rK4bGk2H1mMM3O9W86YAHCe/gtFVwJoLA3tGDIb7uHiswyB1U9zc8lqaMtpWNdlmVBp1rCYnRUeH0rteN3DOQGY2zAVfXUSmOgOMZjGw+rOV2faEvWJzkvNiqZDY6I15DXOuyLpDATmJnTiMPgp9rK6hmCYTHB7nSndMw0NIcSSNyQXmWB0r388h5cynhgiqGxMZe1sz58gpNjD/ACo77vNU9N/qo78P2Gq4sX6KO+7zVPTf6qO/D9hq1J+nh6tWY/1E3Ry0VpPRIvd94UCw/o7vvD7LFPtJ6JF7vvCgWH9Hd94fZYqX/rG/4lTs/Ru/yHkoNvs4W5/+q1lH7De6PJZW3sM/NO0dccTdI8jyV7VtcQojGBsRt4gC7MXpyxF3PQVmFwbVSAnXD5L2ZpdSxEDTF5qFbCgdJR74HWhm9+E4O9x/CvVmqzDqJNx+iBDtzRMH8suSuojA4EETBEiNhzX5zGiOoxpFH0Ok3gDMHiw+KzUu93lE2xBB67LVM33iIw7ggjpv+VcWRgGLHiUh2sy7z8Tybh+JbBV1n6B0NHY0jrEXnd52PhgOCsVVSRcOIA6nM9SpauUSSkjQZDoEREVSlX5bRHXIzCfViN/xcPgv1JfmVd0e5SYrcuuSNzusPAr9Eq6k9JCY/wCs0HjLHxXF9l/C6SM7Lte1PibHIN1JREXaXFREUaPWMNmbhPUMTyCy57WC7jZehpdkAukajNf2mg7x71EbVIY69DcWnUcWnYRn4qLHtD9RvF3wHxXWh0eJF60Vxu6G5A7wNCgM0Mz7MbiPPS3eqhHJG27jYcv4Vh0ebsLxaBnhhM+9Rf8AiGudeiOLzybuAGjivbY4MYw9FwYaM9W4hRaZCiQutDcSzS09aW6ehblLC3EW4gCb/m26wwOvYGxPrVWcKC1ok0AbhJe1TQLQ/Xbxb8D8VYwKex/ZcJ6sjyKbDUwyCzD3aLMkMjc3BSERFSkos3bofMM+8HsuWkWWt5F6kJutzjyEv9lHXG1O5WUIvUNXOwWUbez/AHWtWasLBlBe76z5flA95K0q8oBanb63Xteb1DvWyKLWVAbGhljvh4rtHjhgmf1VeC+N9ln75psz22wWuTskRtcDjBtbdUTakgic2T/G7PgcVPotj4Wb2ncHO8TNWNJqsXermPFfKtpvqO4fBc2OmjjkDZW9OSufUyubdjj91MolEbCYGMEmtyxJ0zzO9Q6xs9BjG85snfWaZE79B4qyRdZ0bHNwkZLntle12IHPmqqr7NQILrzWkuGRcZkbhkN8ln7F+kxO4722raqhqWzxo8V0QxA6+C2QaRKZBznslxUclPhkjMbbAE3VkdReOQSOuSBZXr2AggiYOBByIVHFsbRy6cnN2B2Hjir1FXJCyT5xdSRzPj+Q2Vc6oIJhdFckyYMgSCSNJdmVMo1GbDY1jRJrRIYk4byuqLTY2NNwOxZdI9wsT2qop1loEVxeWlrjndMpnWRlNdKNZyAxjmBmDxJxJJcRqno4KzRY93iviwi/Rb94lw4cRt1UagVeyCy5DBDZk4knE79y4xKkhOjdMWnpJgzvOlMCQwnLIKei1w2EBtsgs8R9yb5lcqVRWxGFjhNrhI4keIXKr6tZBaWwxIEzxJOMgNO4KUi1gbixWz5rON2HDfLkuFNoTIrCyI280+esHQVW0KysGFEERt+bTMTdhq1bVcosOhje4OcMwttmkY0tacivEaMGtLnEAATJOQCxlFZ8tpxiS+bZI5ZhvZB2k+E9SuLQVDEpERsol2HLrAkymDmGjAmR8FZ1ZVjIEO4wbSTmTrKlkjfPIGuFmA36/wAKqORkEZc03eRbp/KloiK9QIiIhCxVuKFditijJ7ZHvN/Q/wCKsLE0+9CdCJxYZjuux8HT5hWlfVb08BzB2hi3vDLniOKwdT1iYEZr8ZAycNN05jeM94XCmPutWJPpd6P5Xdh/+qkMf1N9D8L9NXiNekbsp6Jzl4LyY4uX29YXZiWkSmJLMPrCIXXr5nsJlwC6FVVtgABzvyXKhgdJe2y6U2lRbxa9xGwYDwzUNXdcwC5kN0uuZAgZzInLmCu1WVSGdZ2LvAfquQ6jkknLb3HM+tVe2oYyO9s+QXKq6nlJ8QY6G6tp27FcIvEV91pOoE8l3YYWQMs1cySR0jrlUUOk/wA3PW4t8Lo8gtAsa2IQQ7SDPjmti10xPWoPZsuMPB53+6qrGYcPS32VPWdT5vhje33j4KkW0VXWdUX+szB2kaD8CsVlBf8AqRa8vwtU9Vb4X/dVlBpcW8GscTsOI8cgtJBvSF6U9k5eKqKoglsOI4Dr4gCWPVE5cyq+HWUQOvXydhMweCXBP7qxpkucX2C1JHxnEMsLeK1SwVs6XepF3RDaBxPWPgRyW1pNMEOEYrsAGz27t88Fg6loZpNKm7EXi9+rOcuJw3TVHtFxeGwt1cVv2c0MLpnaNHr12raVBQ+io0NpzlM73dY+cuCnRYgaCTkF6VfW8Tqgaz5f9q5xEMWWwXPzlkudyo8JpjRJnIeA1KypFIbCYXOwa0Y4EyG4KPVLOoTrPkuNpvRIvd94SIgWQmTcglNdZ8oj2uAorraUcaXncw+9QqVaGjvN5pc06ZtMt8xNerHVfDfAc58Njj0hE3NaTK63DHerikWfo7xIwWja0XTzbJThtRURBxIz7Cq3GmgkLbOy7QlVVm2I2V4E6wc/1VisDWlXPoUVr2OJYTgd3qulp2rY1XWQjMDtJAKdS1DiTDLk4JFTThoEsZu0qPQLSwo0Uwm3p4yJEmulnLHjjJTae6UMnUQeRCrqtqmjMjF0NwL8erfDruuTcxqxXWtaa2YhBzbxIwmJ45CW2a3je2EmQi+YyWHMYZQIwbdqswV9XxowXONSWMlfc1s8rxA81ZewzUtr6Lqi8seCAQQQcQRiCN6j0qs4UMyfEa06i4T5ZrwuAFyV6GkmwClIuNGprIgmx7Xj7JB5yyXVzgBMmQGZOS9BBFwvCCDYr6i5Q6WxzS4PaWjMhwIG8jJeaLTocSfRva+WBukGXJeYhzXuE8l3RcKVT4cPtvayf1iB4L5RqwhxOxEa7c4E8kY23tfNGB1r2yXGta3ZR2hz5mZkABMnmV2oNNbGhiIzsu14HAyIPEKPXVBgxWARiGgHA3g2R2E7NC60KHDhQQGECG0Z3gRniS7fNKBk4puRht3ppEfCFgcV+5S0WUrG0DvljGNitEG9DmRdkQSL03alpINOhvMmxGOOoOaTyBRHUMkJA2NkSU74wHHcXXdFxg01jzJr2uOoOaTLcCuycCDokkEaoi4RafDaZOiMadRc0HkSi8xt5r3A7ku6xVsKkuO6dg6rj19jjp3Hz3rarxFhBzS1wmCJEHIgpFTTidmE9yfTVDoJMY71krIV7KUB5wPYJ1n1fhy1LUsoMMOvBgnrksHaCz7qO682Zhk4HSPsu9x0q8s3agPlCjGT8muOTth+1578+dSzYHcCcZjQn19l0KuASN48Gh1HrxWmLfBfURdpcZFCriJKC7bIcz8JqaoVZUMxQ1oMhOZO4YYcUmoxGJwbrZMitjBOizC1VVxb0Fh2S5Ye5V3/ABEKdwRTf1Tb5KfVtFdDaWkzE5g7Ds0Ll0EEkMhvocsjuraqVkjMtVMREXaXOXwBcHVfDLrxYJ/vRkpCpLRV/wBCOjh9aM7AAY3Z5GWvUEmZ0bG4pNAnQse92FmqqbX1oYjxRoeMiL0tLvVbw85ale2fqcUeFI9t2Lzt1DYPjrUKzdnei+di4xTkDjdnnjpcdJWhUtNC5zzPJqdByCqqZmtYIItBqeZRV1cNwadp8f8ApWK4UyBfYRpzG8KqdhfGWhRxOwvBXCqX9QjUfNcbTeiRe77wo9CpNx2ORwKkWkM6JF7vvCkjkDqZw3APkqcGGoaeZHmoVh/R3feu9li0Kz1h/R3feu9li0KfR/2GdFmt/vv6qjtjCBopP1XNI5y8nFVlnrwgNeNDnDdj5YqTbinAQmwp9ZzgT3W/rLkV1qoiFRWQyJvcCSNV8zx2yIwXPnDXVJN7WHjdWR3bSgW1d4WVHUNKu0uI6WJETdMuC62noD2XKRpJkdYIxaT48go1Rvu0txllfwPeWvrOAKTRntGZExrDhiBzw4qanj40Lm3zFyB2qmeXgztdbLIHopVX0sRYTIg9ZoPHSOBmFlLSuNIpjIDcmyG4uxceDQOSk2OrMCBEY4/RTf8AhMyeRB5rnZCjmJGi0l2cyB3nYu5CQ4q2ST3mONg+rXu18VNHH7tJI8/Tp1OngrO0dZ/JoAazBzuq37IAxPASHEKJU1lIZhiJHBe94vEFzgBPHGRmTrJUS3s70LVJ/ObVJZZ2kEAimOkRhjEy/MsvJfUOBZiDbWGVs+q9YAynaQ/CXXuc75dFCrurfkcRkaASATKRM8c5T0tInnqWojxhEoznjJ0IkbnNn71Q0iyUd4k+lXhOcnXyJ65Fyum0XoqJ0ZMyyERPXJpTadj2uf8ADhaRplqlVD2Oaz4sTgdc9O9YyoqG+kDoA67DnfeeAAEtOXv0LY1dVLKKx9wudMTN4jNoOUgFS2BGEX8H+61qz7PhbwmyfVnny2WvaMzuK6MfLllz3WGs7QW0uLEfHcXOEjKZE5zxwxkJASGtaSh2agwooisBBAIkTMY6ccZynp0qrrGyDg/pKO+4c7syJH7LhluK+VJaGK2N8npA605AkAOB0AywIOg7RmlwNbCQyZmd8ncz1TJ3OnBfC/K2beQ6KTbj0dv3jfZeu9S0URKCyG6cnMIMs5ElcLb+jt+8b7L1Nsz6JC7vvKoaAatwP7VO4kUjSP3LI0+qGMpjYAvXCWAzIvdbPGS1lWWbhQH32F05EYkESMtmxUNb/wBTh96F5hbRLo4Y+JIbaOyTayeThxjFq3NYekN+SVgHZMcZ7LkTB3Iz5BbdzpCZyCzttaBfgiIBjDOPddgfGXiuEeu51aHT67h0R1zyJ/IJ8URvFM+Rh0+YLyRhqWRvGvyn/Sh1FB+VUyJGcJtEzI5dbqsH5fZRXlkqB0dHBI60TrHcez4Y8V8T6OACIF4zOZ70ismJlIYchkO5XaIiuUK8RYQcC1wBBEiDiCFjq7se5s3wJub9TNw3fWGzPetoinqKZk4s/wC6pp6mSA3Ye7ZYeprWvhfNxgXNGE//ACN2GfaHitjRKayK29DcHDZ7xmDvUasqihR8Xt631m4O56eM1nYtkY8J1+BFnxuP3ajxko2+80+RGNviq3e7VGYOB3gtkvj8jLOSykK0FKg4R4BcB6wBB5tBafBToFtIB7V5h+02fszVDayJ2RNj25KZ1HKMwLjszVbDY6+AJ3p8ZzWwVUy0dFJn0rJ6zMHxC7Mr2C7svL+6x7vZBSaOOOC9ng37Vqo4klrsIt2KevhKi/K3u7EI73kMbyxd4Li+qjE+niF4+o2bIXHG87iZbFcXn6Rfy9dLqYMH1G3n662UWmV0+ITCoovuydE/8TOOTj+8V1qiz7YJvuPSRTm86znKeW/NWcKEGgNaA0DIAADkF7SxDd2N+Z8B0/KYZrNwMyHiev4RERUKdEREIUCnVde6zc9I0H9VS1vEe2jxGGci3I7xktSvjmg5iaimpA+5abEqmKoLCMQvZYWoLTNo8MscxzpuLpgjSANO5To1tnOEoUEz1kl3+LR71pjQYf1G8l6bRGDJo5BJZTVLWhgky6Kl9TTvcXmPPqsXQqlix4nSxpuJM5HwnoA2LWUSrg3F2LvAKaidBRMiNzme1Inq3y5aDkFh7PwA6mxQRh877YV91oL9Y8CPirpFhlEGNyOd73WpasyOuRla1l+d1ywwo0To+xFbq0OIJH5mkbltakoHQwGM0ym7vHE/Dgp6LcFIInl9738ET1ZlYGWtbx2VVaKp/lEKQ7bTNs8toO/3BUNX2nfRgIMeE7q4A5OkMhjg4bQVs15cwHMA71qWnJfxI3YXfcFZiqAGcORuJv2I71mxbYOcGw4L3Ekapy04NnNX1Y/QxO472SuzWAZADdgvSZHHIAQ9179lkuR8ZILG2t23WTsEMIv4P9lqKTFusc4AkhpMhiTITkAF0REEPBiEYOm6J5uNKZCNdlmINumSlEhPa4ZgXSJ8SCFCq+G+l0wUi4Ww2kGejqZCekk8lsXwWnNoO8Ar2AkGmkeRxH3AN9LJ4qY2A8JliRbW6z1tx/Lt+8b7L1Osz6JC7vvKs0ThBaYy31FrJJnvCIraG91jbWwHw6QykATHVx0BzDOR1TEvFXFS2mbSHlgYWkNvGZBGBAlhvVyQvjIQGQA3ABLbTuZKXtdkcyLf7THVDXxBjm5jIG/+l5pEAPY5jsnAg7iJL86o1Ae6OKKTgIpnqwwc78rVrq9tKyCC1pDouUhiGnW74KNZCqS0GPEnfiZTzukzJO1xx4bVLUtbUTNjbtr05Kqmc6nhdI7fTrzWja2QkMAEX1F1lyUREQhEREIRERCEXl0IHMA7wCviIQvjYDRk0DgF0RF5ay9JRERerxEREIRERCEREQhEREIRERCEREQhEREIRERCEREQhEREIRERCEREQhEREIRERCFnYdXQ30+KXsDroY4TnKd0YyyPFaJEU1O0AOIG581TUOJLQTsPJERFSpl//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p>
        </p:txBody>
      </p:sp>
      <p:sp>
        <p:nvSpPr>
          <p:cNvPr id="17412" name="TextBox 5"/>
          <p:cNvSpPr txBox="1">
            <a:spLocks noChangeArrowheads="1"/>
          </p:cNvSpPr>
          <p:nvPr/>
        </p:nvSpPr>
        <p:spPr bwMode="auto">
          <a:xfrm>
            <a:off x="250825" y="692150"/>
            <a:ext cx="7634288" cy="5509200"/>
          </a:xfrm>
          <a:prstGeom prst="rect">
            <a:avLst/>
          </a:prstGeom>
          <a:noFill/>
          <a:ln w="9525">
            <a:noFill/>
            <a:miter lim="800000"/>
            <a:headEnd/>
            <a:tailEnd/>
          </a:ln>
        </p:spPr>
        <p:txBody>
          <a:bodyPr>
            <a:spAutoFit/>
          </a:bodyPr>
          <a:lstStyle/>
          <a:p>
            <a:r>
              <a:rPr lang="en-GB" sz="2200" b="1">
                <a:solidFill>
                  <a:srgbClr val="002060"/>
                </a:solidFill>
              </a:rPr>
              <a:t>You are part of an team that has come together to raise awareness of, and tackle, discrimination and inequality:</a:t>
            </a:r>
          </a:p>
          <a:p>
            <a:endParaRPr lang="en-GB" sz="2200" b="1">
              <a:solidFill>
                <a:srgbClr val="002060"/>
              </a:solidFill>
            </a:endParaRPr>
          </a:p>
          <a:p>
            <a:r>
              <a:rPr lang="en-GB" sz="2200">
                <a:solidFill>
                  <a:srgbClr val="002060"/>
                </a:solidFill>
              </a:rPr>
              <a:t>In your team discuss the questions and agree an overall approach. </a:t>
            </a:r>
          </a:p>
          <a:p>
            <a:endParaRPr lang="en-GB" sz="2200">
              <a:solidFill>
                <a:srgbClr val="002060"/>
              </a:solidFill>
            </a:endParaRPr>
          </a:p>
          <a:p>
            <a:endParaRPr lang="en-GB" sz="2200">
              <a:solidFill>
                <a:srgbClr val="002060"/>
              </a:solidFill>
            </a:endParaRPr>
          </a:p>
          <a:p>
            <a:r>
              <a:rPr lang="en-GB" sz="2200">
                <a:solidFill>
                  <a:srgbClr val="002060"/>
                </a:solidFill>
              </a:rPr>
              <a:t>You need to create and present back to your colleagues either:</a:t>
            </a:r>
          </a:p>
          <a:p>
            <a:endParaRPr lang="en-GB" sz="2200">
              <a:solidFill>
                <a:srgbClr val="002060"/>
              </a:solidFill>
            </a:endParaRPr>
          </a:p>
          <a:p>
            <a:endParaRPr lang="en-GB" sz="2200">
              <a:solidFill>
                <a:srgbClr val="002060"/>
              </a:solidFill>
            </a:endParaRPr>
          </a:p>
          <a:p>
            <a:pPr lvl="1">
              <a:buFont typeface="Arial" charset="0"/>
              <a:buChar char="•"/>
            </a:pPr>
            <a:r>
              <a:rPr lang="en-GB" sz="2200">
                <a:solidFill>
                  <a:srgbClr val="002060"/>
                </a:solidFill>
              </a:rPr>
              <a:t> An action plan </a:t>
            </a:r>
          </a:p>
          <a:p>
            <a:pPr lvl="1">
              <a:buFont typeface="Arial" charset="0"/>
              <a:buChar char="•"/>
            </a:pPr>
            <a:r>
              <a:rPr lang="en-GB" sz="2200">
                <a:solidFill>
                  <a:srgbClr val="002060"/>
                </a:solidFill>
              </a:rPr>
              <a:t> A flyer/poster or web page</a:t>
            </a:r>
          </a:p>
          <a:p>
            <a:endParaRPr lang="en-GB" sz="2200">
              <a:solidFill>
                <a:srgbClr val="002060"/>
              </a:solidFill>
            </a:endParaRPr>
          </a:p>
          <a:p>
            <a:r>
              <a:rPr lang="en-GB" sz="2200">
                <a:solidFill>
                  <a:srgbClr val="002060"/>
                </a:solidFill>
              </a:rPr>
              <a:t>You need to convince your colleagues that your approach will work.</a:t>
            </a:r>
          </a:p>
        </p:txBody>
      </p:sp>
      <p:pic>
        <p:nvPicPr>
          <p:cNvPr id="17413" name="Picture 2" descr="Image result for team work"/>
          <p:cNvPicPr>
            <a:picLocks noChangeAspect="1" noChangeArrowheads="1"/>
          </p:cNvPicPr>
          <p:nvPr/>
        </p:nvPicPr>
        <p:blipFill>
          <a:blip r:embed="rId3" cstate="print"/>
          <a:srcRect b="63420"/>
          <a:stretch>
            <a:fillRect/>
          </a:stretch>
        </p:blipFill>
        <p:spPr bwMode="auto">
          <a:xfrm>
            <a:off x="2843808" y="2204864"/>
            <a:ext cx="2571750" cy="647700"/>
          </a:xfrm>
          <a:prstGeom prst="rect">
            <a:avLst/>
          </a:prstGeom>
          <a:noFill/>
          <a:ln w="9525">
            <a:noFill/>
            <a:miter lim="800000"/>
            <a:headEnd/>
            <a:tailEnd/>
          </a:ln>
        </p:spPr>
      </p:pic>
      <p:sp>
        <p:nvSpPr>
          <p:cNvPr id="17414" name="AutoShape 4" descr="Image result for action pla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p>
        </p:txBody>
      </p:sp>
      <p:pic>
        <p:nvPicPr>
          <p:cNvPr id="17415" name="Picture 6" descr="download.jpg"/>
          <p:cNvPicPr>
            <a:picLocks noChangeAspect="1"/>
          </p:cNvPicPr>
          <p:nvPr/>
        </p:nvPicPr>
        <p:blipFill>
          <a:blip r:embed="rId4" cstate="print"/>
          <a:srcRect/>
          <a:stretch>
            <a:fillRect/>
          </a:stretch>
        </p:blipFill>
        <p:spPr bwMode="auto">
          <a:xfrm rot="-1542688">
            <a:off x="4619281" y="3684479"/>
            <a:ext cx="1804987" cy="1293812"/>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514C2A3F-A90B-462A-A2FC-90768786E931}" type="slidenum">
              <a:rPr lang="en-GB" smtClean="0"/>
              <a:pPr>
                <a:defRPr/>
              </a:pPr>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468313" y="404813"/>
            <a:ext cx="7885112" cy="1143000"/>
          </a:xfrm>
        </p:spPr>
        <p:txBody>
          <a:bodyPr/>
          <a:lstStyle/>
          <a:p>
            <a:pPr algn="l"/>
            <a:r>
              <a:rPr lang="en-GB" sz="2800" b="1">
                <a:solidFill>
                  <a:srgbClr val="002060"/>
                </a:solidFill>
                <a:latin typeface="Arial" charset="0"/>
              </a:rPr>
              <a:t>What have you thought...</a:t>
            </a:r>
          </a:p>
        </p:txBody>
      </p:sp>
      <p:pic>
        <p:nvPicPr>
          <p:cNvPr id="22531" name="Picture 15"/>
          <p:cNvPicPr>
            <a:picLocks noChangeAspect="1" noChangeArrowheads="1"/>
          </p:cNvPicPr>
          <p:nvPr/>
        </p:nvPicPr>
        <p:blipFill>
          <a:blip r:embed="rId3" cstate="print"/>
          <a:srcRect/>
          <a:stretch>
            <a:fillRect/>
          </a:stretch>
        </p:blipFill>
        <p:spPr bwMode="auto">
          <a:xfrm>
            <a:off x="7477125" y="0"/>
            <a:ext cx="1666875" cy="2505075"/>
          </a:xfrm>
          <a:prstGeom prst="rect">
            <a:avLst/>
          </a:prstGeom>
          <a:noFill/>
          <a:ln w="9525">
            <a:noFill/>
            <a:miter lim="800000"/>
            <a:headEnd/>
            <a:tailEnd/>
          </a:ln>
        </p:spPr>
      </p:pic>
    </p:spTree>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xfrm>
            <a:off x="1258888" y="0"/>
            <a:ext cx="7129462" cy="1143000"/>
          </a:xfrm>
        </p:spPr>
        <p:txBody>
          <a:bodyPr/>
          <a:lstStyle/>
          <a:p>
            <a:pPr algn="l"/>
            <a:r>
              <a:rPr lang="en-GB" sz="4000" b="1" i="1">
                <a:solidFill>
                  <a:srgbClr val="615BAD"/>
                </a:solidFill>
                <a:latin typeface="Arial" charset="0"/>
              </a:rPr>
              <a:t>How people remember you</a:t>
            </a:r>
          </a:p>
        </p:txBody>
      </p:sp>
      <p:grpSp>
        <p:nvGrpSpPr>
          <p:cNvPr id="23555" name="Group 4"/>
          <p:cNvGrpSpPr>
            <a:grpSpLocks/>
          </p:cNvGrpSpPr>
          <p:nvPr/>
        </p:nvGrpSpPr>
        <p:grpSpPr bwMode="auto">
          <a:xfrm>
            <a:off x="468313" y="981075"/>
            <a:ext cx="8445500" cy="215900"/>
            <a:chOff x="240" y="768"/>
            <a:chExt cx="5232" cy="240"/>
          </a:xfrm>
        </p:grpSpPr>
        <p:sp>
          <p:nvSpPr>
            <p:cNvPr id="23558" name="Rectangle 5"/>
            <p:cNvSpPr>
              <a:spLocks noChangeArrowheads="1"/>
            </p:cNvSpPr>
            <p:nvPr/>
          </p:nvSpPr>
          <p:spPr bwMode="auto">
            <a:xfrm>
              <a:off x="384" y="912"/>
              <a:ext cx="5088" cy="96"/>
            </a:xfrm>
            <a:prstGeom prst="rect">
              <a:avLst/>
            </a:prstGeom>
            <a:gradFill rotWithShape="0">
              <a:gsLst>
                <a:gs pos="0">
                  <a:srgbClr val="615BAD"/>
                </a:gs>
                <a:gs pos="100000">
                  <a:srgbClr val="2D2A50"/>
                </a:gs>
              </a:gsLst>
              <a:path path="shape">
                <a:fillToRect l="50000" t="50000" r="50000" b="50000"/>
              </a:path>
            </a:gradFill>
            <a:ln w="9525">
              <a:noFill/>
              <a:miter lim="800000"/>
              <a:headEnd/>
              <a:tailEnd/>
            </a:ln>
          </p:spPr>
          <p:txBody>
            <a:bodyPr/>
            <a:lstStyle/>
            <a:p>
              <a:endParaRPr lang="en-US"/>
            </a:p>
          </p:txBody>
        </p:sp>
        <p:sp>
          <p:nvSpPr>
            <p:cNvPr id="2" name="Rectangle 6"/>
            <p:cNvSpPr>
              <a:spLocks noChangeArrowheads="1"/>
            </p:cNvSpPr>
            <p:nvPr/>
          </p:nvSpPr>
          <p:spPr bwMode="auto">
            <a:xfrm>
              <a:off x="240" y="768"/>
              <a:ext cx="5088" cy="95"/>
            </a:xfrm>
            <a:prstGeom prst="rect">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a:effectLst/>
          </p:spPr>
          <p:txBody>
            <a:bodyPr/>
            <a:lstStyle/>
            <a:p>
              <a:pPr>
                <a:defRPr/>
              </a:pPr>
              <a:endParaRPr lang="en-US"/>
            </a:p>
          </p:txBody>
        </p:sp>
      </p:grpSp>
      <p:sp>
        <p:nvSpPr>
          <p:cNvPr id="60423" name="Rectangle 7"/>
          <p:cNvSpPr>
            <a:spLocks noChangeArrowheads="1"/>
          </p:cNvSpPr>
          <p:nvPr/>
        </p:nvSpPr>
        <p:spPr bwMode="auto">
          <a:xfrm>
            <a:off x="323850" y="1773238"/>
            <a:ext cx="8208963" cy="3092450"/>
          </a:xfrm>
          <a:prstGeom prst="rect">
            <a:avLst/>
          </a:prstGeom>
          <a:noFill/>
          <a:ln w="9525">
            <a:noFill/>
            <a:miter lim="800000"/>
            <a:headEnd/>
            <a:tailEnd/>
          </a:ln>
        </p:spPr>
        <p:txBody>
          <a:bodyPr>
            <a:spAutoFit/>
          </a:bodyPr>
          <a:lstStyle/>
          <a:p>
            <a:pPr algn="ctr" eaLnBrk="0" hangingPunct="0"/>
            <a:r>
              <a:rPr lang="en-GB" sz="3200" b="1" i="1"/>
              <a:t>“I've learned that people </a:t>
            </a:r>
          </a:p>
          <a:p>
            <a:pPr algn="ctr" eaLnBrk="0" hangingPunct="0"/>
            <a:r>
              <a:rPr lang="en-GB" sz="3200" b="1" i="1"/>
              <a:t>will forget what you said, </a:t>
            </a:r>
          </a:p>
          <a:p>
            <a:pPr marL="717550" lvl="4" algn="ctr" eaLnBrk="0" hangingPunct="0"/>
            <a:r>
              <a:rPr lang="en-GB" sz="3200" b="1" i="1"/>
              <a:t>people will forget what you did, </a:t>
            </a:r>
          </a:p>
          <a:p>
            <a:pPr marL="717550" lvl="4" algn="ctr" eaLnBrk="0" hangingPunct="0"/>
            <a:r>
              <a:rPr lang="en-GB" sz="3200" b="1" i="1"/>
              <a:t>but people will never forget </a:t>
            </a:r>
          </a:p>
          <a:p>
            <a:pPr marL="717550" lvl="4" algn="ctr" eaLnBrk="0" hangingPunct="0"/>
            <a:r>
              <a:rPr lang="en-GB" sz="3200" b="1" i="1"/>
              <a:t>how you made them feel”</a:t>
            </a:r>
          </a:p>
          <a:p>
            <a:pPr marL="717550" lvl="4" algn="r" eaLnBrk="0" hangingPunct="0"/>
            <a:endParaRPr lang="en-GB" sz="900" b="1" i="1">
              <a:latin typeface="Bradley Hand ITC" pitchFamily="66" charset="0"/>
            </a:endParaRPr>
          </a:p>
          <a:p>
            <a:pPr marL="717550" lvl="4" algn="r" eaLnBrk="0" hangingPunct="0"/>
            <a:r>
              <a:rPr lang="en-GB" sz="2800" b="1" i="1">
                <a:latin typeface="Bradley Hand ITC" pitchFamily="66" charset="0"/>
              </a:rPr>
              <a:t>Maya Angelou</a:t>
            </a:r>
          </a:p>
        </p:txBody>
      </p:sp>
      <p:sp>
        <p:nvSpPr>
          <p:cNvPr id="23557" name="Text Box 8"/>
          <p:cNvSpPr txBox="1">
            <a:spLocks noChangeArrowheads="1"/>
          </p:cNvSpPr>
          <p:nvPr/>
        </p:nvSpPr>
        <p:spPr bwMode="auto">
          <a:xfrm>
            <a:off x="5651500" y="5949950"/>
            <a:ext cx="2952750" cy="457200"/>
          </a:xfrm>
          <a:prstGeom prst="rect">
            <a:avLst/>
          </a:prstGeom>
          <a:noFill/>
          <a:ln w="9525">
            <a:noFill/>
            <a:miter lim="800000"/>
            <a:headEnd/>
            <a:tailEnd/>
          </a:ln>
        </p:spPr>
        <p:txBody>
          <a:bodyPr>
            <a:spAutoFit/>
          </a:bodyPr>
          <a:lstStyle/>
          <a:p>
            <a:pPr algn="r" eaLnBrk="0" hangingPunct="0">
              <a:spcBef>
                <a:spcPct val="50000"/>
              </a:spcBef>
            </a:pPr>
            <a:r>
              <a:rPr lang="en-GB" sz="2400" b="1" i="1"/>
              <a:t>Thank-you</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23"/>
                                        </p:tgtEl>
                                        <p:attrNameLst>
                                          <p:attrName>style.visibility</p:attrName>
                                        </p:attrNameLst>
                                      </p:cBhvr>
                                      <p:to>
                                        <p:strVal val="visible"/>
                                      </p:to>
                                    </p:set>
                                    <p:animEffect transition="in" filter="fade">
                                      <p:cBhvr>
                                        <p:cTn id="7" dur="2000"/>
                                        <p:tgtEl>
                                          <p:spTgt spid="6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5"/>
          <p:cNvPicPr>
            <a:picLocks noChangeAspect="1" noChangeArrowheads="1"/>
          </p:cNvPicPr>
          <p:nvPr/>
        </p:nvPicPr>
        <p:blipFill>
          <a:blip r:embed="rId2" cstate="print"/>
          <a:srcRect/>
          <a:stretch>
            <a:fillRect/>
          </a:stretch>
        </p:blipFill>
        <p:spPr bwMode="auto">
          <a:xfrm>
            <a:off x="7477125" y="0"/>
            <a:ext cx="1666875" cy="2505075"/>
          </a:xfrm>
          <a:prstGeom prst="rect">
            <a:avLst/>
          </a:prstGeom>
          <a:noFill/>
          <a:ln w="9525">
            <a:noFill/>
            <a:miter lim="800000"/>
            <a:headEnd/>
            <a:tailEnd/>
          </a:ln>
        </p:spPr>
      </p:pic>
      <p:sp>
        <p:nvSpPr>
          <p:cNvPr id="4099" name="AutoShape 6" descr="data:image/jpeg;base64,/9j/4AAQSkZJRgABAQAAAQABAAD/2wCEAAkGBhQSEBUSExIWFBQVFRcZGBgXFRIWEhoWFRcXFxcYGBUXHCceFxojGRQXHy8gIycpLCwsFR4xNTAqNSYrLCkBCQoKDgwOGg8PGjUlHyU0LCw0LC8sLzQsNTIvLDAvNC8uLCwsLCwwLS8sNDAsLCwsLCwsLCwsLCw1LiwsLC8sL//AABEIAJMBVwMBIgACEQEDEQH/xAAbAAEAAwEBAQEAAAAAAAAAAAAABAUGAwIBB//EAEQQAAECAgYGBgUKBgIDAAAAAAEAAgMRBAUGEiExQVFhcYGREyIycqGxNEKywdEUIzNSYnOCkuHwFiQ1U6LCFfFDRGP/xAAZAQADAQEBAAAAAAAAAAAAAAAAAwQCBQH/xAA2EQABAwIEAwUHAwUBAQAAAAABAAIDBBESITFBE1FxYYGhsfAFFCIyQpHRNFLhIzNywfFDJP/aAAwDAQACEQMRAD8A/cUREIRERCERfCVAdXLXEtgtMZwzLZCGN8Q4cBM7Flz2t1WmsLtFYL4SoQo8V3biBg+rDGPF7wZ8AF9/4eEe02+f/oXP9okLOJx0H39FawtGp+3oL7SKzgAEPiwxoIL2+U1n205zT1IhLZ4GcwRoOOC0ZocJgJENgA1Mb5AKh/46I9xIhkTJOMmgT3rlV4lJbh17L3VtMY876dtl1hV9EGd13CR8FLhWhb6zCNxB+Cjw7PvObmjmfgpUOz7Bm5x5AJcIrv8Atv8Aq9kNN/xSYdbwnevLfMeeClMiAiYII2EFR4dWQ25MHHHzUlrQMhJdeLi/+lu66hfg+i/evqIicloiIhCIiIQiIiEIiIhCIiIQiIiEIiIhCIiIQiIiEIiIhCIiIQiIiEIiIhCIiIQiIiEIq6tq8h0cdYzccmDtH4DaolorRiALjJGKRwaNZ26h+zws9UBB+UR5uiuxAdiW7T9ry8o5Jy5/Ci13Ow/nsVkcAaziy6bDc/x2rpAq+LSevSSWQ9EFpIn3zmd3lkryFCDQGtAaBkAJAcF7RPjiDO0890iSUv7By2RERNSkRRKXGij6OG121z7o8ASfBV0Wm00f+vDO5/xISXzBux7gU5kJfuO8hXiLLxLWxYf01Fc3bMgcy2R5qZRLYQH4EmGftDDmJjmltrISbYrHty80x1HMBfDcdmfkrxF4hxQ4TaQQciCCOYXtVKVEREIRERCEREQhEREIRERCEREQhEREIRERCEREQhEREIRERCEREQhEREIRERCEREQhFWV/XIo8Keb3YMG3Wdg+GtWTnAAk4AZr89pcd1NpYAycbrdjBiTymVDW1BiYGs+Y5BXUVOJXlz/lbmVY2VqgxXmkxesA6bZ+s/S47B57lslyo1HbDY1jRJrQAOC6p1NAIWYd9z2pVTOZn4tth2IiIqFMi+Er6vERw7JPaBw165c14TZehVbLQAvld6s5TnjvkrdUDKhdfkSLs854y3a1etiAzkZywOwqGjdOcXG7lRUCMW4a+ls8CqWsrJwYuLR0btbcuLcuUldoq5ImSCzxdKjlfGbsNl+e0iiUihPmCQCe03GG7YQcJ7DwWhqW1rYsmRJMecj6jjs+qdh5q+iwg5pa4Ag4EHEFYa0dmjB+chzMI56S2evWNvNcqSKWj+OI3buCurHLFWfBKLO2IW8RY+zFpiCIMU4ZMcdGprjq1FbBdKnqGTsxNXNqKd8D8LkRET0hEReXvAEyZAIQvSKvfW0zJjb371L4aZF+oP3xU/vLNs+gTeC7dWKKDBrUEycLp8P0U4FMZI14u0rDmFuqIiJiyiIiEIiIhCIiIQiIoT65hCL0Jf8AOTAuydmRMYylkVlzmt+Y2Wmtc7QXU1F8LpCZyXyHFDhNpBGsEEcwtXWV6REQhEREIRERCEREQhUFsaw6OBcGcQy/CMXe4cVBsNQO3GPcb5uPkOBVdbKl3qSW6IbQOJ6x8xyWvqKi9HRobdN0E73dY+JXHj/r1hcdG+vyuxJ/Qow0auz9eCnovjnSBOpUYtC692Rd1Y3pb10JqmOG2M6rmRwukvhV6ii0intaxr82uI3yIJnJSGPBAIMwU0PaTYHNYLSBcr0qyv4c4Yd9Vw8cPOSs1GrGFehPGwnlj7kupZjic3sW4nYXgrNGlvlK+6XeKv6khygjaSfGXkFmlsKPDusa3UAOQXH9lgukLjsPNX1pDWgDddEReIsUNBc4yAXeJAzK5eq9ry9gIIImCJEHIgqNArAOhuiSk0E75BVn8QuvdkXdWM5b9fBSyVcLAC46p7IJHE2Giy9oqm+TxZD6N2LT5tO0eUlp7J1z00Po3mb2DPSW6DvGR4a1PrurRHgOb60ptOpwy55cVgappxgRmv1GTh9k4OH70hcx49yqA4fK714LsMPvtMWn52+vFfpyL410xML6u8uAizVpqVehRAOyBzxGK0NIfJjjqBWZp7f5eMdTPNwXNr3nDgG4JV1G0Yw48x5qsqKzIpEMvMQtk4tldByAOvarL+Am/wB4/kHxXmydbwoUBzYkQNJiEyM8rrR7irr+JaN/eb4/BT08FK6Jpfa/X+VZUT1bZXBl7dP4XSJVoEJrRi5jQAdd0Sx5LxVNJ9Q7x7wrB8QBpcTIATJ0SGM1hWU2NSIxbAJYJmRndIGOLnDEYaAn1DhBIxzRmcrDdSU8bp2uDjkM7nZbxFk3UemUUdJ0nTMGLmkucZae0JjeOS+2WraJGpEQOeSy64hplh1xLLUDJOFYMYjc0glZNGcBka4EBatFnrYU+JCZDMN5bNxnKWOG1W9VxC6BDc4zJhsJOsloJTmzB0hj3CS6EtjEmxUpFQ2vpz4UJhhvLSXyMpZXSdKsqoil1HhOcZuLGknWSENmBlMW4zQ6EiIS7HJTEWdplApkWI6UYQ4Yd1ZYEjR2ceZVdTmUuhyidMYjJyMy5w3EOynrBSX1RZclhsN8vJOZSh9gHi52z87LZrFU3+qjvw/YatZVtOEaE2IMLwy1HIjmCsnTf6qO/D9hqVWuDmRkfuam0TS18gP7XLT1zQDGgOhtddLpSJywIMjsMlFs1UzqPDc17gS505Cd0YS06VJr2O5lGiOaZODcCMxiFCslTXxYDnPcXERCJmWV1urenO4fvIuPit3JLeJ7sbH4b9912r60Aowb1C8uBliAOrLM8dStIb5gHWAea/PrR0WOws6eIHzDrsiTIYT9UbFf1dV1MD2OdHaYYIJEzMt1dj3qeKrkdM5pabZZZZdVRLSRtha4OF8888+i0iLJV7Wcaj0tp6RxhOk67hKWT25ceIWsa6YmMirYpxI5zbZtUUsBja12zl9RZSvK0iupbYEGIW9lplLN2JOWhsuRWqARFMJHOA2yRLCY2tcd819RET0hfmNLd0tJd9uKRwLpDwX6aAvzGqcaRC+9Z7QX6euN7KzD3cyuz7VyLG8giqotn2l0w4tGqQPIq1XiLCDhJwmCunNCyUfELrlRyOYfhNlQVtS2m7DZ2WcpjDw965VfWRhHW05j3jarKPZ9p7Li3YcR8VXR6niN9W8Ps4+Ga4U0VUyTi2+2i6Ub4XMwX+60UCOHtDmmYK9kLK0OmuhOw4tOn4FaWi0tsRs2neNI3rq0tY2cWOTuSingMRuNFmqPR/ngzU+XAHHwC1aqYVG/m3HRdvcwB8VOplNbDbM8BpKVRMEDHl2WZ8FuocZHNA5L3SaS1jbzjIeJ2BZqn1g6KccGjIfvMrzSaS+K6ZmToAmZbgpECpIjswGjbnyChqKiWqOCIHD61VMUTIBiec16qmltAdCf2X6dpwO79FOg1CwOmXFw1YS4619gVCwdol3gOQ+KsYcMNEgJAaAraaldhAnaDbTn+FNNOLkxnXVel+d2qoXR0l0snyePxZ/5A81+iLJW8gfRP7zfIjyK17TjxQE8s072ZJhnA55K4sxS+korCc2i6fw4DwkrVZiwkX5qI3U8H8zZf6rTqmkfjhaexTVbMEzmjmuVKZNjhsKzNPfKjxhrZ5OH6rVrL2jo9yHEGgiY5hS17SBjHaE2iILw08wo1l6igxoJfEaSQ8jtOGADToO0q4/hGjf2z+d/xVXZOt4UKAWxIgaekJkZ5XWj3FXJtNRv7zfH4LFM2m4LS/De29lRVOqeM7Bitfa652qiXaI+Wm63gXAHwmoNiaJKEYmtxHLD97yu9MgupkJxaeqQbmokZeIzVXZSu2wb0GKbnWJBOAByc12rLzWXPaapsjsm2sD2oYx3uro2/Ne5HYtkRNYqxQlSYg1MPttWgrK0cKGw3Xte89lrSHTJynLILPWH9IfPPozPfeamVEjXVEQab2us08bm08pIteynW87ELvO8le1P6PC+7Z7IVTbail0Brx6jpncRKfOS+2dtBCMBrHxGscwXSHECYGRBOeElprgyrdiNrgWWXNL6RuEXsTdc7dfQw/vP9XK3qL0aD923yCy1rK4bGk2H1mMM3O9W86YAHCe/gtFVwJoLA3tGDIb7uHiswyB1U9zc8lqaMtpWNdlmVBp1rCYnRUeH0rteN3DOQGY2zAVfXUSmOgOMZjGw+rOV2faEvWJzkvNiqZDY6I15DXOuyLpDATmJnTiMPgp9rK6hmCYTHB7nSndMw0NIcSSNyQXmWB0r388h5cynhgiqGxMZe1sz58gpNjD/ACo77vNU9N/qo78P2Gq4sX6KO+7zVPTf6qO/D9hq1J+nh6tWY/1E3Ry0VpPRIvd94UCw/o7vvD7LFPtJ6JF7vvCgWH9Hd94fZYqX/rG/4lTs/Ru/yHkoNvs4W5/+q1lH7De6PJZW3sM/NO0dccTdI8jyV7VtcQojGBsRt4gC7MXpyxF3PQVmFwbVSAnXD5L2ZpdSxEDTF5qFbCgdJR74HWhm9+E4O9x/CvVmqzDqJNx+iBDtzRMH8suSuojA4EETBEiNhzX5zGiOoxpFH0Ok3gDMHiw+KzUu93lE2xBB67LVM33iIw7ggjpv+VcWRgGLHiUh2sy7z8Tybh+JbBV1n6B0NHY0jrEXnd52PhgOCsVVSRcOIA6nM9SpauUSSkjQZDoEREVSlX5bRHXIzCfViN/xcPgv1JfmVd0e5SYrcuuSNzusPAr9Eq6k9JCY/wCs0HjLHxXF9l/C6SM7Lte1PibHIN1JREXaXFREUaPWMNmbhPUMTyCy57WC7jZehpdkAukajNf2mg7x71EbVIY69DcWnUcWnYRn4qLHtD9RvF3wHxXWh0eJF60Vxu6G5A7wNCgM0Mz7MbiPPS3eqhHJG27jYcv4Vh0ebsLxaBnhhM+9Rf8AiGudeiOLzybuAGjivbY4MYw9FwYaM9W4hRaZCiQutDcSzS09aW6ehblLC3EW4gCb/m26wwOvYGxPrVWcKC1ok0AbhJe1TQLQ/Xbxb8D8VYwKex/ZcJ6sjyKbDUwyCzD3aLMkMjc3BSERFSkos3bofMM+8HsuWkWWt5F6kJutzjyEv9lHXG1O5WUIvUNXOwWUbez/AHWtWasLBlBe76z5flA95K0q8oBanb63Xteb1DvWyKLWVAbGhljvh4rtHjhgmf1VeC+N9ln75psz22wWuTskRtcDjBtbdUTakgic2T/G7PgcVPotj4Wb2ncHO8TNWNJqsXermPFfKtpvqO4fBc2OmjjkDZW9OSufUyubdjj91MolEbCYGMEmtyxJ0zzO9Q6xs9BjG85snfWaZE79B4qyRdZ0bHNwkZLntle12IHPmqqr7NQILrzWkuGRcZkbhkN8ln7F+kxO4722raqhqWzxo8V0QxA6+C2QaRKZBznslxUclPhkjMbbAE3VkdReOQSOuSBZXr2AggiYOBByIVHFsbRy6cnN2B2Hjir1FXJCyT5xdSRzPj+Q2Vc6oIJhdFckyYMgSCSNJdmVMo1GbDY1jRJrRIYk4byuqLTY2NNwOxZdI9wsT2qop1loEVxeWlrjndMpnWRlNdKNZyAxjmBmDxJxJJcRqno4KzRY93iviwi/Rb94lw4cRt1UagVeyCy5DBDZk4knE79y4xKkhOjdMWnpJgzvOlMCQwnLIKei1w2EBtsgs8R9yb5lcqVRWxGFjhNrhI4keIXKr6tZBaWwxIEzxJOMgNO4KUi1gbixWz5rON2HDfLkuFNoTIrCyI280+esHQVW0KysGFEERt+bTMTdhq1bVcosOhje4OcMwttmkY0tacivEaMGtLnEAATJOQCxlFZ8tpxiS+bZI5ZhvZB2k+E9SuLQVDEpERsol2HLrAkymDmGjAmR8FZ1ZVjIEO4wbSTmTrKlkjfPIGuFmA36/wAKqORkEZc03eRbp/KloiK9QIiIhCxVuKFditijJ7ZHvN/Q/wCKsLE0+9CdCJxYZjuux8HT5hWlfVb08BzB2hi3vDLniOKwdT1iYEZr8ZAycNN05jeM94XCmPutWJPpd6P5Xdh/+qkMf1N9D8L9NXiNekbsp6Jzl4LyY4uX29YXZiWkSmJLMPrCIXXr5nsJlwC6FVVtgABzvyXKhgdJe2y6U2lRbxa9xGwYDwzUNXdcwC5kN0uuZAgZzInLmCu1WVSGdZ2LvAfquQ6jkknLb3HM+tVe2oYyO9s+QXKq6nlJ8QY6G6tp27FcIvEV91pOoE8l3YYWQMs1cySR0jrlUUOk/wA3PW4t8Lo8gtAsa2IQQ7SDPjmti10xPWoPZsuMPB53+6qrGYcPS32VPWdT5vhje33j4KkW0VXWdUX+szB2kaD8CsVlBf8AqRa8vwtU9Vb4X/dVlBpcW8GscTsOI8cgtJBvSF6U9k5eKqKoglsOI4Dr4gCWPVE5cyq+HWUQOvXydhMweCXBP7qxpkucX2C1JHxnEMsLeK1SwVs6XepF3RDaBxPWPgRyW1pNMEOEYrsAGz27t88Fg6loZpNKm7EXi9+rOcuJw3TVHtFxeGwt1cVv2c0MLpnaNHr12raVBQ+io0NpzlM73dY+cuCnRYgaCTkF6VfW8Tqgaz5f9q5xEMWWwXPzlkudyo8JpjRJnIeA1KypFIbCYXOwa0Y4EyG4KPVLOoTrPkuNpvRIvd94SIgWQmTcglNdZ8oj2uAorraUcaXncw+9QqVaGjvN5pc06ZtMt8xNerHVfDfAc58Njj0hE3NaTK63DHerikWfo7xIwWja0XTzbJThtRURBxIz7Cq3GmgkLbOy7QlVVm2I2V4E6wc/1VisDWlXPoUVr2OJYTgd3qulp2rY1XWQjMDtJAKdS1DiTDLk4JFTThoEsZu0qPQLSwo0Uwm3p4yJEmulnLHjjJTae6UMnUQeRCrqtqmjMjF0NwL8erfDruuTcxqxXWtaa2YhBzbxIwmJ45CW2a3je2EmQi+YyWHMYZQIwbdqswV9XxowXONSWMlfc1s8rxA81ZewzUtr6Lqi8seCAQQQcQRiCN6j0qs4UMyfEa06i4T5ZrwuAFyV6GkmwClIuNGprIgmx7Xj7JB5yyXVzgBMmQGZOS9BBFwvCCDYr6i5Q6WxzS4PaWjMhwIG8jJeaLTocSfRva+WBukGXJeYhzXuE8l3RcKVT4cPtvayf1iB4L5RqwhxOxEa7c4E8kY23tfNGB1r2yXGta3ZR2hz5mZkABMnmV2oNNbGhiIzsu14HAyIPEKPXVBgxWARiGgHA3g2R2E7NC60KHDhQQGECG0Z3gRniS7fNKBk4puRht3ppEfCFgcV+5S0WUrG0DvljGNitEG9DmRdkQSL03alpINOhvMmxGOOoOaTyBRHUMkJA2NkSU74wHHcXXdFxg01jzJr2uOoOaTLcCuycCDokkEaoi4RafDaZOiMadRc0HkSi8xt5r3A7ku6xVsKkuO6dg6rj19jjp3Hz3rarxFhBzS1wmCJEHIgpFTTidmE9yfTVDoJMY71krIV7KUB5wPYJ1n1fhy1LUsoMMOvBgnrksHaCz7qO682Zhk4HSPsu9x0q8s3agPlCjGT8muOTth+1578+dSzYHcCcZjQn19l0KuASN48Gh1HrxWmLfBfURdpcZFCriJKC7bIcz8JqaoVZUMxQ1oMhOZO4YYcUmoxGJwbrZMitjBOizC1VVxb0Fh2S5Ye5V3/ABEKdwRTf1Tb5KfVtFdDaWkzE5g7Ds0Ll0EEkMhvocsjuraqVkjMtVMREXaXOXwBcHVfDLrxYJ/vRkpCpLRV/wBCOjh9aM7AAY3Z5GWvUEmZ0bG4pNAnQse92FmqqbX1oYjxRoeMiL0tLvVbw85ale2fqcUeFI9t2Lzt1DYPjrUKzdnei+di4xTkDjdnnjpcdJWhUtNC5zzPJqdByCqqZmtYIItBqeZRV1cNwadp8f8ApWK4UyBfYRpzG8KqdhfGWhRxOwvBXCqX9QjUfNcbTeiRe77wo9CpNx2ORwKkWkM6JF7vvCkjkDqZw3APkqcGGoaeZHmoVh/R3feu9li0Kz1h/R3feu9li0KfR/2GdFmt/vv6qjtjCBopP1XNI5y8nFVlnrwgNeNDnDdj5YqTbinAQmwp9ZzgT3W/rLkV1qoiFRWQyJvcCSNV8zx2yIwXPnDXVJN7WHjdWR3bSgW1d4WVHUNKu0uI6WJETdMuC62noD2XKRpJkdYIxaT48go1Rvu0txllfwPeWvrOAKTRntGZExrDhiBzw4qanj40Lm3zFyB2qmeXgztdbLIHopVX0sRYTIg9ZoPHSOBmFlLSuNIpjIDcmyG4uxceDQOSk2OrMCBEY4/RTf8AhMyeRB5rnZCjmJGi0l2cyB3nYu5CQ4q2ST3mONg+rXu18VNHH7tJI8/Tp1OngrO0dZ/JoAazBzuq37IAxPASHEKJU1lIZhiJHBe94vEFzgBPHGRmTrJUS3s70LVJ/ObVJZZ2kEAimOkRhjEy/MsvJfUOBZiDbWGVs+q9YAynaQ/CXXuc75dFCrurfkcRkaASATKRM8c5T0tInnqWojxhEoznjJ0IkbnNn71Q0iyUd4k+lXhOcnXyJ65Fyum0XoqJ0ZMyyERPXJpTadj2uf8ADhaRplqlVD2Oaz4sTgdc9O9YyoqG+kDoA67DnfeeAAEtOXv0LY1dVLKKx9wudMTN4jNoOUgFS2BGEX8H+61qz7PhbwmyfVnny2WvaMzuK6MfLllz3WGs7QW0uLEfHcXOEjKZE5zxwxkJASGtaSh2agwooisBBAIkTMY6ccZynp0qrrGyDg/pKO+4c7syJH7LhluK+VJaGK2N8npA605AkAOB0AywIOg7RmlwNbCQyZmd8ncz1TJ3OnBfC/K2beQ6KTbj0dv3jfZeu9S0URKCyG6cnMIMs5ElcLb+jt+8b7L1Nsz6JC7vvKoaAatwP7VO4kUjSP3LI0+qGMpjYAvXCWAzIvdbPGS1lWWbhQH32F05EYkESMtmxUNb/wBTh96F5hbRLo4Y+JIbaOyTayeThxjFq3NYekN+SVgHZMcZ7LkTB3Iz5BbdzpCZyCzttaBfgiIBjDOPddgfGXiuEeu51aHT67h0R1zyJ/IJ8URvFM+Rh0+YLyRhqWRvGvyn/Sh1FB+VUyJGcJtEzI5dbqsH5fZRXlkqB0dHBI60TrHcez4Y8V8T6OACIF4zOZ70ismJlIYchkO5XaIiuUK8RYQcC1wBBEiDiCFjq7se5s3wJub9TNw3fWGzPetoinqKZk4s/wC6pp6mSA3Ye7ZYeprWvhfNxgXNGE//ACN2GfaHitjRKayK29DcHDZ7xmDvUasqihR8Xt631m4O56eM1nYtkY8J1+BFnxuP3ajxko2+80+RGNviq3e7VGYOB3gtkvj8jLOSykK0FKg4R4BcB6wBB5tBafBToFtIB7V5h+02fszVDayJ2RNj25KZ1HKMwLjszVbDY6+AJ3p8ZzWwVUy0dFJn0rJ6zMHxC7Mr2C7svL+6x7vZBSaOOOC9ng37Vqo4klrsIt2KevhKi/K3u7EI73kMbyxd4Li+qjE+niF4+o2bIXHG87iZbFcXn6Rfy9dLqYMH1G3n662UWmV0+ITCoovuydE/8TOOTj+8V1qiz7YJvuPSRTm86znKeW/NWcKEGgNaA0DIAADkF7SxDd2N+Z8B0/KYZrNwMyHiev4RERUKdEREIUCnVde6zc9I0H9VS1vEe2jxGGci3I7xktSvjmg5iaimpA+5abEqmKoLCMQvZYWoLTNo8MscxzpuLpgjSANO5To1tnOEoUEz1kl3+LR71pjQYf1G8l6bRGDJo5BJZTVLWhgky6Kl9TTvcXmPPqsXQqlix4nSxpuJM5HwnoA2LWUSrg3F2LvAKaidBRMiNzme1Inq3y5aDkFh7PwA6mxQRh877YV91oL9Y8CPirpFhlEGNyOd73WpasyOuRla1l+d1ywwo0To+xFbq0OIJH5mkbltakoHQwGM0ym7vHE/Dgp6LcFIInl9738ET1ZlYGWtbx2VVaKp/lEKQ7bTNs8toO/3BUNX2nfRgIMeE7q4A5OkMhjg4bQVs15cwHMA71qWnJfxI3YXfcFZiqAGcORuJv2I71mxbYOcGw4L3Ekapy04NnNX1Y/QxO472SuzWAZADdgvSZHHIAQ9179lkuR8ZILG2t23WTsEMIv4P9lqKTFusc4AkhpMhiTITkAF0REEPBiEYOm6J5uNKZCNdlmINumSlEhPa4ZgXSJ8SCFCq+G+l0wUi4Ww2kGejqZCekk8lsXwWnNoO8Ar2AkGmkeRxH3AN9LJ4qY2A8JliRbW6z1tx/Lt+8b7L1Osz6JC7vvKs0ThBaYy31FrJJnvCIraG91jbWwHw6QykATHVx0BzDOR1TEvFXFS2mbSHlgYWkNvGZBGBAlhvVyQvjIQGQA3ABLbTuZKXtdkcyLf7THVDXxBjm5jIG/+l5pEAPY5jsnAg7iJL86o1Ae6OKKTgIpnqwwc78rVrq9tKyCC1pDouUhiGnW74KNZCqS0GPEnfiZTzukzJO1xx4bVLUtbUTNjbtr05Kqmc6nhdI7fTrzWja2QkMAEX1F1lyUREQhEREIRERCEXl0IHMA7wCviIQvjYDRk0DgF0RF5ay9JRERerxEREIRERCEREQhEREIRERCEREQhEREIRERCEREQhEREIRERCEREQhEREIRERCFnYdXQ30+KXsDroY4TnKd0YyyPFaJEU1O0AOIG581TUOJLQTsPJERFSpl//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p>
        </p:txBody>
      </p:sp>
      <p:sp>
        <p:nvSpPr>
          <p:cNvPr id="4100" name="TextBox 5"/>
          <p:cNvSpPr txBox="1">
            <a:spLocks noChangeArrowheads="1"/>
          </p:cNvSpPr>
          <p:nvPr/>
        </p:nvSpPr>
        <p:spPr bwMode="auto">
          <a:xfrm>
            <a:off x="250825" y="692150"/>
            <a:ext cx="8353425" cy="5448300"/>
          </a:xfrm>
          <a:prstGeom prst="rect">
            <a:avLst/>
          </a:prstGeom>
          <a:noFill/>
          <a:ln w="9525">
            <a:noFill/>
            <a:miter lim="800000"/>
            <a:headEnd/>
            <a:tailEnd/>
          </a:ln>
        </p:spPr>
        <p:txBody>
          <a:bodyPr>
            <a:spAutoFit/>
          </a:bodyPr>
          <a:lstStyle/>
          <a:p>
            <a:r>
              <a:rPr lang="en-GB" sz="2200" b="1">
                <a:solidFill>
                  <a:srgbClr val="002060"/>
                </a:solidFill>
              </a:rPr>
              <a:t>Today’s session covers:</a:t>
            </a:r>
          </a:p>
          <a:p>
            <a:endParaRPr lang="en-US" sz="2400">
              <a:solidFill>
                <a:srgbClr val="002060"/>
              </a:solidFill>
            </a:endParaRPr>
          </a:p>
          <a:p>
            <a:pPr>
              <a:buFont typeface="Arial" charset="0"/>
              <a:buChar char="•"/>
            </a:pPr>
            <a:r>
              <a:rPr lang="en-US" sz="2400">
                <a:solidFill>
                  <a:srgbClr val="002060"/>
                </a:solidFill>
              </a:rPr>
              <a:t> What do we mean by equality and diversity?</a:t>
            </a:r>
            <a:endParaRPr lang="en-GB" sz="2400">
              <a:solidFill>
                <a:srgbClr val="002060"/>
              </a:solidFill>
            </a:endParaRPr>
          </a:p>
          <a:p>
            <a:pPr>
              <a:buFont typeface="Arial" charset="0"/>
              <a:buChar char="•"/>
            </a:pPr>
            <a:r>
              <a:rPr lang="en-US" sz="2400">
                <a:solidFill>
                  <a:srgbClr val="002060"/>
                </a:solidFill>
              </a:rPr>
              <a:t> Why’s it important in your day-to-day work?</a:t>
            </a:r>
            <a:endParaRPr lang="en-GB" sz="2400">
              <a:solidFill>
                <a:srgbClr val="002060"/>
              </a:solidFill>
            </a:endParaRPr>
          </a:p>
          <a:p>
            <a:pPr>
              <a:buFont typeface="Arial" charset="0"/>
              <a:buChar char="•"/>
            </a:pPr>
            <a:r>
              <a:rPr lang="en-US" sz="2400">
                <a:solidFill>
                  <a:srgbClr val="002060"/>
                </a:solidFill>
              </a:rPr>
              <a:t> What does the law require?</a:t>
            </a:r>
            <a:endParaRPr lang="en-GB" sz="2400">
              <a:solidFill>
                <a:srgbClr val="002060"/>
              </a:solidFill>
            </a:endParaRPr>
          </a:p>
          <a:p>
            <a:pPr>
              <a:buFont typeface="Arial" charset="0"/>
              <a:buChar char="•"/>
            </a:pPr>
            <a:r>
              <a:rPr lang="en-US" sz="2400">
                <a:solidFill>
                  <a:srgbClr val="002060"/>
                </a:solidFill>
              </a:rPr>
              <a:t> What can you do in your job role to promote equality and diversity?</a:t>
            </a:r>
            <a:endParaRPr lang="en-GB" sz="2400">
              <a:solidFill>
                <a:srgbClr val="002060"/>
              </a:solidFill>
            </a:endParaRPr>
          </a:p>
          <a:p>
            <a:endParaRPr lang="en-GB" sz="2200" b="1">
              <a:solidFill>
                <a:srgbClr val="002060"/>
              </a:solidFill>
            </a:endParaRPr>
          </a:p>
          <a:p>
            <a:r>
              <a:rPr lang="en-GB" sz="2200" b="1">
                <a:solidFill>
                  <a:srgbClr val="002060"/>
                </a:solidFill>
              </a:rPr>
              <a:t>We’ll be looking at:</a:t>
            </a:r>
          </a:p>
          <a:p>
            <a:endParaRPr lang="en-GB" sz="2200" b="1">
              <a:solidFill>
                <a:srgbClr val="002060"/>
              </a:solidFill>
            </a:endParaRPr>
          </a:p>
          <a:p>
            <a:pPr>
              <a:buFont typeface="Arial" charset="0"/>
              <a:buChar char="•"/>
            </a:pPr>
            <a:r>
              <a:rPr lang="en-US" sz="2400">
                <a:solidFill>
                  <a:srgbClr val="002060"/>
                </a:solidFill>
              </a:rPr>
              <a:t> Different forms of discrimination</a:t>
            </a:r>
          </a:p>
          <a:p>
            <a:pPr>
              <a:buFont typeface="Arial" charset="0"/>
              <a:buChar char="•"/>
            </a:pPr>
            <a:r>
              <a:rPr lang="en-US" sz="2400">
                <a:solidFill>
                  <a:srgbClr val="002060"/>
                </a:solidFill>
              </a:rPr>
              <a:t> Stereotyping and prejudices</a:t>
            </a:r>
          </a:p>
          <a:p>
            <a:pPr>
              <a:buFont typeface="Arial" charset="0"/>
              <a:buChar char="•"/>
            </a:pPr>
            <a:r>
              <a:rPr lang="en-US" sz="2400">
                <a:solidFill>
                  <a:srgbClr val="002060"/>
                </a:solidFill>
              </a:rPr>
              <a:t> Respect at work</a:t>
            </a:r>
            <a:endParaRPr lang="en-GB" sz="2400">
              <a:solidFill>
                <a:srgbClr val="002060"/>
              </a:solidFill>
            </a:endParaRPr>
          </a:p>
          <a:p>
            <a:r>
              <a:rPr lang="en-US" sz="2000" b="1">
                <a:solidFill>
                  <a:srgbClr val="002060"/>
                </a:solidFill>
              </a:rPr>
              <a:t>  </a:t>
            </a:r>
            <a:endParaRPr lang="en-GB" sz="2000">
              <a:solidFill>
                <a:srgbClr val="002060"/>
              </a:solidFill>
            </a:endParaRPr>
          </a:p>
          <a:p>
            <a:endParaRPr lang="en-GB" sz="200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5"/>
          <p:cNvPicPr>
            <a:picLocks noChangeAspect="1" noChangeArrowheads="1"/>
          </p:cNvPicPr>
          <p:nvPr/>
        </p:nvPicPr>
        <p:blipFill>
          <a:blip r:embed="rId2" cstate="print"/>
          <a:srcRect/>
          <a:stretch>
            <a:fillRect/>
          </a:stretch>
        </p:blipFill>
        <p:spPr bwMode="auto">
          <a:xfrm>
            <a:off x="7477125" y="0"/>
            <a:ext cx="1666875" cy="2505075"/>
          </a:xfrm>
          <a:prstGeom prst="rect">
            <a:avLst/>
          </a:prstGeom>
          <a:noFill/>
          <a:ln w="9525">
            <a:noFill/>
            <a:miter lim="800000"/>
            <a:headEnd/>
            <a:tailEnd/>
          </a:ln>
        </p:spPr>
      </p:pic>
      <p:sp>
        <p:nvSpPr>
          <p:cNvPr id="5123" name="AutoShape 6" descr="data:image/jpeg;base64,/9j/4AAQSkZJRgABAQAAAQABAAD/2wCEAAkGBhQSEBUSExIWFBQVFRcZGBgXFRIWEhoWFRcXFxcYGBUXHCceFxojGRQXHy8gIycpLCwsFR4xNTAqNSYrLCkBCQoKDgwOGg8PGjUlHyU0LCw0LC8sLzQsNTIvLDAvNC8uLCwsLCwwLS8sNDAsLCwsLCwsLCwsLCw1LiwsLC8sL//AABEIAJMBVwMBIgACEQEDEQH/xAAbAAEAAwEBAQEAAAAAAAAAAAAABAUGAwIBB//EAEQQAAECAgYGBgUKBgIDAAAAAAEAAgMRBAUGEiExQVFhcYGREyIycqGxNEKywdEUIzNSYnOCkuHwFiQ1U6LCFfFDRGP/xAAZAQADAQEBAAAAAAAAAAAAAAAAAwQCBQH/xAA2EQABAwIEAwUHAwUBAQAAAAABAAIDBBESITFBE1FxYYGhsfAFFCIyQpHRNFLhIzNywfFDJP/aAAwDAQACEQMRAD8A/cUREIRERCERfCVAdXLXEtgtMZwzLZCGN8Q4cBM7Flz2t1WmsLtFYL4SoQo8V3biBg+rDGPF7wZ8AF9/4eEe02+f/oXP9okLOJx0H39FawtGp+3oL7SKzgAEPiwxoIL2+U1n205zT1IhLZ4GcwRoOOC0ZocJgJENgA1Mb5AKh/46I9xIhkTJOMmgT3rlV4lJbh17L3VtMY876dtl1hV9EGd13CR8FLhWhb6zCNxB+Cjw7PvObmjmfgpUOz7Bm5x5AJcIrv8Atv8Aq9kNN/xSYdbwnevLfMeeClMiAiYII2EFR4dWQ25MHHHzUlrQMhJdeLi/+lu66hfg+i/evqIicloiIhCIiIQiIiEIiIhCIiIQiIiEIiIhCIiIQiIiEIiIhCIiIQiIiEIiIhCIiIQiIiEIq6tq8h0cdYzccmDtH4DaolorRiALjJGKRwaNZ26h+zws9UBB+UR5uiuxAdiW7T9ry8o5Jy5/Ci13Ow/nsVkcAaziy6bDc/x2rpAq+LSevSSWQ9EFpIn3zmd3lkryFCDQGtAaBkAJAcF7RPjiDO0890iSUv7By2RERNSkRRKXGij6OG121z7o8ASfBV0Wm00f+vDO5/xISXzBux7gU5kJfuO8hXiLLxLWxYf01Fc3bMgcy2R5qZRLYQH4EmGftDDmJjmltrISbYrHty80x1HMBfDcdmfkrxF4hxQ4TaQQciCCOYXtVKVEREIRERCEREQhEREIRERCEREQhEREIRERCEREQhEREIRERCEREQhEREIRERCEREQhFWV/XIo8Keb3YMG3Wdg+GtWTnAAk4AZr89pcd1NpYAycbrdjBiTymVDW1BiYGs+Y5BXUVOJXlz/lbmVY2VqgxXmkxesA6bZ+s/S47B57lslyo1HbDY1jRJrQAOC6p1NAIWYd9z2pVTOZn4tth2IiIqFMi+Er6vERw7JPaBw165c14TZehVbLQAvld6s5TnjvkrdUDKhdfkSLs854y3a1etiAzkZywOwqGjdOcXG7lRUCMW4a+ls8CqWsrJwYuLR0btbcuLcuUldoq5ImSCzxdKjlfGbsNl+e0iiUihPmCQCe03GG7YQcJ7DwWhqW1rYsmRJMecj6jjs+qdh5q+iwg5pa4Ag4EHEFYa0dmjB+chzMI56S2evWNvNcqSKWj+OI3buCurHLFWfBKLO2IW8RY+zFpiCIMU4ZMcdGprjq1FbBdKnqGTsxNXNqKd8D8LkRET0hEReXvAEyZAIQvSKvfW0zJjb371L4aZF+oP3xU/vLNs+gTeC7dWKKDBrUEycLp8P0U4FMZI14u0rDmFuqIiJiyiIiEIiIhCIiIQiIoT65hCL0Jf8AOTAuydmRMYylkVlzmt+Y2Wmtc7QXU1F8LpCZyXyHFDhNpBGsEEcwtXWV6REQhEREIRERCEREQhUFsaw6OBcGcQy/CMXe4cVBsNQO3GPcb5uPkOBVdbKl3qSW6IbQOJ6x8xyWvqKi9HRobdN0E73dY+JXHj/r1hcdG+vyuxJ/Qow0auz9eCnovjnSBOpUYtC692Rd1Y3pb10JqmOG2M6rmRwukvhV6ii0intaxr82uI3yIJnJSGPBAIMwU0PaTYHNYLSBcr0qyv4c4Yd9Vw8cPOSs1GrGFehPGwnlj7kupZjic3sW4nYXgrNGlvlK+6XeKv6khygjaSfGXkFmlsKPDusa3UAOQXH9lgukLjsPNX1pDWgDddEReIsUNBc4yAXeJAzK5eq9ry9gIIImCJEHIgqNArAOhuiSk0E75BVn8QuvdkXdWM5b9fBSyVcLAC46p7IJHE2Giy9oqm+TxZD6N2LT5tO0eUlp7J1z00Po3mb2DPSW6DvGR4a1PrurRHgOb60ptOpwy55cVgappxgRmv1GTh9k4OH70hcx49yqA4fK714LsMPvtMWn52+vFfpyL410xML6u8uAizVpqVehRAOyBzxGK0NIfJjjqBWZp7f5eMdTPNwXNr3nDgG4JV1G0Yw48x5qsqKzIpEMvMQtk4tldByAOvarL+Am/wB4/kHxXmydbwoUBzYkQNJiEyM8rrR7irr+JaN/eb4/BT08FK6Jpfa/X+VZUT1bZXBl7dP4XSJVoEJrRi5jQAdd0Sx5LxVNJ9Q7x7wrB8QBpcTIATJ0SGM1hWU2NSIxbAJYJmRndIGOLnDEYaAn1DhBIxzRmcrDdSU8bp2uDjkM7nZbxFk3UemUUdJ0nTMGLmkucZae0JjeOS+2WraJGpEQOeSy64hplh1xLLUDJOFYMYjc0glZNGcBka4EBatFnrYU+JCZDMN5bNxnKWOG1W9VxC6BDc4zJhsJOsloJTmzB0hj3CS6EtjEmxUpFQ2vpz4UJhhvLSXyMpZXSdKsqoil1HhOcZuLGknWSENmBlMW4zQ6EiIS7HJTEWdplApkWI6UYQ4Yd1ZYEjR2ceZVdTmUuhyidMYjJyMy5w3EOynrBSX1RZclhsN8vJOZSh9gHi52z87LZrFU3+qjvw/YatZVtOEaE2IMLwy1HIjmCsnTf6qO/D9hqVWuDmRkfuam0TS18gP7XLT1zQDGgOhtddLpSJywIMjsMlFs1UzqPDc17gS505Cd0YS06VJr2O5lGiOaZODcCMxiFCslTXxYDnPcXERCJmWV1urenO4fvIuPit3JLeJ7sbH4b9912r60Aowb1C8uBliAOrLM8dStIb5gHWAea/PrR0WOws6eIHzDrsiTIYT9UbFf1dV1MD2OdHaYYIJEzMt1dj3qeKrkdM5pabZZZZdVRLSRtha4OF8888+i0iLJV7Wcaj0tp6RxhOk67hKWT25ceIWsa6YmMirYpxI5zbZtUUsBja12zl9RZSvK0iupbYEGIW9lplLN2JOWhsuRWqARFMJHOA2yRLCY2tcd819RET0hfmNLd0tJd9uKRwLpDwX6aAvzGqcaRC+9Z7QX6euN7KzD3cyuz7VyLG8giqotn2l0w4tGqQPIq1XiLCDhJwmCunNCyUfELrlRyOYfhNlQVtS2m7DZ2WcpjDw965VfWRhHW05j3jarKPZ9p7Li3YcR8VXR6niN9W8Ps4+Ga4U0VUyTi2+2i6Ub4XMwX+60UCOHtDmmYK9kLK0OmuhOw4tOn4FaWi0tsRs2neNI3rq0tY2cWOTuSingMRuNFmqPR/ngzU+XAHHwC1aqYVG/m3HRdvcwB8VOplNbDbM8BpKVRMEDHl2WZ8FuocZHNA5L3SaS1jbzjIeJ2BZqn1g6KccGjIfvMrzSaS+K6ZmToAmZbgpECpIjswGjbnyChqKiWqOCIHD61VMUTIBiec16qmltAdCf2X6dpwO79FOg1CwOmXFw1YS4619gVCwdol3gOQ+KsYcMNEgJAaAraaldhAnaDbTn+FNNOLkxnXVel+d2qoXR0l0snyePxZ/5A81+iLJW8gfRP7zfIjyK17TjxQE8s072ZJhnA55K4sxS+korCc2i6fw4DwkrVZiwkX5qI3U8H8zZf6rTqmkfjhaexTVbMEzmjmuVKZNjhsKzNPfKjxhrZ5OH6rVrL2jo9yHEGgiY5hS17SBjHaE2iILw08wo1l6igxoJfEaSQ8jtOGADToO0q4/hGjf2z+d/xVXZOt4UKAWxIgaekJkZ5XWj3FXJtNRv7zfH4LFM2m4LS/De29lRVOqeM7Bitfa652qiXaI+Wm63gXAHwmoNiaJKEYmtxHLD97yu9MgupkJxaeqQbmokZeIzVXZSu2wb0GKbnWJBOAByc12rLzWXPaapsjsm2sD2oYx3uro2/Ne5HYtkRNYqxQlSYg1MPttWgrK0cKGw3Xte89lrSHTJynLILPWH9IfPPozPfeamVEjXVEQab2us08bm08pIteynW87ELvO8le1P6PC+7Z7IVTbail0Brx6jpncRKfOS+2dtBCMBrHxGscwXSHECYGRBOeElprgyrdiNrgWWXNL6RuEXsTdc7dfQw/vP9XK3qL0aD923yCy1rK4bGk2H1mMM3O9W86YAHCe/gtFVwJoLA3tGDIb7uHiswyB1U9zc8lqaMtpWNdlmVBp1rCYnRUeH0rteN3DOQGY2zAVfXUSmOgOMZjGw+rOV2faEvWJzkvNiqZDY6I15DXOuyLpDATmJnTiMPgp9rK6hmCYTHB7nSndMw0NIcSSNyQXmWB0r388h5cynhgiqGxMZe1sz58gpNjD/ACo77vNU9N/qo78P2Gq4sX6KO+7zVPTf6qO/D9hq1J+nh6tWY/1E3Ry0VpPRIvd94UCw/o7vvD7LFPtJ6JF7vvCgWH9Hd94fZYqX/rG/4lTs/Ru/yHkoNvs4W5/+q1lH7De6PJZW3sM/NO0dccTdI8jyV7VtcQojGBsRt4gC7MXpyxF3PQVmFwbVSAnXD5L2ZpdSxEDTF5qFbCgdJR74HWhm9+E4O9x/CvVmqzDqJNx+iBDtzRMH8suSuojA4EETBEiNhzX5zGiOoxpFH0Ok3gDMHiw+KzUu93lE2xBB67LVM33iIw7ggjpv+VcWRgGLHiUh2sy7z8Tybh+JbBV1n6B0NHY0jrEXnd52PhgOCsVVSRcOIA6nM9SpauUSSkjQZDoEREVSlX5bRHXIzCfViN/xcPgv1JfmVd0e5SYrcuuSNzusPAr9Eq6k9JCY/wCs0HjLHxXF9l/C6SM7Lte1PibHIN1JREXaXFREUaPWMNmbhPUMTyCy57WC7jZehpdkAukajNf2mg7x71EbVIY69DcWnUcWnYRn4qLHtD9RvF3wHxXWh0eJF60Vxu6G5A7wNCgM0Mz7MbiPPS3eqhHJG27jYcv4Vh0ebsLxaBnhhM+9Rf8AiGudeiOLzybuAGjivbY4MYw9FwYaM9W4hRaZCiQutDcSzS09aW6ehblLC3EW4gCb/m26wwOvYGxPrVWcKC1ok0AbhJe1TQLQ/Xbxb8D8VYwKex/ZcJ6sjyKbDUwyCzD3aLMkMjc3BSERFSkos3bofMM+8HsuWkWWt5F6kJutzjyEv9lHXG1O5WUIvUNXOwWUbez/AHWtWasLBlBe76z5flA95K0q8oBanb63Xteb1DvWyKLWVAbGhljvh4rtHjhgmf1VeC+N9ln75psz22wWuTskRtcDjBtbdUTakgic2T/G7PgcVPotj4Wb2ncHO8TNWNJqsXermPFfKtpvqO4fBc2OmjjkDZW9OSufUyubdjj91MolEbCYGMEmtyxJ0zzO9Q6xs9BjG85snfWaZE79B4qyRdZ0bHNwkZLntle12IHPmqqr7NQILrzWkuGRcZkbhkN8ln7F+kxO4722raqhqWzxo8V0QxA6+C2QaRKZBznslxUclPhkjMbbAE3VkdReOQSOuSBZXr2AggiYOBByIVHFsbRy6cnN2B2Hjir1FXJCyT5xdSRzPj+Q2Vc6oIJhdFckyYMgSCSNJdmVMo1GbDY1jRJrRIYk4byuqLTY2NNwOxZdI9wsT2qop1loEVxeWlrjndMpnWRlNdKNZyAxjmBmDxJxJJcRqno4KzRY93iviwi/Rb94lw4cRt1UagVeyCy5DBDZk4knE79y4xKkhOjdMWnpJgzvOlMCQwnLIKei1w2EBtsgs8R9yb5lcqVRWxGFjhNrhI4keIXKr6tZBaWwxIEzxJOMgNO4KUi1gbixWz5rON2HDfLkuFNoTIrCyI280+esHQVW0KysGFEERt+bTMTdhq1bVcosOhje4OcMwttmkY0tacivEaMGtLnEAATJOQCxlFZ8tpxiS+bZI5ZhvZB2k+E9SuLQVDEpERsol2HLrAkymDmGjAmR8FZ1ZVjIEO4wbSTmTrKlkjfPIGuFmA36/wAKqORkEZc03eRbp/KloiK9QIiIhCxVuKFditijJ7ZHvN/Q/wCKsLE0+9CdCJxYZjuux8HT5hWlfVb08BzB2hi3vDLniOKwdT1iYEZr8ZAycNN05jeM94XCmPutWJPpd6P5Xdh/+qkMf1N9D8L9NXiNekbsp6Jzl4LyY4uX29YXZiWkSmJLMPrCIXXr5nsJlwC6FVVtgABzvyXKhgdJe2y6U2lRbxa9xGwYDwzUNXdcwC5kN0uuZAgZzInLmCu1WVSGdZ2LvAfquQ6jkknLb3HM+tVe2oYyO9s+QXKq6nlJ8QY6G6tp27FcIvEV91pOoE8l3YYWQMs1cySR0jrlUUOk/wA3PW4t8Lo8gtAsa2IQQ7SDPjmti10xPWoPZsuMPB53+6qrGYcPS32VPWdT5vhje33j4KkW0VXWdUX+szB2kaD8CsVlBf8AqRa8vwtU9Vb4X/dVlBpcW8GscTsOI8cgtJBvSF6U9k5eKqKoglsOI4Dr4gCWPVE5cyq+HWUQOvXydhMweCXBP7qxpkucX2C1JHxnEMsLeK1SwVs6XepF3RDaBxPWPgRyW1pNMEOEYrsAGz27t88Fg6loZpNKm7EXi9+rOcuJw3TVHtFxeGwt1cVv2c0MLpnaNHr12raVBQ+io0NpzlM73dY+cuCnRYgaCTkF6VfW8Tqgaz5f9q5xEMWWwXPzlkudyo8JpjRJnIeA1KypFIbCYXOwa0Y4EyG4KPVLOoTrPkuNpvRIvd94SIgWQmTcglNdZ8oj2uAorraUcaXncw+9QqVaGjvN5pc06ZtMt8xNerHVfDfAc58Njj0hE3NaTK63DHerikWfo7xIwWja0XTzbJThtRURBxIz7Cq3GmgkLbOy7QlVVm2I2V4E6wc/1VisDWlXPoUVr2OJYTgd3qulp2rY1XWQjMDtJAKdS1DiTDLk4JFTThoEsZu0qPQLSwo0Uwm3p4yJEmulnLHjjJTae6UMnUQeRCrqtqmjMjF0NwL8erfDruuTcxqxXWtaa2YhBzbxIwmJ45CW2a3je2EmQi+YyWHMYZQIwbdqswV9XxowXONSWMlfc1s8rxA81ZewzUtr6Lqi8seCAQQQcQRiCN6j0qs4UMyfEa06i4T5ZrwuAFyV6GkmwClIuNGprIgmx7Xj7JB5yyXVzgBMmQGZOS9BBFwvCCDYr6i5Q6WxzS4PaWjMhwIG8jJeaLTocSfRva+WBukGXJeYhzXuE8l3RcKVT4cPtvayf1iB4L5RqwhxOxEa7c4E8kY23tfNGB1r2yXGta3ZR2hz5mZkABMnmV2oNNbGhiIzsu14HAyIPEKPXVBgxWARiGgHA3g2R2E7NC60KHDhQQGECG0Z3gRniS7fNKBk4puRht3ppEfCFgcV+5S0WUrG0DvljGNitEG9DmRdkQSL03alpINOhvMmxGOOoOaTyBRHUMkJA2NkSU74wHHcXXdFxg01jzJr2uOoOaTLcCuycCDokkEaoi4RafDaZOiMadRc0HkSi8xt5r3A7ku6xVsKkuO6dg6rj19jjp3Hz3rarxFhBzS1wmCJEHIgpFTTidmE9yfTVDoJMY71krIV7KUB5wPYJ1n1fhy1LUsoMMOvBgnrksHaCz7qO682Zhk4HSPsu9x0q8s3agPlCjGT8muOTth+1578+dSzYHcCcZjQn19l0KuASN48Gh1HrxWmLfBfURdpcZFCriJKC7bIcz8JqaoVZUMxQ1oMhOZO4YYcUmoxGJwbrZMitjBOizC1VVxb0Fh2S5Ye5V3/ABEKdwRTf1Tb5KfVtFdDaWkzE5g7Ds0Ll0EEkMhvocsjuraqVkjMtVMREXaXOXwBcHVfDLrxYJ/vRkpCpLRV/wBCOjh9aM7AAY3Z5GWvUEmZ0bG4pNAnQse92FmqqbX1oYjxRoeMiL0tLvVbw85ale2fqcUeFI9t2Lzt1DYPjrUKzdnei+di4xTkDjdnnjpcdJWhUtNC5zzPJqdByCqqZmtYIItBqeZRV1cNwadp8f8ApWK4UyBfYRpzG8KqdhfGWhRxOwvBXCqX9QjUfNcbTeiRe77wo9CpNx2ORwKkWkM6JF7vvCkjkDqZw3APkqcGGoaeZHmoVh/R3feu9li0Kz1h/R3feu9li0KfR/2GdFmt/vv6qjtjCBopP1XNI5y8nFVlnrwgNeNDnDdj5YqTbinAQmwp9ZzgT3W/rLkV1qoiFRWQyJvcCSNV8zx2yIwXPnDXVJN7WHjdWR3bSgW1d4WVHUNKu0uI6WJETdMuC62noD2XKRpJkdYIxaT48go1Rvu0txllfwPeWvrOAKTRntGZExrDhiBzw4qanj40Lm3zFyB2qmeXgztdbLIHopVX0sRYTIg9ZoPHSOBmFlLSuNIpjIDcmyG4uxceDQOSk2OrMCBEY4/RTf8AhMyeRB5rnZCjmJGi0l2cyB3nYu5CQ4q2ST3mONg+rXu18VNHH7tJI8/Tp1OngrO0dZ/JoAazBzuq37IAxPASHEKJU1lIZhiJHBe94vEFzgBPHGRmTrJUS3s70LVJ/ObVJZZ2kEAimOkRhjEy/MsvJfUOBZiDbWGVs+q9YAynaQ/CXXuc75dFCrurfkcRkaASATKRM8c5T0tInnqWojxhEoznjJ0IkbnNn71Q0iyUd4k+lXhOcnXyJ65Fyum0XoqJ0ZMyyERPXJpTadj2uf8ADhaRplqlVD2Oaz4sTgdc9O9YyoqG+kDoA67DnfeeAAEtOXv0LY1dVLKKx9wudMTN4jNoOUgFS2BGEX8H+61qz7PhbwmyfVnny2WvaMzuK6MfLllz3WGs7QW0uLEfHcXOEjKZE5zxwxkJASGtaSh2agwooisBBAIkTMY6ccZynp0qrrGyDg/pKO+4c7syJH7LhluK+VJaGK2N8npA605AkAOB0AywIOg7RmlwNbCQyZmd8ncz1TJ3OnBfC/K2beQ6KTbj0dv3jfZeu9S0URKCyG6cnMIMs5ElcLb+jt+8b7L1Nsz6JC7vvKoaAatwP7VO4kUjSP3LI0+qGMpjYAvXCWAzIvdbPGS1lWWbhQH32F05EYkESMtmxUNb/wBTh96F5hbRLo4Y+JIbaOyTayeThxjFq3NYekN+SVgHZMcZ7LkTB3Iz5BbdzpCZyCzttaBfgiIBjDOPddgfGXiuEeu51aHT67h0R1zyJ/IJ8URvFM+Rh0+YLyRhqWRvGvyn/Sh1FB+VUyJGcJtEzI5dbqsH5fZRXlkqB0dHBI60TrHcez4Y8V8T6OACIF4zOZ70ismJlIYchkO5XaIiuUK8RYQcC1wBBEiDiCFjq7se5s3wJub9TNw3fWGzPetoinqKZk4s/wC6pp6mSA3Ye7ZYeprWvhfNxgXNGE//ACN2GfaHitjRKayK29DcHDZ7xmDvUasqihR8Xt631m4O56eM1nYtkY8J1+BFnxuP3ajxko2+80+RGNviq3e7VGYOB3gtkvj8jLOSykK0FKg4R4BcB6wBB5tBafBToFtIB7V5h+02fszVDayJ2RNj25KZ1HKMwLjszVbDY6+AJ3p8ZzWwVUy0dFJn0rJ6zMHxC7Mr2C7svL+6x7vZBSaOOOC9ng37Vqo4klrsIt2KevhKi/K3u7EI73kMbyxd4Li+qjE+niF4+o2bIXHG87iZbFcXn6Rfy9dLqYMH1G3n662UWmV0+ITCoovuydE/8TOOTj+8V1qiz7YJvuPSRTm86znKeW/NWcKEGgNaA0DIAADkF7SxDd2N+Z8B0/KYZrNwMyHiev4RERUKdEREIUCnVde6zc9I0H9VS1vEe2jxGGci3I7xktSvjmg5iaimpA+5abEqmKoLCMQvZYWoLTNo8MscxzpuLpgjSANO5To1tnOEoUEz1kl3+LR71pjQYf1G8l6bRGDJo5BJZTVLWhgky6Kl9TTvcXmPPqsXQqlix4nSxpuJM5HwnoA2LWUSrg3F2LvAKaidBRMiNzme1Inq3y5aDkFh7PwA6mxQRh877YV91oL9Y8CPirpFhlEGNyOd73WpasyOuRla1l+d1ywwo0To+xFbq0OIJH5mkbltakoHQwGM0ym7vHE/Dgp6LcFIInl9738ET1ZlYGWtbx2VVaKp/lEKQ7bTNs8toO/3BUNX2nfRgIMeE7q4A5OkMhjg4bQVs15cwHMA71qWnJfxI3YXfcFZiqAGcORuJv2I71mxbYOcGw4L3Ekapy04NnNX1Y/QxO472SuzWAZADdgvSZHHIAQ9179lkuR8ZILG2t23WTsEMIv4P9lqKTFusc4AkhpMhiTITkAF0REEPBiEYOm6J5uNKZCNdlmINumSlEhPa4ZgXSJ8SCFCq+G+l0wUi4Ww2kGejqZCekk8lsXwWnNoO8Ar2AkGmkeRxH3AN9LJ4qY2A8JliRbW6z1tx/Lt+8b7L1Osz6JC7vvKs0ThBaYy31FrJJnvCIraG91jbWwHw6QykATHVx0BzDOR1TEvFXFS2mbSHlgYWkNvGZBGBAlhvVyQvjIQGQA3ABLbTuZKXtdkcyLf7THVDXxBjm5jIG/+l5pEAPY5jsnAg7iJL86o1Ae6OKKTgIpnqwwc78rVrq9tKyCC1pDouUhiGnW74KNZCqS0GPEnfiZTzukzJO1xx4bVLUtbUTNjbtr05Kqmc6nhdI7fTrzWja2QkMAEX1F1lyUREQhEREIRERCEXl0IHMA7wCviIQvjYDRk0DgF0RF5ay9JRERerxEREIRERCEREQhEREIRERCEREQhEREIRERCEREQhEREIRERCEREQhEREIRERCFnYdXQ30+KXsDroY4TnKd0YyyPFaJEU1O0AOIG581TUOJLQTsPJERFSpl//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GB"/>
          </a:p>
        </p:txBody>
      </p:sp>
      <p:sp>
        <p:nvSpPr>
          <p:cNvPr id="5124" name="TextBox 5"/>
          <p:cNvSpPr txBox="1">
            <a:spLocks noChangeArrowheads="1"/>
          </p:cNvSpPr>
          <p:nvPr/>
        </p:nvSpPr>
        <p:spPr bwMode="auto">
          <a:xfrm>
            <a:off x="250825" y="549275"/>
            <a:ext cx="7850188" cy="4800600"/>
          </a:xfrm>
          <a:prstGeom prst="rect">
            <a:avLst/>
          </a:prstGeom>
          <a:noFill/>
          <a:ln w="9525">
            <a:noFill/>
            <a:miter lim="800000"/>
            <a:headEnd/>
            <a:tailEnd/>
          </a:ln>
        </p:spPr>
        <p:txBody>
          <a:bodyPr>
            <a:spAutoFit/>
          </a:bodyPr>
          <a:lstStyle/>
          <a:p>
            <a:r>
              <a:rPr lang="en-GB" sz="2200" b="1">
                <a:solidFill>
                  <a:srgbClr val="002060"/>
                </a:solidFill>
              </a:rPr>
              <a:t>The situation</a:t>
            </a:r>
          </a:p>
          <a:p>
            <a:endParaRPr lang="en-US" sz="2400"/>
          </a:p>
          <a:p>
            <a:r>
              <a:rPr lang="en-US" sz="2400"/>
              <a:t>A builder, leaning out of a van, shouts ‘nice legs’ to a nurse cycling by. The same nurse arrives at work, and casually mentions this to a senior doctor. The doctor said, I’d never say that’. </a:t>
            </a:r>
          </a:p>
          <a:p>
            <a:endParaRPr lang="en-US" sz="2400"/>
          </a:p>
          <a:p>
            <a:endParaRPr lang="en-US" sz="2400"/>
          </a:p>
          <a:p>
            <a:r>
              <a:rPr lang="en-US" sz="2400"/>
              <a:t>The doctor has two grown up children who are 22 and 30. They get on very well. One is a sergeant in the army; the other is training to be a hairdresser. The doctor divorced last year and is currently dating someone.</a:t>
            </a:r>
            <a:endParaRPr lang="en-GB" sz="2400"/>
          </a:p>
          <a:p>
            <a:endParaRPr lang="en-GB" sz="2000">
              <a:solidFill>
                <a:srgbClr val="002060"/>
              </a:solidFill>
            </a:endParaRPr>
          </a:p>
        </p:txBody>
      </p:sp>
      <p:pic>
        <p:nvPicPr>
          <p:cNvPr id="5125" name="Picture 10" descr="heads.jpg"/>
          <p:cNvPicPr>
            <a:picLocks noChangeAspect="1"/>
          </p:cNvPicPr>
          <p:nvPr/>
        </p:nvPicPr>
        <p:blipFill>
          <a:blip r:embed="rId3" cstate="print"/>
          <a:srcRect/>
          <a:stretch>
            <a:fillRect/>
          </a:stretch>
        </p:blipFill>
        <p:spPr bwMode="auto">
          <a:xfrm>
            <a:off x="7229475" y="4639274"/>
            <a:ext cx="1914525" cy="2286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250825" y="908050"/>
            <a:ext cx="7345363" cy="4824413"/>
          </a:xfrm>
        </p:spPr>
        <p:txBody>
          <a:bodyPr rtlCol="0">
            <a:noAutofit/>
          </a:bodyPr>
          <a:lstStyle/>
          <a:p>
            <a:pPr algn="l" eaLnBrk="1" fontAlgn="auto" hangingPunct="1">
              <a:spcAft>
                <a:spcPts val="0"/>
              </a:spcAft>
              <a:defRPr/>
            </a:pPr>
            <a:r>
              <a:rPr lang="en-GB" sz="2200" b="1">
                <a:solidFill>
                  <a:srgbClr val="002060"/>
                </a:solidFill>
                <a:latin typeface="Arial" pitchFamily="34" charset="0"/>
                <a:cs typeface="Arial" pitchFamily="34" charset="0"/>
              </a:rPr>
              <a:t>Unconscious bias</a:t>
            </a:r>
          </a:p>
          <a:p>
            <a:pPr algn="l" eaLnBrk="1" fontAlgn="auto" hangingPunct="1">
              <a:spcAft>
                <a:spcPts val="0"/>
              </a:spcAft>
              <a:buFont typeface="Wingdings 3"/>
              <a:buNone/>
              <a:defRPr/>
            </a:pPr>
            <a:endParaRPr lang="en-GB" sz="2000">
              <a:solidFill>
                <a:srgbClr val="00B050"/>
              </a:solidFill>
              <a:latin typeface="Arial" pitchFamily="34" charset="0"/>
              <a:ea typeface="+mj-ea"/>
              <a:cs typeface="Arial" pitchFamily="34" charset="0"/>
            </a:endParaRPr>
          </a:p>
          <a:p>
            <a:pPr marL="226800" lvl="1" indent="-226800" algn="l" eaLnBrk="1" hangingPunct="1">
              <a:buFont typeface="Arial" pitchFamily="34" charset="0"/>
              <a:buChar char="•"/>
              <a:defRPr/>
            </a:pPr>
            <a:r>
              <a:rPr lang="en-GB" altLang="en-US" sz="2000">
                <a:solidFill>
                  <a:schemeClr val="tx1"/>
                </a:solidFill>
                <a:latin typeface="Arial" pitchFamily="34" charset="0"/>
              </a:rPr>
              <a:t>Research shows that our brains jump to assumptions and conclusions without us even knowing it. </a:t>
            </a:r>
          </a:p>
          <a:p>
            <a:pPr marL="226800" lvl="1" indent="-226800" algn="l" eaLnBrk="1" hangingPunct="1">
              <a:buFont typeface="Arial" pitchFamily="34" charset="0"/>
              <a:buChar char="•"/>
              <a:defRPr/>
            </a:pPr>
            <a:r>
              <a:rPr lang="en-GB" altLang="en-US" sz="2000">
                <a:solidFill>
                  <a:schemeClr val="tx1"/>
                </a:solidFill>
                <a:latin typeface="Arial" pitchFamily="34" charset="0"/>
              </a:rPr>
              <a:t>It applies to how we perceive other people. </a:t>
            </a:r>
          </a:p>
          <a:p>
            <a:pPr marL="226800" lvl="1" indent="-226800" algn="l" eaLnBrk="1" hangingPunct="1">
              <a:buFont typeface="Arial" pitchFamily="34" charset="0"/>
              <a:buChar char="•"/>
              <a:defRPr/>
            </a:pPr>
            <a:r>
              <a:rPr lang="en-GB" sz="2000">
                <a:solidFill>
                  <a:schemeClr val="tx1"/>
                </a:solidFill>
                <a:latin typeface="Arial" pitchFamily="34" charset="0"/>
                <a:cs typeface="Arial" pitchFamily="34" charset="0"/>
              </a:rPr>
              <a:t>Natural preferences for certain types of people- people like us</a:t>
            </a:r>
          </a:p>
          <a:p>
            <a:pPr marL="226800" lvl="1" indent="-226800" algn="l" eaLnBrk="1" hangingPunct="1">
              <a:buFont typeface="Arial" pitchFamily="34" charset="0"/>
              <a:buChar char="•"/>
              <a:defRPr/>
            </a:pPr>
            <a:r>
              <a:rPr lang="en-GB" sz="2000">
                <a:solidFill>
                  <a:schemeClr val="tx1"/>
                </a:solidFill>
                <a:latin typeface="Arial" pitchFamily="34" charset="0"/>
                <a:cs typeface="Arial" pitchFamily="34" charset="0"/>
              </a:rPr>
              <a:t> A process that bypasses our normal, rational and logical thinking- we don’t know we’re using it</a:t>
            </a:r>
          </a:p>
          <a:p>
            <a:pPr marL="226800" lvl="1" indent="-226800" algn="l" eaLnBrk="1" hangingPunct="1">
              <a:buFont typeface="Arial" pitchFamily="34" charset="0"/>
              <a:buChar char="•"/>
              <a:defRPr/>
            </a:pPr>
            <a:r>
              <a:rPr lang="en-GB" sz="2000">
                <a:solidFill>
                  <a:schemeClr val="tx1"/>
                </a:solidFill>
                <a:latin typeface="Arial" pitchFamily="34" charset="0"/>
                <a:cs typeface="Arial" pitchFamily="34" charset="0"/>
              </a:rPr>
              <a:t>A tool to allow us to sort people quickly into categories - we can then deal with them more quickly</a:t>
            </a:r>
          </a:p>
          <a:p>
            <a:pPr lvl="1" algn="l" eaLnBrk="1" hangingPunct="1">
              <a:defRPr/>
            </a:pPr>
            <a:endParaRPr lang="en-GB" sz="2000">
              <a:solidFill>
                <a:schemeClr val="tx1"/>
              </a:solidFill>
              <a:latin typeface="Arial" pitchFamily="34" charset="0"/>
              <a:cs typeface="Arial" pitchFamily="34" charset="0"/>
            </a:endParaRPr>
          </a:p>
          <a:p>
            <a:pPr lvl="1" algn="l" eaLnBrk="1" hangingPunct="1">
              <a:defRPr/>
            </a:pPr>
            <a:endParaRPr lang="en-GB" sz="2000">
              <a:solidFill>
                <a:schemeClr val="tx1"/>
              </a:solidFill>
              <a:latin typeface="Arial" pitchFamily="34" charset="0"/>
              <a:cs typeface="Arial" pitchFamily="34" charset="0"/>
            </a:endParaRPr>
          </a:p>
          <a:p>
            <a:pPr marL="0" lvl="1" algn="l" eaLnBrk="1" hangingPunct="1">
              <a:defRPr/>
            </a:pPr>
            <a:endParaRPr lang="en-GB" sz="2000" b="1">
              <a:solidFill>
                <a:schemeClr val="tx1"/>
              </a:solidFill>
              <a:latin typeface="Arial" pitchFamily="34" charset="0"/>
              <a:cs typeface="Arial" pitchFamily="34" charset="0"/>
            </a:endParaRPr>
          </a:p>
          <a:p>
            <a:pPr marL="0" lvl="1" algn="l" eaLnBrk="1" hangingPunct="1">
              <a:defRPr/>
            </a:pPr>
            <a:endParaRPr lang="en-GB" sz="2000" b="1">
              <a:solidFill>
                <a:schemeClr val="tx1"/>
              </a:solidFill>
              <a:latin typeface="Arial" pitchFamily="34" charset="0"/>
              <a:cs typeface="Arial" pitchFamily="34" charset="0"/>
            </a:endParaRPr>
          </a:p>
          <a:p>
            <a:pPr marL="226800" indent="-226800" algn="l" eaLnBrk="1" hangingPunct="1">
              <a:buFont typeface="Arial" pitchFamily="34" charset="0"/>
              <a:buChar char="•"/>
              <a:defRPr/>
            </a:pPr>
            <a:r>
              <a:rPr lang="en-GB" sz="2000">
                <a:solidFill>
                  <a:schemeClr val="tx1"/>
                </a:solidFill>
                <a:latin typeface="Arial" pitchFamily="34" charset="0"/>
                <a:cs typeface="Arial" pitchFamily="34" charset="0"/>
              </a:rPr>
              <a:t>The categories we use might not be logical or even legal</a:t>
            </a:r>
            <a:endParaRPr lang="en-GB" sz="2000">
              <a:solidFill>
                <a:srgbClr val="00B050"/>
              </a:solidFill>
              <a:latin typeface="Arial" pitchFamily="34" charset="0"/>
              <a:ea typeface="+mj-ea"/>
              <a:cs typeface="Arial" pitchFamily="34" charset="0"/>
            </a:endParaRPr>
          </a:p>
          <a:p>
            <a:pPr algn="l" eaLnBrk="1" fontAlgn="auto" hangingPunct="1">
              <a:spcAft>
                <a:spcPts val="0"/>
              </a:spcAft>
              <a:buFont typeface="Wingdings 3"/>
              <a:buNone/>
              <a:defRPr/>
            </a:pPr>
            <a:endParaRPr lang="en-GB" sz="2000">
              <a:solidFill>
                <a:srgbClr val="00B050"/>
              </a:solidFill>
              <a:latin typeface="Arial" pitchFamily="34" charset="0"/>
              <a:ea typeface="+mj-ea"/>
              <a:cs typeface="Arial" pitchFamily="34" charset="0"/>
            </a:endParaRPr>
          </a:p>
          <a:p>
            <a:pPr algn="l" eaLnBrk="1" fontAlgn="auto" hangingPunct="1">
              <a:spcAft>
                <a:spcPts val="0"/>
              </a:spcAft>
              <a:buFont typeface="Wingdings 3"/>
              <a:buNone/>
              <a:defRPr/>
            </a:pPr>
            <a:endParaRPr lang="en-GB" sz="2000">
              <a:solidFill>
                <a:srgbClr val="00B050"/>
              </a:solidFill>
              <a:latin typeface="Arial" pitchFamily="34" charset="0"/>
              <a:ea typeface="+mj-ea"/>
              <a:cs typeface="Arial" pitchFamily="34" charset="0"/>
            </a:endParaRPr>
          </a:p>
          <a:p>
            <a:pPr algn="l" eaLnBrk="1" fontAlgn="auto" hangingPunct="1">
              <a:spcAft>
                <a:spcPts val="0"/>
              </a:spcAft>
              <a:buFont typeface="Wingdings 3"/>
              <a:buNone/>
              <a:defRPr/>
            </a:pPr>
            <a:endParaRPr lang="en-GB" sz="2000">
              <a:solidFill>
                <a:srgbClr val="00B050"/>
              </a:solidFill>
              <a:latin typeface="Arial" pitchFamily="34" charset="0"/>
              <a:ea typeface="+mj-ea"/>
              <a:cs typeface="Arial" pitchFamily="34" charset="0"/>
            </a:endParaRPr>
          </a:p>
          <a:p>
            <a:pPr algn="l" eaLnBrk="1" fontAlgn="auto" hangingPunct="1">
              <a:spcAft>
                <a:spcPts val="0"/>
              </a:spcAft>
              <a:buFont typeface="Wingdings 3"/>
              <a:buNone/>
              <a:defRPr/>
            </a:pPr>
            <a:endParaRPr lang="en-GB" sz="2000">
              <a:solidFill>
                <a:srgbClr val="00B050"/>
              </a:solidFill>
              <a:latin typeface="Arial" pitchFamily="34" charset="0"/>
              <a:ea typeface="+mj-ea"/>
              <a:cs typeface="Arial" pitchFamily="34" charset="0"/>
            </a:endParaRPr>
          </a:p>
          <a:p>
            <a:pPr algn="l" eaLnBrk="1" fontAlgn="auto" hangingPunct="1">
              <a:spcAft>
                <a:spcPts val="0"/>
              </a:spcAft>
              <a:buFont typeface="Wingdings 3"/>
              <a:buNone/>
              <a:defRPr/>
            </a:pPr>
            <a:endParaRPr lang="en-US" sz="2000" b="1">
              <a:latin typeface="Arial" pitchFamily="34" charset="0"/>
              <a:cs typeface="Arial" pitchFamily="34" charset="0"/>
            </a:endParaRPr>
          </a:p>
          <a:p>
            <a:pPr algn="l" eaLnBrk="1" fontAlgn="auto" hangingPunct="1">
              <a:spcAft>
                <a:spcPts val="0"/>
              </a:spcAft>
              <a:buFont typeface="Wingdings 3"/>
              <a:buNone/>
              <a:defRPr/>
            </a:pPr>
            <a:endParaRPr lang="en-US" sz="2000" b="1">
              <a:latin typeface="Arial" pitchFamily="34" charset="0"/>
              <a:cs typeface="Arial" pitchFamily="34" charset="0"/>
            </a:endParaRPr>
          </a:p>
          <a:p>
            <a:pPr algn="l" eaLnBrk="1" fontAlgn="auto" hangingPunct="1">
              <a:spcAft>
                <a:spcPts val="0"/>
              </a:spcAft>
              <a:buFont typeface="Arial" pitchFamily="34" charset="0"/>
              <a:buNone/>
              <a:defRPr/>
            </a:pPr>
            <a:r>
              <a:rPr lang="en-US" sz="2000">
                <a:solidFill>
                  <a:schemeClr val="tx1"/>
                </a:solidFill>
                <a:latin typeface="Arial" pitchFamily="34" charset="0"/>
                <a:cs typeface="Arial" pitchFamily="34" charset="0"/>
              </a:rPr>
              <a:t> </a:t>
            </a:r>
            <a:endParaRPr lang="en-US" sz="2000">
              <a:latin typeface="Arial" pitchFamily="34" charset="0"/>
              <a:cs typeface="Arial" pitchFamily="34" charset="0"/>
            </a:endParaRPr>
          </a:p>
        </p:txBody>
      </p:sp>
      <p:sp>
        <p:nvSpPr>
          <p:cNvPr id="6147" name="AutoShape 5" descr="data:image/jpeg;base64,/9j/4AAQSkZJRgABAQAAAQABAAD/2wCEAAkGBhISERMUExMVFRIVExYaGRgXFxobHxweHxcbHxcbGyAgJyceICAjGR4fIS8gIycpLSwtGx4yNTAvOCYtLikBCQoKDgwOGg8PGi8kHyU2LiwsNS0wLSwpLCwvKjEsLDQqKi0xLS0sKi0vLCwsLCksLCwtLCksLCosLCo0LCwqLP/AABEIAQgAvwMBIgACEQEDEQH/xAAbAAABBQEBAAAAAAAAAAAAAAAAAgMEBQYHAf/EAD0QAAIBAwIFAgUCBQIEBgMAAAECAwAEERIhBQYTIjFBURQjMmFxB4EzQlKRoRUkFnKx0RdDU2KC4ZKywf/EABoBAQADAQEBAAAAAAAAAAAAAAACAwQBBQb/xAA1EQABAwIDBgMGBgMBAAAAAAABAAIRAyEEEjEFE0FRYXGhwfAUIkKBkbEVMlLR4fEjM0MG/9oADAMBAAIRAxEAPwDtyIMDYeK90D2FCeB+KVREnQPYUaB7ClUURJ0D2FGgewpVFESdA9hRoHsKVRREnQPYUaB7ClVT8f5pisyglWVtayN8uMvgJp1Fsbgdw38V1rS4wF0AkwFbaB7CsTzxaa7iIBWY9PYKkrf+YPOghcf8+1SbznaTXH0YJCrg4V4pA5OcA4/lXPqfOc+lM87KPiYSZDH8sjIjkc4LYIGkhVz7t7D2rNWIILeS9nZ9B9Ksx5tIMcdOgutnoHsKNA9hWdTnmDTc57ZbYygxF0DMI8ZZckDBz5OPvVgvMttkhpo1dY+oyswyqhQWJ9NgRn81oXiqy0D2FGgewquXma0On/cRd7YXuG522/uQP3FMWPNUM129tHh9EWsyKylch9DJsc6gaIrjQPYUaB7ClUURJ0D2FGgewpVFESdA9hRoHsKVRREnQPYUmVBg7CnKRN4NEXqeB+KVSU8D8UqiIooooiKKKKIiiiiiIrDfqMiNJbKwjwUnzrMw2+XsTF/KfBDbE6a3NYf9SLJpGh0xCQJFO51dXBAMXZiPcsxxjPjSdjV9D/YPXBW0vzhMcXaXMRm3kCKVNv1OnEnUXDncEkrtuD48YzUvnSTFzCDG8gMf0qZRk6ttQTbGQPq9/tTfNs3zIBrijXQny2Mfd3ZAbV3FVYLsu/n1xTHNUEyXQJlTS7Bo8zSoy/SCSF7CBp21ED/OfMqm7u4X0WFbO5JPB0eH92+6hX3B7YvcEvduG+MIx0cBm0rOydue1dhqyMA7E0iThVs0mrqXhLhwD8hwU0rE5GVOVOM6fTuxsa2LX9tHcT9SOONgEHUwCX1gnGwz/KcjfxXpvbAmNT0sKmpCVwoXTqOlsacae7APpmn+X9YXyZweO1HfSRFjr2+ixbcItE0yMLoqGlTL9Fg+mTX0wCNgGGFwB5P5EzgHw1rMJo2unBjeNUYRFRHrEhC6VDHQzY3JPnOcVe2vGbE6wUiWJJUZGxkO7Jq1AYznSPPtvUhr/h3auYSEI0gLkAvgjGB/MDn7+fSozV/WEdgdoNMdvh7fv8tEwOcgitrRmIaYnSFGFRwu+W3O48V7FzU6ySI6FjrcR40gdsQfQ2/n0z4qFcrZTymJgIwGBQLpAl1oHzuuVJAxsQTvU614jYHpsywpI4V/AP17A6sY7jtn1qI3pP5hb0VD2DaAN9BHWQR67FXfC7sywxyMukuoJGc4zUqm7e2WNQiKFUeANgKcrc2QBOquYCGgO1RRRRUlJFIm8Gl0ibwaIvU8D8Uqkp4H4pVERRRRREUUVzCy5Z4hMbpkllhHVulXqSzAurODEAp2VQucOu+9W02B0yYUgJXT6x3HuKXkV1N0+o0fQh6YWIuoYyMJDkDyBgnzsRgbbwRyVeHGZXwIJlXF1KCHdyY/CgYRSQCQcZHnAqtveWOIF4oQ0mtop/mJNOEQ616LMw2LBQe3AFWCi0/EpBo5o4peXU8LO8Nws5tCpCRTKNa3I04AHkpvt7mtBz3wkzmFxNFCsaPlpCwOqRoxEMAjAZxgk7+g81XzcmcRPV/3RYlwf4roJV6itoYAZTtBXKn18YNIvOSbrWzRlQ7R2+7XMrFSlwzsCxXLqUIUE+N/3lTY1rpDl1vumQVI43wLo6FiinZVjDOIhGcnXk98mXzkeE3FO853B6sPyx3RqSGEpP17Ken243OQxAPvikXnJN2Tc9O4KgnMHzZc4ZlaZZNyPAKKQDgGonEuEzRC2V1MpUnVqeV8hpSVQFdI2GBlgQAR6A1gxFINaXh0kwvYwWID6jGO+Ge5kK94/wAPsuqxnnMcjhWGWXACArqAKlcbnOcjeocnDOGayTP9PYU1DH8Moy4AzgoCSo2GM4HmnOYreCe5HUnCRx28qyruGKkrrwSCMDABxuM+lNS2fDSpPxJ7rhpAcqcMYgGUAqRgx42IPuKodEmwVtIuFNsufJHAWHLhyCb/ANIsNZRpn7ekUdpFfPyjgKCpB+V7g5G/nelX62QCRpI0guJIdlde0FCkbAacYwM49wCPFOR8PtXY6rhQFMTw9E/SkcRC74KkmNidIHgjA9aTDwrh69LRcyKA6Kg1Dd4vpyCudQDYxtt6etRjkArM9wXOebDgY0nl0nuDwRaWtiwjZp3RyY3VTKGI0hokOceoyN/P7V7w3li3mkyk/UtkiiTQG3OhzIms43Xu2xjIA3pVvZ2EfcLlwNonDEDXksyKwK59TgjGfc1O4HNZWyhY51bqKhBOnOndUyQBt5GW32NSa0EiYVVWrUa1xpl82iR/FiOF+q0lFRbDikU4JidXAIzj0yMj+4II9walVqBnReA5paYcIKKKKK6oopE3g0ukTeDRF6ngfilUlPA/FKoiKKKKIiiiiiLAXPEOL6pgqSFOr2t00GEMpHaNyWCAH+bIJOM7V78dxXrQA9YxMIhKyQxjSTq1MurJI2XUD41HGcYGw47eyQ200kUfUkSNmVBnuIHjbf8AYVz2w43ciXWeq4N1I/8ADuVTHwvbhTk6OrkaTnfcVtYc4JDQrWsLhKlw8T4xpcPHNnQg1BIhhhOwkYYByOlpPj1OKrr6DiEsXUktJDctbRI/y0wxS7DYO+P4Xdt61cQ843xMYaNU1FxrMExUsNICAKWIySTqO22MZzhEvMN4zwSMpGJbxQFjnAwkbCNpFBwwY6cA++QdtrAXAzlHr+l3dlR+IXvEoCdEz65b2WNY5FTJVz8l48jJRMjUB4HtjefztGBJFrdSVhGpjFK7YDDLYjwi5IP1bVCXm+8kbEkAA0uAwgmDLqt9asD5GH+WQN877U9Yc1XSmJDETEBbK2qGZnIeLvyx8lZBuT77+9Z8RQdVZEALVhXnD1BUj6W8j9ldXvKEcwlljdxJNHIBr8ASKNQIxqx42J2xjamm5JPySJCHDhpWzufk9LCbYAC+4qkj5wv5IwSOmRcWuWFu4+W7ESBlJb6SO7DZ9NvNOWfNN5GI0WFmBkkJLpMxcm5K6FJ+jEZ6gLZGNhsMik4LsrBi8S0QHdPlH287qrTivDkd4VhukbviKZjzqVhDsS2QzbkYOCAT67y7PjdlG2VjuzpkLoPlYk1v0HdcEYGvbB0n1Aqdy7MZ7wdezhAYySiQQMrCWOTQjFmyCzRYIPt6mtP/AMM2TGT/AG8BLMC/Yu7A6gT99R1fk5qt1BrDBCoqYzEaOebrBWPF7FQxCXisPh2CkxZciV40AIJGVcMCWIzjOTUmz4rZpKqCK8AZYFkLdMLplkkWIOCdW0mpe0eoO43rarylZAEC2hAIwcIP6tX/AO2/5r1uVLMnJtoicIM6B/Kcp/8Aidx7Gobpg4KLsbiHTLzdOcG4HHbKVQk5xu2M4AwBsBnb3qxooqYAAgLPUqOqOLnGSUUUUV1QRSJvBpdIm8GiL1PA/FKpKeB+KVREUUUURQON8W+GiMmhn7lGlfPcwGf287ZP2rO/+IOGOYcoVg6el1JLSltIOMgDCncZ8fcVrLm0SRdMiK6+zAEf2NRJeB2xBzBEflhP4antG4X8Z9KIqOT9QFGrNvKAqRMclRgyHSikZzu2d8emfUV6nP6FwnRkB+WH1YGku7JGADuwLL5HgGqz4e4EZAtkAbCOegu66SVXSFyVzgEYOMefWp1jaOLqIGBREmyMIFGjtyVBxkLqJ7gfTx61mGJaeB+ixNxjXGMp4cOa8tOfnKwa7Ztc47Arrhj1NJAzvkZyc+mTSR+pkYGWgkUsSEGVOoiXpsDg9uG9T59M7ZVzddWnDliuDHko7dKFNKrrZW1yHbY6c5Jz+M1muD8xLDIlm3DPmXBGvqSoxKuxYkkoNSgZbBxjBHpWlbVs7+8uLm2je3SRGZ2DDIVlxqHqQCNQ9/Hp6VE6PEif5xmIA98WzaACQAd8tk+n58VSR/qmiKTb2WbGJgvUV1Q7nYrHjwc58+u+Kn3n6lOty1vFZvKTGHiKyD5gMYdTjHavkHfPb4rO+hndmzEdislTCio7NmcOxspb2/EcKRryVOR1I9iJQRnf1jyMAnc7mmZTfiQ9zg6iQhlh/wDVBQYznePI/NM2H6rRtYyXMkJV0lEfTVtWpiupcMQNsZzkbYPnbOP4lftc8V4fPLa/DyO1sd216l6uUYHAxt6YGKh7KP1u+v8ACh7EP1u+v8LYot5ci5VWcoDcJ3MoB3XpKvg587+MHzUx7K9HUMauoZwca49Z+SFXJzjaQb59Peqy7/VYh5TFaGS2hbS8vVVT5xlUI3Htv+cU5xX9UzHKI4rR5jJCkkOH3fWuUBXSSBkEHyRpO1cGEHFxlRGBHF7p9fuppN8JN2ZsNggSRAEdHuwCc5D9248elXfLsdwsZFxnXq2JYEkYG+2QMnO2TWFhsUn4myy20biVj1c28hKg2wyGlJCY1YXAGa6cBWk4UUiCHEze/VaG4UUnB2YnubXXtFROKcTjt4nllOEQbnGfJwAB6kk4qq4fzzZzKhVyNcvTAZSDqIyAfQZHg53qa0LQUUUURFIm8Gl0ibwaIvU8D8Uqkp4H4pVERRUbiRPRkxknptgAEnODjAG5/asva8UvF6SiN9KiAFTC/rH8zLH+lgN/vVFSsKZAIWariBScAQb8le8x3U8cOuBdTK6ll0liyZw4UDfVjcefFZ08e4kELNDjTIqNiJ2IzqLOoGSy40jYHcn2p/4i5kNuzrJrWTfELKFJjYHPoy6ivd4+9IPHr7T/AApNWIz/AAH84bqAfuBgn3++azOrgmbj+loo7Xo0mZX0pvqReIB9a+SYbjd3GzMU0F2h1sY5CoHRYtoVsau4YONx6io9pxe8Mkdwqu3Vt7QuFhkZDqkPU042BWMg538VMuZbgiTMDMGkDHXAX3EA04XcfxBpJHj/ADU204pedZFaMiPWFYCJsBTHnIbxgPtURUkxfVa27coRG5uYB5R6Hyi3NZjnC1E3Dz8bLIjx3kqq7QvgAlgNQHlCmMMPGw3qo5eMt5xe3fqi5ESYkkRGVFURuoXfySWG+2SxxsKupOer2SOUdMIFe2KsYH+h59EodSSOwYJ3yAT42NS7DmW8SZYdEZ13F0GxBINCx4KfScd65C585G59fRaIEKmq/ePLgIlVKfpPcROyRLYyxE9klxGXkQYxgDGDt98H7Zq6fkm8XiKXUclssaCNFXS4xGECuAPGcasb7ZX2qNZfqFeMu8KqTLGOo0UoVUaJmJZQTuHATZti2/jBBzBetcaJCBi6twqrHKoAe3DFsjBaPqNgh/UHxjA6q1Fsf0ouBazwSSxdzpJGVDHDqGU6sgdpU428eaWf094i8trLJPbs1uI1Ud/0o2R6dxI8napv/GXERGzNbxqUmWFz05MK/cXYZYaowAoDZAy3nbFKXnm8EkYaBCpaAMqJKT8yIk6W+kgOAM4/mGaIqqf9LLhJpOktlLE7Eq1whZ4wSdlGCNh998eKtv8AgS5W/trlGt1jgjijCqrL2KpDhV3A+psb7be1Rk/UC+6CymCMEnLKI5SyjQSU05yWVsDcgnP05q95a5luJ7mWKWNVRA5UqkgyBJpXLN64ySukfbIGaIqW7mEPEJJxDdyPHM+enC7a06ACxKdWnSGJbx5H5rSwccnN0I2iUQszKpy2vKoGLEY06d8bHNZq1Qf60SxUt1n05jkZh/t8YD6tCA9xA0+jCpPxixX8ssjjQkj7fPdgOkAAFA6Y3PpvU8W7Lk+S9PC0RVzAiTltrrwj5q3/AFCty/DpwEZz2YCgk56i7gDc48/tWM4byxfy3CmWJYo3nilc9q/wxhQoBONidseTmt5zdHO1nILd9Ep04YtowNQ1d3p253rnnFuA4MGeJrLmUDJl/h7fWO47j9vzUF5i67RUbhkTLDGrP1GCKC/9W31evnzUmiIpE3g0ukTeDRF6ngfilUlPA/FKoiKKKKIimrm5WNGdzhVBJP2p2oXGrAzwSRg4LLgE+/pn7ZqLyQ0luqi8kNJbqsNzXzKJ1RoTPHpLDJyqsPcYO5BH7Zq5k4mF4i3fP2RHMQUFWwme3u3z6dvkeap7rl2+e3jhMKhYmfBDrk6s7/j/AD42q3i4bdHiCXDRAJpVT3g4GjBPvsTXhMNYvzOBuWcD1n6LwWb5z8zgblnAjgZ+nipcXPUDRySCObTHpz2r/McD+bH96VLztCBHiOZncEiMINQGTuwz6gZGM7b1V3vKEhuXVBi1mZGkwQMYJJGPP1Z8f1faveYOASrddeNNaOACqy9IghAuxyNsAf5rQauLDSSNDGnXUdIjx5LQamMANtLadTcDlEfU8laSc724jjkxIUkJGyjtIxkPvscHO2cjNJPO8OlCI5WMjMFVVBYgHGcZ9fQeaobzl6V7ZIooUUmVpGUTBsdoVc5PqD6e33q147wqaYw/7dGCxZOH0Mrf0q3/AHGNqb7Emew+E6nX1H2Xd7ioM8h8J468PL7KPzFzLHLbko9xFpm0llUA5C5II1KQP3ByPFP8Q5teG5jiCM8YRSxCZdyVP074x4z+G9qrrjgN61mInGo9XV3OCVULjck77k+pqbeWFybi1uEhD6YgrKHXY9wO/qO7yM+KqL65OaCD7s2Ol5sqi7EGXwQfd4HmZt0UyHnuFtfypx01Zmyq7AEA/wA2xyfXFW/COKrcRiRVdVJIAcAHb12JGPvWN5q4bm7UQuA1yNDqp3ByNZP2xgn/AJTW6tbdY0VFGFVQB+AMVsw1Ss6o5rzZvjy8Fsw1Ss6o5rzZtu/LwWDuIs8TdYZR1mkYlltVIhb4chepISMnAOB/7h+8mNw/EgnVlDLMxK/EDBxFnAhHhfuRvvTvwV03FkkaFTErOA/TUaV6RAOvOpmLNjSRjGrxjJ9tpVHE8K74LvkGJApPTPajgayRpJOTjY48Yr0cWZyfJfTYI2qEfoPq3mp36ixqeHT6iwUdMnSAT/EXAwSAd/vWCktOEySW6QGYF5VDgg/SfIJYjG/quT9q6HzzfRQ2MzyxiWMaAUJ0g5dQMn0AOD+1YW643cRNCRwuCFjIoXMQy59FU4BDfcb1xeSt/wAp8Vt5rcC2Zmji+WNWc7AY87ntI3q5qBwOFVgQrCIC4DNGFC4Y/UCB65qfREUibwaXSJvBoi9TwPxWJ595ve3cQxkRN8l+oXALBpgrKikHVhcltxgEGtsngfihowfIB/IqdNwa6SJUmEAyRK5nNzhO0g0zgKo4ixBdf/Kb5ecL4A3A9d8napvCufZEjijZBI3w6SPI8oGS0TPq8DtBXBx4Odtq33QX+kf2FedBdjpGQMDYeParjVYRGVWGo0/CsVbfqO7NCpt1HViik/ij6ZGIQjIGdOO4em4GcUxbfqpqUZiiBZYGU9btAkdlYyNp7QpXfY/UPFb0wLt2jbxsNvxWWkupFvHDOi24YatbRgBemDjT9W5Ocn7e29FXE0qcSzUxroqauIp04lupjt/CZs+e2mmWDoqNSjLLKG+qNnDL/UmBjI387bVU/pzbpJKxKMDFHA4YTXDZJ6q4OshcYzsARv8Abbb8Y1iFnt0R5dIC6jgFSRncbgacnb+1Y79L7hGkn0ooIhgywmlmO5k7GL4ClcZKgfzf21NINNxaI04q8EFpICd4tzbxGK7uUitutDHox2MMDQCTkfVvnx4xVTxW6lv+FLczMmYrgnSoGCGYRqPOxGrO/nH3qTzBzZeRX8mJEWCGWBei2kGRXxlhkZPrk5GNqZ+LV+EXwVYwEu1UNEgRXAni0tgbfTgZ+wrzqwmm7stGzXluLpEfqA+pg+Cj/phGBfHAA/28ngf++OusVw/gdpPLN07clZHRgSGK4XYtkjcDOPH2pSXt1ZzsodkljbDLqLKfB3HggjBz5wfQ1io1922CLL6jaWzPbK5c2oA6BbzPIfIrpH6gcNnmtgsGWxIC6KcFlwdvvg4OPXFQf034VcwLN1VZIyV0I3uM6iB6AjA/aqvne5knt7W7R2SNlwyq7KdTb+mM40kVN/S6VmS41OzdyY1MWxsfGc1bINcH1ovPNOpT2W5pIibiLg5o1ny0stVFwi2hkMoREkYnLE+/nGff7VPSUN4IP4Oa5JxblxjK/wAZewo+ttIlbqMVydLYBAUEb4qqWSSzmPRlGUIIaM9jggEZHggg+D/91zf7u2WB64KujsCk5kUqgnX8pDfrx7iV3Koq8MhEnVEa9Xfuxvv53++KyXPHMEosrd4iU+IK6mBwQDGW0g+mff2BrKct2cjkyRXixXCk6YnJy+3uTgg+MYNWPrgOygSqMNsp7qBrOqZdRoT0vGgnuuj8530kNlNJEoZ1C+RqwNQDNj1wuT+1Ym0lvGltGnvoWRpkIRXyTnG2EX29zimbDh0q2978aZ4oWii7myxyJQcKCcZJwP3qJyrPw9rqEdKaNta6HMoYFge3UNIxk7bZ3NXU352zELzsZhxh6pphwdpcdl2KiiirFkRSJvBpdIm8GiL1PA/FKpKeB+KVREUVnOK8UvEulijRWjkAZW0MQNP8UO2cA4xp99X2NUI5nvJREZIWXFxASESVcE69cTf1acLlj2nV4oi6DWOvbAG8kcxPJGramHTjILCHGNROdOMduPO9QzzhfdJG6S6mOGBhlHSbSxKNnZtwBrBx9twKLpEknJkWLqSFAQYJX0uYVOkvsMA74Azj96xYwS1vfssGOjK3vzj12W3c/LONho2+221YX9LbsuZR8QkgCI2hHeQgsWJZ2YAaic7DP9sVuyumPAxsu222w9qwnJ9zN8SsshnYSQxoc2YiXPew3XwqbgE/1gV6lIf43DsvTZ+QrP8APJs47+cusk8jaCyq3TEfYNtWGLEjB8AD3q0vuIWY4KEtlZFlkACtknWsqvJqO/8AKCQfGMAe1SeM38XD728k66CW5hXQuhnKOAQC2AQF8HHk+228zlTlWCexQTFJgZpJA8TOoJYkHONJBG404GMVkqNLmkBXYKqylXZUqTAM21tceKyXJvG0tboSSZ6ZjZCQCcZKkHA3O6429/tUXmfii3F1NKn0MV05BBICKMkedyPH4rZNw7gqNJEfrGpWBMxIKjUwUnw2nfC7ke4rzhkXBonV426j6dSajIw9dJGe0E6TpzucbZrN7HXLQ2La8V9R+L4MVTiA12aI4RGvO37Ku5kYQ8MtLd8iZsSaceBvqGfcFgKb5F4v0ortEyZzE8kYx5KIf/6RtVrHxew4hHbSXgEczplEDy9qu2FDMAoyxXAz5I7c07wa54NDIksEmHcFVYmUjDFR67AFiF1HbO2c7VacHWbUkDSyx/iVA4V1J7XZiS46RMzz00WE4MIHmU3LsImJLuMkkn1OBnc+TTfEkhEriBmaHV2Fhgkf4PnPkeMVtbm04JK8jiUoR3OFMig5fR2rjyZO3Cb5qQlhwWVoolI140qA0q5yzABzt3Fg2NW5wcVR7DWiI+69H8cwweH+/pEQIH88NdFDvuaof9OgToidCBE6uWjwyIpypwT67Ef3rM3lrZNDrimdZcDMDozjPqFkwBgecnPj0zXSzyHZGMR9NtAcvjqSeSoBOc58AbV5fcg2UpBMZUgAZR2XOBgZwcE49fNdfQqO1hY8PtTB0D7mcXJOl78QSR8xB6rn/Cri4ms7y2UNMvTjZU3Yqeqv0+vjJx4Gn80/8PxacwjEcnw5DIoe37SBgFgGzt961HNvB1tOF3C2qaNlLEEliNY1ZJ3Pbn8DNY/hdgkXEY47fqdZLlMe3RMSl9Xsd228Y/atNJhYwArwtoYhmIxDqlMQD6ldC5OS+CSm9zrMmVGUOF0jYaNgM581oaKKtWFFIm8Gl0ibwaIvU8D8Uqkp4H4pVERRXLP1XuriC5haOeREliYBEdlwUIyTg431j+1VnM011HbWFwLqUCa1hUqHcHUI8s5Ody2fztWtuGzAGdVeKMgGdV2UiqCPgU6zwsZTLFGdgxwV7GXJx9ZOQMnesFzLeXK8M4ZcLcSqWQI+HYFiyagzHO+NBG/9VVPEVvmsYbuS6cxa+kiB3DDBbvYg7kkEb74xv6CDsAKkFzuPiD46KDsG2pBcdD5/wu33H0N/yn/pXO/08mWFwCLhjMFVQLSWNF8sSzNkHJ9c+ST61Xvz5cpwiIhj8Q8zw9Q7kKoLat/LacDJ/NQ7HhnE3sjdxXM7mQlekrO7MurSWG5wc77DOPX0rQyiWtIcdTCubSIBBPRW/MXLU/xF7N8L19Uto8WwOQD81MeQCAAdvGK1HIHB5be1IlXQzyu/TznQCdl/sKwHH+cLu3s7a2LSxzdFpJmbPUwZHCLk7jZTk+fFNcYW/wCFvbuLp3aZC2GZmXK6dSMGJyO4bjHr4qsYQnjrMdYURQPPst7HyGrT3Es7lhJM0iKhZQhaLpknfdtHr9/xUsci2wdHGsMkSR51ZyEBCE5BOQD5GPTOcVzrnrjs5e3uI55UjurZXEauy6SMavBxklv8VD5nF/A1vPLdOXnj1rodgE06e3GdJ+oemDvn73CjUdEv18lIUSYuunQ8gWqGIrrBijRF7s9qElAcg/STsRj70JyBaL0MBwYECKdWcoH1BTkHIDeD58jO9YvnrmW8azsJEZo454A0jISuZCFwpYbgHJIHr+1QuHyTzNbx2vEXkGtWaOaQxSAgrrVcn5ikZ2BP+aiKVQtzF3PwXBSdEkren9OrT16pIBAPUO3zerkfcSdw9qlJybAJlnzIZVC5LNnUVJKlsjzk+mPT2rnHEuPXnEeIG3imaJOs8aBWKgKhbU7acEkgE4/A+9W3DOFcSTiHRlluHhWN0E3fowY20E+mQT5JzkefFcdTeB7z7xMLhpEC5VlynzZfz38kM8OmIa//AC2XRg9vcdmz4+/kVva5B+nXF7g8QMcs8siJFPkM7EEoyjOCT9/70xacSvOL3hRbh4Y8OyhGYBVB7dlILMcjJJ9/xSrh5cdAAFJ9KXcguykV4IgCSAMnycbmuR8o8x3QuJLCWZm6nWiVmJYxyKH7lP1FTpPk+2Mb1C5Jvbq5uXgN1Ll7WcAs7kK3aFbGfIqBwhEydLqO4ImSu10Vx/kPiVweKCKSeWRVM6kM7EEqGGcE+4zVXDxyd7t/jLy4tpFLfTqKo+dlKDbRj1wcjHvmu+yGSJ6puDMSu6Uibwaxn6bx3J+IlmnWdHYaGSXqDILatv5PI7a2c3g1lqMyOyyqXNymF6ngfilUlPA/FKqCisR+p3Ks12kLwLrkiLgpkAlWxnGdsgqPJHrWPm5X4tcWsSPDiO2wscZKq5B2z5wdIGNyNvQ12eg1pZiXMaGwLK5tYtELkfEuXOKS2FpbG3GIZHOAyAgKoWLJ1YOQz5x7Dx6+nlvibcONq9v/AA5o2jAKZIPUMhJ1YOCR7fvW0X9RbMsEDP1DgBem2cmXpAY9+ptj238VBtf1DDQPqULcoGbBV9BUT9LUDgk7+ceD+Kl7U7kNZXd+eQWa4fyDeTWUkEqCJ4pRLBqKnUSrCRWKk4BGMbbH3prhEXG7dDaRR6F7sFjGSuTuVbVsMnPg+a2zfqJbJ1OqskeiaWPdSciPGtxj0GfzuPesrxyF/wDUJZ4m0yKwZZBZTTEAW421qQCuM/LHliKe1OMyAU354gKTzhyDd3UMEpMcl2kWiYKdIcZJUqT/ADDJznAOSdvFVF7y/wAW4i8KTwiIQqUDtgDBI1MQGYs2FHgAbema1dzz1Mlx8MkMUs2oIgM6ozHohyWTBZB5G/296teaucFsYoy6F5ZPpQH2A1En2GQPB8ipb+pTAkDp81LePYBIHRYXnPk+6klhht4tcFvAscZDoGOw16ssDnYenvRzBy7xK6t7PVbgyQidGCsgwuYxHnuxkqp8H+1K4TOx440htzFKUctESCdXQ/q/92xH5p/lPmWCzsrmZI5j/uEXS8gbuZdt8DAHqdyaiMU4RYWURXcItokf6Nxjo2cSJoWNGR0ZkMeFf5fVGTqBQb4Hr6VWpyVfz3SH4OO1CsmTHhYxpbJdQGY59gPYeK3fD+dpZCw+Dftt2lBV1ZWIIwisO3JB9SDsdqhWH6jv8RFFcW6oJWCq0cqyYJYKA2nb6jg75GfFBi3DQBN+eQWb45yXd2161xZfN+a0i6SupCxJdWUkZXJI29Dj0zWh4BNxppHmuBHHGIWAjYAZbGUIAJwdXks3jbHqKH4o2nGrt4YGlbTIdC+e4Ru7E+2cn9xU3mnm2G94cHMUoUThXCOoKsFJU7ghlYeNvP4qLsQXNhwB68Vw1iRBAVZyly1xCC+jkeAKHZhLl4zhXOXwA2fPjzTg5U4hw27aWzjWdBqVcEHtb+V1ypyNtwfTPrip3ELdBxfhjKD3QxHJOTsjgZPqcetN8I4t0m4rNDFKLhRlleRWCnW4YgYGdO53J2GBUji3EyQOS6a5JmAnuReRLkXXxl2NDBndUyCxd9WpmxkAdxIGfJHjG9OOU+JWN6XtYdeGcI/aVKt6MCQRgY9txV1wv9RLmKzSWe3eVS7jralUE6mwMAbY+n/41e8O55eW6it/hSDJGkhbqKdKsgJJx7E4p7U/MSQL26Jv3SSVj+BcocStr9JekG+Z3yBlKkP/ABGAyrZ3Pp5Hg02/AuLtCxuLWO6Y9vzdDyp2jujZWGBn0ydx4rsNFd9rdMwF3fnWAsH+l3K1zaiZ5xo6ugCPIJ7c5ZsbAnIH7VuZvBpdIm8Gs9Soaji4ql7i4yV6ngfilUlPA/FKqtRRRRRRFTLydZiXqiEdTrGXVlvrPlvP748Z380weQrHGOkcaWH8STwzamH1eC2/5rQUURc85qeyt5zH8OzzMVmz8S0Qy4cPglhgERbgbMSuRmqvi0fxNxmOFmeUJIFF8Y3KGAb9NT24O2ob5Hsa1X6hIvTiOoK+pgB8N8Qzdh2C4yADhiftWf4NYkXdoejkHQRIsiEHNsMPoC9QLkYGcDfer3NbuwQFMgZQV7DxNYeJqz3ESAD5qyGMMALcHLduvX6lsgbH8VoueeUTfJE0ThZYiSpPghtOdx43UEH/AL1m+HzXMV6puWUIrlZ2aaAppEB3ZfrBL6W1H0IFdIgvEcsFOdBAOxA3AIwfB2PkV3EQMvZdqwIWGtOTuIC9F48tu0pHdgNj+HpAAx+P81H4byHewwSxdW3CySIzZUsMDOsEMMYxjbbx5Fb+7v0i0ayRrcIuxO58Dbx+TSdazwnT9MisBlSPORuDg1lzCYGqoLxJA1WA4b+ntwRcsJoY0nhKqsBfptkqQxBJwCB9/qPpsYkf6b3i9FwbWN4CpGkOdWlgwZ8DuOdsDG1XicF6aLK0o6aII/pkGGGpDtjJDMcnwPztUqPk+UKB1EwDESp1YcqpB1b+uQfyKyjEVD8HisbcTVP/AD8fWqp4uWr17mW+t5rfMyuE1B90OANsbEKo39x96Qf0znFj0Fli1vMJJCdWAAhCqpxnzuSRVmvLsiS2ydZNaKpUBWGpUJ1gke4Yev7U9FyZMAfmpgqoI7sNiUsA32KnT+1cbXqn4PFcbiax/wCd+Nxy9fJQ5+Tr1rm0n6kGbeOJf5t8Z1429QTiveF8j3SyXpkkh03ccinTqyGYkqdx4Go5/arGHlsi6iIUiNV1SYzpLAkoFJJb13/5RWqrRTe505hC1UqjnzmbELn9nwj4bh0lrxGSBIWJETKSTqJZyTn1DYIwPSvf0k4QVhe5fOqXCpn0RNtvsW2/Citxd2Mco0yIrrnOGUEf5p1EAAAAAHgD0q1XJVFFFERSJvBpdIm8GiL1PA/FKpKeB+KVREUUUURFFFFEWN/UoZigXRq1SnuCzMy4jY5UQkPv4O+MGs/wpFHELQtC6sWQawIkXV8MMLgnqqAAe3GN8avQ6PnTlKSd1mgyZcBHQzyQqVAfScp6hmzv5H+WbLkm4jkhkWW3RkMYYi3DOyrGFbLsdWSRjbG2Pwb3kbtoBUyRlCq+I8ORuJ6pEeWI3OnStomCxgx3yk6mUDfGMbD2rR3nKjPI5zHoaUOFIPjpaCv/AEP7U1f/AKiQRG41RTFINYLhQQWXTlRvtu2AWwDg01L+o6KSGt5QQ06/VF5ijEjjIbH0nb3qNeg7EBoc3RRr0N+AHDRKj5NlDRsZUYp0d2DEgR5Gld9gw3P3p225LwIA7qdA0ybHvAfWmM+MHY+4pu458VneKNWVzDIyOdLKGWESaWAPkAjb/uMxLTnafIHTEpZ7RcDSmOrCXYglu7JGADpxWUbNZrl8eqyjZ1IcPH16spMvJUpC/MjJXVjKthcy68rvtt2/inG5Ql1SESR4brYyhO0hBwd8bEf5qZy7zat48iLDInTHeXKdraiug4JOrYn8Y96zMnIV7oXE3cZp2cC4kGzMDCyMVbBjXK6NIBznNG7OoyQ6xtxUTs+iDceKseXI41miVbiJ9El0oQBgcjR1FGduxsf3rWXF/HG0auwVpWKoD/MQpYgf/EE/tWBueTb5VuCrqmtr5gYnct8/SUIXCgsCvnIPcce1Q7LgN0NLmQ2uq8ZY9ckhOl7XpoEVs5xIWcB8br962U8JRpiGOt6hX0qLaQys09BdSorm8XI14yRjrKUEhLKtzMQR0emx1/Vln+YV8ArjfJNbngNrLHbQxzMGlSNVdgSQSBgnJwd/vUXsa0WdKsU+iiiqkRRRRREUibwaXSJvBoi9TwPxSqSngfilURFFFFERRRVNzJzRFZqhdWd3OFRMZPud/Tx/cVxzg0SVZSpPqvDGCSUl+a4lvHtZMRkJEVZmGHLkgKPuCP8AIpq/51towpV1kBmSNyrDs1asMfcZUjb2NZO5vba7vSHgvBK4j6kXy9OIssoYYLgBjnIIzqHoai8ImsWZFVbqNVfqM7CLEQiDsgZgpJBJIAYk5xvVe+ZzWs7NxQk5OvDT0Fs2uOGPIHIgZ7lMatAPUU7YJxg504wfOn7VS26cLhiIQxXSyXCukbCLCFnEfy+0ABfGPO2PNUVnLY64GPxscIcLHK5j0ZSQtnwdOGYg49MavG02eW0PxyCC7VkmjlcKUyCkwYdMHOlOoeqcjfJPipjEiLOUjs/Fi2U+HOPvbpxWlYcIDNlbTKsqHsTYn5ajx/8ADb8Uu2XhTFEjW21SlSoVFyxjJCkYH8hBH2xWNuZLFbZJend9OV3EeGj+SUmEmFJ23k7gGLbKfQVYcucStUuhhbxZVjm6azBO8OxkYAAassRkH1rntI0zIdn4sNLspgTxHAwePBbbg/BVtxJhmd5ZC8jvp1MxAGTpCqMAAYAHj3JqLzpDI9jcLEHMpjITRnVq/lxj71jU5nmvLO9EytlEaRXQFUUrpKoTnOrJzjO4zT/LXPSW8EETxTMGYgy47d3OcEnu05GceKr9pa50laX7IrhpOrgYgcomZ8oSZOSL+SI6ZUTW7SIhklJiyiBcMwLHuUkjAILbHzmy/wCELoyGQsmo3scuOtKQIgvegGMZLknxjf7ChL9f9Xl3udaQN2bdNgFByozk5ztt5zvXn/ilFo1i2uMBgG2XC58ZbOASdtJ3ru+aNVn/AAyu6N2JkA8onTj4qttuTJY5bSEalA1dco8pQxhy0bBjgCRiApQejHc436TXPebblXu+HTRs2mUKfJAIDqV28Z7jWk5e5rF27qsEyKme9wNJIOCoIJGftXW1QXZVGrgKjKLaouIvwi8c76K+oooq1eeiiiiiIpE3g0ukTeDRF6ngfilUlPA/FKoiKKKKIisR+pNijG2k60cUqOdHVJCndW8gHBBUedjuK29M3dlHKumRFdf6XUMP7GoVGZ2kLVg8R7PWbU5ftC5vyvPNPxOaXMUji3fLR56YYhAgBO+NvPrg1acu8nXK295b3HTVbgZDIxYhiMH22GAcfnetnZ2EUK6Yo0jX2RQo/sKfqplAD8x5+K3YjajnEik0Ae6Bz90yOi5oORL6WKC1l6KwRSSNrVyWIcktgED3OM48jPip3EOU70Xdy8HR6Vyukl2OVUqobYDyCDjyN63tZPmTjl1FcpFDpAdYwoaF31EuQ5DKQAEXDHPpUXUmMEmVfQ2hicRUyty6HUGLkEnjeRPJY7mLhUttw6GCfQG+JkZQjZJQxtqJ8eGbGw9VrQcI4BdXN1b3c5hEccaaTExbXhTpPj1LZO/oBWrbgyTRxi6jhmkUHcxgjJ86Qc4zgf2qpfm+ODC/CzRwKdAbQFUY22HttVbmMpmXmBbw5qjF7dbTpQ6A45pMW97WOXC5VHZ8q30VveW6pCUmJIYuc7lV9tuwE7+tNz8m37WkMRWHVDMxXvOCpGdzjc6s+ANq1vFObYYWRAryu6hgsYycHwf39qj2fPVvJ1O2RFjUszMox5AA2J3JOwrh3AOUu6eayn/0eV8EtmZ465Y58lWJwG+/1D4orDpMWg9x/wDTHp/zjznx6VUw8mXy2txAwgHWkjkX5h3YMuR48aR9zmtZw7nOKWREMcsZkBMZdQA34Of/AK+9ZK9suJTdLqxzMY7yKRHxBlFxLqYDPkBlGMt/1qxjKdUS0zr4qdDbj3gGnlMZRofhuOPVSbzlC9kWyVo4CtugVhrO/fuPG/Yq+25NWXJvAr21lkV+mLVyzBQxYqc9unYYGNj58D75gWtzxktBqVxhIgdosE6nE7S75B0BSmjAydxT3AbbiBuLKW4a5wYrgSqekFRsqIw6rsQVBYMMnOBkAkVYKDQcynU2pVqUzSIEGeHMza+slbuiiir15aKKKKIikTeDS6RN4NEXqeB+KVSU8D8UqiIooooiKKKKIiiiiiIrEczhfj4yZHXSIDnBwvzHyFIYdz7Z2IwhznIFbesZzJE3x8bCJTpEGH+HMh3lbIDEhEwN87nf8VTW/KvT2YYqnsfXr7LZGubS8nXjLIrRhpC+eqZfqHsF/O+SBUu95r4kr3IWBcI5CjpSkqokRRJt2ygxkvpUg7Y9DVXY8wcQt4MIjtqa8bL207HWsoMYxnUqNETjPjAGTjFX1tnb8DMfRC8PE4FmJjOdOXX5FWN5bSQ3FvLrgSdIVDRyPgYGVBB8HK/uPvUfl/hD3UV6ARl3XDD6SwZmI/Bz/kUriHGbmXrNLbq2hsLGbOVmUGRAj9QnQylSzEAZX2OCKg3fF74wYEbRqbG4Bijt5VDSrKAMacOhZNwc4xnznbM3ZLjUkuGW/iIWIbKmpJPu3tzkQr/gnLkokh6tqB0iD1DOxzjwVUEgbgHGMVt655d838SU3Gi32RJempglJwoTpOXzhupqPYACuN/BrR8o8WuJlnFwO6ObCMIniDoUVlIViT5JHn0rRTwe4ZY/byAW+hhW4dsN8vIBaCiiiivRRRRREUUUURFIm8Gl0ibwaIhHGBuPFe6x7iiiiI1j3FGse4oooiNY9xRrHuKKKIjWPcUax7iiiiI1j3FYDmxWeVRNbkapUTrdR+no6w0hVTOHZWwS+nB8HxRRVVZstK9DZ1Xd12wNbcQR9PsbLfKQAADsBjzXuse4ooq1eejWPcUax7iiiiI1j3FGse4oooiNY9xRrHuKKKIjWPcUax7iiiiI1j3FGse4oooiNY9xSZXGDuK8ooi//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6148" name="Picture 15"/>
          <p:cNvPicPr>
            <a:picLocks noChangeAspect="1" noChangeArrowheads="1"/>
          </p:cNvPicPr>
          <p:nvPr/>
        </p:nvPicPr>
        <p:blipFill>
          <a:blip r:embed="rId3" cstate="print"/>
          <a:srcRect/>
          <a:stretch>
            <a:fillRect/>
          </a:stretch>
        </p:blipFill>
        <p:spPr bwMode="auto">
          <a:xfrm>
            <a:off x="7477125" y="0"/>
            <a:ext cx="1666875" cy="2505075"/>
          </a:xfrm>
          <a:prstGeom prst="rect">
            <a:avLst/>
          </a:prstGeom>
          <a:noFill/>
          <a:ln w="9525">
            <a:noFill/>
            <a:miter lim="800000"/>
            <a:headEnd/>
            <a:tailEnd/>
          </a:ln>
        </p:spPr>
      </p:pic>
      <p:pic>
        <p:nvPicPr>
          <p:cNvPr id="6149" name="Picture 3" descr="bias2.jpg">
            <a:hlinkClick r:id="rId4" action="ppaction://hlinkfile"/>
          </p:cNvPr>
          <p:cNvPicPr>
            <a:picLocks noChangeAspect="1"/>
          </p:cNvPicPr>
          <p:nvPr/>
        </p:nvPicPr>
        <p:blipFill>
          <a:blip r:embed="rId5" cstate="print"/>
          <a:srcRect/>
          <a:stretch>
            <a:fillRect/>
          </a:stretch>
        </p:blipFill>
        <p:spPr bwMode="auto">
          <a:xfrm>
            <a:off x="3348038" y="4581525"/>
            <a:ext cx="5257800" cy="866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9219">
                                            <p:txEl>
                                              <p:pRg st="11" end="11"/>
                                            </p:txEl>
                                          </p:spTgt>
                                        </p:tgtEl>
                                        <p:attrNameLst>
                                          <p:attrName>style.visibility</p:attrName>
                                        </p:attrNameLst>
                                      </p:cBhvr>
                                      <p:to>
                                        <p:strVal val="visible"/>
                                      </p:to>
                                    </p:set>
                                    <p:anim calcmode="lin" valueType="num">
                                      <p:cBhvr additive="base">
                                        <p:cTn id="7" dur="1000" fill="hold"/>
                                        <p:tgtEl>
                                          <p:spTgt spid="9219">
                                            <p:txEl>
                                              <p:pRg st="11" end="1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9219">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5" descr="data:image/jpeg;base64,/9j/4AAQSkZJRgABAQAAAQABAAD/2wCEAAkGBhISERMUExMVFRIVExYaGRgXFxobHxweHxcbHxcbGyAgJyceICAjGR4fIS8gIycpLSwtGx4yNTAvOCYtLikBCQoKDgwOGg8PGi8kHyU2LiwsNS0wLSwpLCwvKjEsLDQqKi0xLS0sKi0vLCwsLCksLCwtLCksLCosLCo0LCwqLP/AABEIAQgAvwMBIgACEQEDEQH/xAAbAAABBQEBAAAAAAAAAAAAAAAAAgMEBQYHAf/EAD0QAAIBAwIFAgUCBQIEBgMAAAECAwAEERIhBQYTIjFBURQjMmFxB4EzQlKRoRUkFnKx0RdDU2KC4ZKywf/EABoBAQADAQEBAAAAAAAAAAAAAAACAwQBBQb/xAA1EQABAwIDBgMGBgMBAAAAAAABAAIRAyEEEjEFE0FRYXGhwfAUIkKBkbEVMlLR4fEjM0MG/9oADAMBAAIRAxEAPwDtyIMDYeK90D2FCeB+KVREnQPYUaB7ClUURJ0D2FGgewpVFESdA9hRoHsKVRREnQPYUaB7ClVT8f5pisyglWVtayN8uMvgJp1Fsbgdw38V1rS4wF0AkwFbaB7CsTzxaa7iIBWY9PYKkrf+YPOghcf8+1SbznaTXH0YJCrg4V4pA5OcA4/lXPqfOc+lM87KPiYSZDH8sjIjkc4LYIGkhVz7t7D2rNWIILeS9nZ9B9Ksx5tIMcdOgutnoHsKNA9hWdTnmDTc57ZbYygxF0DMI8ZZckDBz5OPvVgvMttkhpo1dY+oyswyqhQWJ9NgRn81oXiqy0D2FGgewquXma0On/cRd7YXuG522/uQP3FMWPNUM129tHh9EWsyKylch9DJsc6gaIrjQPYUaB7ClUURJ0D2FGgewpVFESdA9hRoHsKVRREnQPYUmVBg7CnKRN4NEXqeB+KVSU8D8UqiIooooiKKKKIiiiiiIrDfqMiNJbKwjwUnzrMw2+XsTF/KfBDbE6a3NYf9SLJpGh0xCQJFO51dXBAMXZiPcsxxjPjSdjV9D/YPXBW0vzhMcXaXMRm3kCKVNv1OnEnUXDncEkrtuD48YzUvnSTFzCDG8gMf0qZRk6ttQTbGQPq9/tTfNs3zIBrijXQny2Mfd3ZAbV3FVYLsu/n1xTHNUEyXQJlTS7Bo8zSoy/SCSF7CBp21ED/OfMqm7u4X0WFbO5JPB0eH92+6hX3B7YvcEvduG+MIx0cBm0rOydue1dhqyMA7E0iThVs0mrqXhLhwD8hwU0rE5GVOVOM6fTuxsa2LX9tHcT9SOONgEHUwCX1gnGwz/KcjfxXpvbAmNT0sKmpCVwoXTqOlsacae7APpmn+X9YXyZweO1HfSRFjr2+ixbcItE0yMLoqGlTL9Fg+mTX0wCNgGGFwB5P5EzgHw1rMJo2unBjeNUYRFRHrEhC6VDHQzY3JPnOcVe2vGbE6wUiWJJUZGxkO7Jq1AYznSPPtvUhr/h3auYSEI0gLkAvgjGB/MDn7+fSozV/WEdgdoNMdvh7fv8tEwOcgitrRmIaYnSFGFRwu+W3O48V7FzU6ySI6FjrcR40gdsQfQ2/n0z4qFcrZTymJgIwGBQLpAl1oHzuuVJAxsQTvU614jYHpsywpI4V/AP17A6sY7jtn1qI3pP5hb0VD2DaAN9BHWQR67FXfC7sywxyMukuoJGc4zUqm7e2WNQiKFUeANgKcrc2QBOquYCGgO1RRRRUlJFIm8Gl0ibwaIvU8D8Uqkp4H4pVERRRRREUUVzCy5Z4hMbpkllhHVulXqSzAurODEAp2VQucOu+9W02B0yYUgJXT6x3HuKXkV1N0+o0fQh6YWIuoYyMJDkDyBgnzsRgbbwRyVeHGZXwIJlXF1KCHdyY/CgYRSQCQcZHnAqtveWOIF4oQ0mtop/mJNOEQ616LMw2LBQe3AFWCi0/EpBo5o4peXU8LO8Nws5tCpCRTKNa3I04AHkpvt7mtBz3wkzmFxNFCsaPlpCwOqRoxEMAjAZxgk7+g81XzcmcRPV/3RYlwf4roJV6itoYAZTtBXKn18YNIvOSbrWzRlQ7R2+7XMrFSlwzsCxXLqUIUE+N/3lTY1rpDl1vumQVI43wLo6FiinZVjDOIhGcnXk98mXzkeE3FO853B6sPyx3RqSGEpP17Ken243OQxAPvikXnJN2Tc9O4KgnMHzZc4ZlaZZNyPAKKQDgGonEuEzRC2V1MpUnVqeV8hpSVQFdI2GBlgQAR6A1gxFINaXh0kwvYwWID6jGO+Ge5kK94/wAPsuqxnnMcjhWGWXACArqAKlcbnOcjeocnDOGayTP9PYU1DH8Moy4AzgoCSo2GM4HmnOYreCe5HUnCRx28qyruGKkrrwSCMDABxuM+lNS2fDSpPxJ7rhpAcqcMYgGUAqRgx42IPuKodEmwVtIuFNsufJHAWHLhyCb/ANIsNZRpn7ekUdpFfPyjgKCpB+V7g5G/nelX62QCRpI0guJIdlde0FCkbAacYwM49wCPFOR8PtXY6rhQFMTw9E/SkcRC74KkmNidIHgjA9aTDwrh69LRcyKA6Kg1Dd4vpyCudQDYxtt6etRjkArM9wXOebDgY0nl0nuDwRaWtiwjZp3RyY3VTKGI0hokOceoyN/P7V7w3li3mkyk/UtkiiTQG3OhzIms43Xu2xjIA3pVvZ2EfcLlwNonDEDXksyKwK59TgjGfc1O4HNZWyhY51bqKhBOnOndUyQBt5GW32NSa0EiYVVWrUa1xpl82iR/FiOF+q0lFRbDikU4JidXAIzj0yMj+4II9walVqBnReA5paYcIKKKKK6oopE3g0ukTeDRF6ngfilUlPA/FKoiKKKKIiiiiiLAXPEOL6pgqSFOr2t00GEMpHaNyWCAH+bIJOM7V78dxXrQA9YxMIhKyQxjSTq1MurJI2XUD41HGcYGw47eyQ200kUfUkSNmVBnuIHjbf8AYVz2w43ciXWeq4N1I/8ADuVTHwvbhTk6OrkaTnfcVtYc4JDQrWsLhKlw8T4xpcPHNnQg1BIhhhOwkYYByOlpPj1OKrr6DiEsXUktJDctbRI/y0wxS7DYO+P4Xdt61cQ843xMYaNU1FxrMExUsNICAKWIySTqO22MZzhEvMN4zwSMpGJbxQFjnAwkbCNpFBwwY6cA++QdtrAXAzlHr+l3dlR+IXvEoCdEz65b2WNY5FTJVz8l48jJRMjUB4HtjefztGBJFrdSVhGpjFK7YDDLYjwi5IP1bVCXm+8kbEkAA0uAwgmDLqt9asD5GH+WQN877U9Yc1XSmJDETEBbK2qGZnIeLvyx8lZBuT77+9Z8RQdVZEALVhXnD1BUj6W8j9ldXvKEcwlljdxJNHIBr8ASKNQIxqx42J2xjamm5JPySJCHDhpWzufk9LCbYAC+4qkj5wv5IwSOmRcWuWFu4+W7ESBlJb6SO7DZ9NvNOWfNN5GI0WFmBkkJLpMxcm5K6FJ+jEZ6gLZGNhsMik4LsrBi8S0QHdPlH287qrTivDkd4VhukbviKZjzqVhDsS2QzbkYOCAT67y7PjdlG2VjuzpkLoPlYk1v0HdcEYGvbB0n1Aqdy7MZ7wdezhAYySiQQMrCWOTQjFmyCzRYIPt6mtP/AMM2TGT/AG8BLMC/Yu7A6gT99R1fk5qt1BrDBCoqYzEaOebrBWPF7FQxCXisPh2CkxZciV40AIJGVcMCWIzjOTUmz4rZpKqCK8AZYFkLdMLplkkWIOCdW0mpe0eoO43rarylZAEC2hAIwcIP6tX/AO2/5r1uVLMnJtoicIM6B/Kcp/8Aidx7Gobpg4KLsbiHTLzdOcG4HHbKVQk5xu2M4AwBsBnb3qxooqYAAgLPUqOqOLnGSUUUUV1QRSJvBpdIm8GiL1PA/FKpKeB+KVREUUUURQON8W+GiMmhn7lGlfPcwGf287ZP2rO/+IOGOYcoVg6el1JLSltIOMgDCncZ8fcVrLm0SRdMiK6+zAEf2NRJeB2xBzBEflhP4antG4X8Z9KIqOT9QFGrNvKAqRMclRgyHSikZzu2d8emfUV6nP6FwnRkB+WH1YGku7JGADuwLL5HgGqz4e4EZAtkAbCOegu66SVXSFyVzgEYOMefWp1jaOLqIGBREmyMIFGjtyVBxkLqJ7gfTx61mGJaeB+ixNxjXGMp4cOa8tOfnKwa7Ztc47Arrhj1NJAzvkZyc+mTSR+pkYGWgkUsSEGVOoiXpsDg9uG9T59M7ZVzddWnDliuDHko7dKFNKrrZW1yHbY6c5Jz+M1muD8xLDIlm3DPmXBGvqSoxKuxYkkoNSgZbBxjBHpWlbVs7+8uLm2je3SRGZ2DDIVlxqHqQCNQ9/Hp6VE6PEif5xmIA98WzaACQAd8tk+n58VSR/qmiKTb2WbGJgvUV1Q7nYrHjwc58+u+Kn3n6lOty1vFZvKTGHiKyD5gMYdTjHavkHfPb4rO+hndmzEdislTCio7NmcOxspb2/EcKRryVOR1I9iJQRnf1jyMAnc7mmZTfiQ9zg6iQhlh/wDVBQYznePI/NM2H6rRtYyXMkJV0lEfTVtWpiupcMQNsZzkbYPnbOP4lftc8V4fPLa/DyO1sd216l6uUYHAxt6YGKh7KP1u+v8ACh7EP1u+v8LYot5ci5VWcoDcJ3MoB3XpKvg587+MHzUx7K9HUMauoZwca49Z+SFXJzjaQb59Peqy7/VYh5TFaGS2hbS8vVVT5xlUI3Htv+cU5xX9UzHKI4rR5jJCkkOH3fWuUBXSSBkEHyRpO1cGEHFxlRGBHF7p9fuppN8JN2ZsNggSRAEdHuwCc5D9248elXfLsdwsZFxnXq2JYEkYG+2QMnO2TWFhsUn4myy20biVj1c28hKg2wyGlJCY1YXAGa6cBWk4UUiCHEze/VaG4UUnB2YnubXXtFROKcTjt4nllOEQbnGfJwAB6kk4qq4fzzZzKhVyNcvTAZSDqIyAfQZHg53qa0LQUUUURFIm8Gl0ibwaIvU8D8Uqkp4H4pVERRUbiRPRkxknptgAEnODjAG5/asva8UvF6SiN9KiAFTC/rH8zLH+lgN/vVFSsKZAIWariBScAQb8le8x3U8cOuBdTK6ll0liyZw4UDfVjcefFZ08e4kELNDjTIqNiJ2IzqLOoGSy40jYHcn2p/4i5kNuzrJrWTfELKFJjYHPoy6ivd4+9IPHr7T/AApNWIz/AAH84bqAfuBgn3++azOrgmbj+loo7Xo0mZX0pvqReIB9a+SYbjd3GzMU0F2h1sY5CoHRYtoVsau4YONx6io9pxe8Mkdwqu3Vt7QuFhkZDqkPU042BWMg538VMuZbgiTMDMGkDHXAX3EA04XcfxBpJHj/ADU204pedZFaMiPWFYCJsBTHnIbxgPtURUkxfVa27coRG5uYB5R6Hyi3NZjnC1E3Dz8bLIjx3kqq7QvgAlgNQHlCmMMPGw3qo5eMt5xe3fqi5ESYkkRGVFURuoXfySWG+2SxxsKupOer2SOUdMIFe2KsYH+h59EodSSOwYJ3yAT42NS7DmW8SZYdEZ13F0GxBINCx4KfScd65C585G59fRaIEKmq/ePLgIlVKfpPcROyRLYyxE9klxGXkQYxgDGDt98H7Zq6fkm8XiKXUclssaCNFXS4xGECuAPGcasb7ZX2qNZfqFeMu8KqTLGOo0UoVUaJmJZQTuHATZti2/jBBzBetcaJCBi6twqrHKoAe3DFsjBaPqNgh/UHxjA6q1Fsf0ouBazwSSxdzpJGVDHDqGU6sgdpU428eaWf094i8trLJPbs1uI1Ud/0o2R6dxI8napv/GXERGzNbxqUmWFz05MK/cXYZYaowAoDZAy3nbFKXnm8EkYaBCpaAMqJKT8yIk6W+kgOAM4/mGaIqqf9LLhJpOktlLE7Eq1whZ4wSdlGCNh998eKtv8AgS5W/trlGt1jgjijCqrL2KpDhV3A+psb7be1Rk/UC+6CymCMEnLKI5SyjQSU05yWVsDcgnP05q95a5luJ7mWKWNVRA5UqkgyBJpXLN64ySukfbIGaIqW7mEPEJJxDdyPHM+enC7a06ACxKdWnSGJbx5H5rSwccnN0I2iUQszKpy2vKoGLEY06d8bHNZq1Qf60SxUt1n05jkZh/t8YD6tCA9xA0+jCpPxixX8ssjjQkj7fPdgOkAAFA6Y3PpvU8W7Lk+S9PC0RVzAiTltrrwj5q3/AFCty/DpwEZz2YCgk56i7gDc48/tWM4byxfy3CmWJYo3nilc9q/wxhQoBONidseTmt5zdHO1nILd9Ep04YtowNQ1d3p253rnnFuA4MGeJrLmUDJl/h7fWO47j9vzUF5i67RUbhkTLDGrP1GCKC/9W31evnzUmiIpE3g0ukTeDRF6ngfilUlPA/FKoiKKKKIimrm5WNGdzhVBJP2p2oXGrAzwSRg4LLgE+/pn7ZqLyQ0luqi8kNJbqsNzXzKJ1RoTPHpLDJyqsPcYO5BH7Zq5k4mF4i3fP2RHMQUFWwme3u3z6dvkeap7rl2+e3jhMKhYmfBDrk6s7/j/AD42q3i4bdHiCXDRAJpVT3g4GjBPvsTXhMNYvzOBuWcD1n6LwWb5z8zgblnAjgZ+nipcXPUDRySCObTHpz2r/McD+bH96VLztCBHiOZncEiMINQGTuwz6gZGM7b1V3vKEhuXVBi1mZGkwQMYJJGPP1Z8f1faveYOASrddeNNaOACqy9IghAuxyNsAf5rQauLDSSNDGnXUdIjx5LQamMANtLadTcDlEfU8laSc724jjkxIUkJGyjtIxkPvscHO2cjNJPO8OlCI5WMjMFVVBYgHGcZ9fQeaobzl6V7ZIooUUmVpGUTBsdoVc5PqD6e33q147wqaYw/7dGCxZOH0Mrf0q3/AHGNqb7Emew+E6nX1H2Xd7ioM8h8J468PL7KPzFzLHLbko9xFpm0llUA5C5II1KQP3ByPFP8Q5teG5jiCM8YRSxCZdyVP074x4z+G9qrrjgN61mInGo9XV3OCVULjck77k+pqbeWFybi1uEhD6YgrKHXY9wO/qO7yM+KqL65OaCD7s2Ol5sqi7EGXwQfd4HmZt0UyHnuFtfypx01Zmyq7AEA/wA2xyfXFW/COKrcRiRVdVJIAcAHb12JGPvWN5q4bm7UQuA1yNDqp3ByNZP2xgn/AJTW6tbdY0VFGFVQB+AMVsw1Ss6o5rzZvjy8Fsw1Ss6o5rzZtu/LwWDuIs8TdYZR1mkYlltVIhb4chepISMnAOB/7h+8mNw/EgnVlDLMxK/EDBxFnAhHhfuRvvTvwV03FkkaFTErOA/TUaV6RAOvOpmLNjSRjGrxjJ9tpVHE8K74LvkGJApPTPajgayRpJOTjY48Yr0cWZyfJfTYI2qEfoPq3mp36ixqeHT6iwUdMnSAT/EXAwSAd/vWCktOEySW6QGYF5VDgg/SfIJYjG/quT9q6HzzfRQ2MzyxiWMaAUJ0g5dQMn0AOD+1YW643cRNCRwuCFjIoXMQy59FU4BDfcb1xeSt/wAp8Vt5rcC2Zmji+WNWc7AY87ntI3q5qBwOFVgQrCIC4DNGFC4Y/UCB65qfREUibwaXSJvBoi9TwPxWJ595ve3cQxkRN8l+oXALBpgrKikHVhcltxgEGtsngfihowfIB/IqdNwa6SJUmEAyRK5nNzhO0g0zgKo4ixBdf/Kb5ecL4A3A9d8napvCufZEjijZBI3w6SPI8oGS0TPq8DtBXBx4Odtq33QX+kf2FedBdjpGQMDYeParjVYRGVWGo0/CsVbfqO7NCpt1HViik/ij6ZGIQjIGdOO4em4GcUxbfqpqUZiiBZYGU9btAkdlYyNp7QpXfY/UPFb0wLt2jbxsNvxWWkupFvHDOi24YatbRgBemDjT9W5Ocn7e29FXE0qcSzUxroqauIp04lupjt/CZs+e2mmWDoqNSjLLKG+qNnDL/UmBjI387bVU/pzbpJKxKMDFHA4YTXDZJ6q4OshcYzsARv8Abbb8Y1iFnt0R5dIC6jgFSRncbgacnb+1Y79L7hGkn0ooIhgywmlmO5k7GL4ClcZKgfzf21NINNxaI04q8EFpICd4tzbxGK7uUitutDHox2MMDQCTkfVvnx4xVTxW6lv+FLczMmYrgnSoGCGYRqPOxGrO/nH3qTzBzZeRX8mJEWCGWBei2kGRXxlhkZPrk5GNqZ+LV+EXwVYwEu1UNEgRXAni0tgbfTgZ+wrzqwmm7stGzXluLpEfqA+pg+Cj/phGBfHAA/28ngf++OusVw/gdpPLN07clZHRgSGK4XYtkjcDOPH2pSXt1ZzsodkljbDLqLKfB3HggjBz5wfQ1io1922CLL6jaWzPbK5c2oA6BbzPIfIrpH6gcNnmtgsGWxIC6KcFlwdvvg4OPXFQf034VcwLN1VZIyV0I3uM6iB6AjA/aqvne5knt7W7R2SNlwyq7KdTb+mM40kVN/S6VmS41OzdyY1MWxsfGc1bINcH1ovPNOpT2W5pIibiLg5o1ny0stVFwi2hkMoREkYnLE+/nGff7VPSUN4IP4Oa5JxblxjK/wAZewo+ttIlbqMVydLYBAUEb4qqWSSzmPRlGUIIaM9jggEZHggg+D/91zf7u2WB64KujsCk5kUqgnX8pDfrx7iV3Koq8MhEnVEa9Xfuxvv53++KyXPHMEosrd4iU+IK6mBwQDGW0g+mff2BrKct2cjkyRXixXCk6YnJy+3uTgg+MYNWPrgOygSqMNsp7qBrOqZdRoT0vGgnuuj8530kNlNJEoZ1C+RqwNQDNj1wuT+1Ym0lvGltGnvoWRpkIRXyTnG2EX29zimbDh0q2978aZ4oWii7myxyJQcKCcZJwP3qJyrPw9rqEdKaNta6HMoYFge3UNIxk7bZ3NXU352zELzsZhxh6pphwdpcdl2KiiirFkRSJvBpdIm8GiL1PA/FKpKeB+KVREUVnOK8UvEulijRWjkAZW0MQNP8UO2cA4xp99X2NUI5nvJREZIWXFxASESVcE69cTf1acLlj2nV4oi6DWOvbAG8kcxPJGramHTjILCHGNROdOMduPO9QzzhfdJG6S6mOGBhlHSbSxKNnZtwBrBx9twKLpEknJkWLqSFAQYJX0uYVOkvsMA74Azj96xYwS1vfssGOjK3vzj12W3c/LONho2+221YX9LbsuZR8QkgCI2hHeQgsWJZ2YAaic7DP9sVuyumPAxsu222w9qwnJ9zN8SsshnYSQxoc2YiXPew3XwqbgE/1gV6lIf43DsvTZ+QrP8APJs47+cusk8jaCyq3TEfYNtWGLEjB8AD3q0vuIWY4KEtlZFlkACtknWsqvJqO/8AKCQfGMAe1SeM38XD728k66CW5hXQuhnKOAQC2AQF8HHk+228zlTlWCexQTFJgZpJA8TOoJYkHONJBG404GMVkqNLmkBXYKqylXZUqTAM21tceKyXJvG0tboSSZ6ZjZCQCcZKkHA3O6429/tUXmfii3F1NKn0MV05BBICKMkedyPH4rZNw7gqNJEfrGpWBMxIKjUwUnw2nfC7ke4rzhkXBonV426j6dSajIw9dJGe0E6TpzucbZrN7HXLQ2La8V9R+L4MVTiA12aI4RGvO37Ku5kYQ8MtLd8iZsSaceBvqGfcFgKb5F4v0ortEyZzE8kYx5KIf/6RtVrHxew4hHbSXgEczplEDy9qu2FDMAoyxXAz5I7c07wa54NDIksEmHcFVYmUjDFR67AFiF1HbO2c7VacHWbUkDSyx/iVA4V1J7XZiS46RMzz00WE4MIHmU3LsImJLuMkkn1OBnc+TTfEkhEriBmaHV2Fhgkf4PnPkeMVtbm04JK8jiUoR3OFMig5fR2rjyZO3Cb5qQlhwWVoolI140qA0q5yzABzt3Fg2NW5wcVR7DWiI+69H8cwweH+/pEQIH88NdFDvuaof9OgToidCBE6uWjwyIpypwT67Ef3rM3lrZNDrimdZcDMDozjPqFkwBgecnPj0zXSzyHZGMR9NtAcvjqSeSoBOc58AbV5fcg2UpBMZUgAZR2XOBgZwcE49fNdfQqO1hY8PtTB0D7mcXJOl78QSR8xB6rn/Cri4ms7y2UNMvTjZU3Yqeqv0+vjJx4Gn80/8PxacwjEcnw5DIoe37SBgFgGzt961HNvB1tOF3C2qaNlLEEliNY1ZJ3Pbn8DNY/hdgkXEY47fqdZLlMe3RMSl9Xsd228Y/atNJhYwArwtoYhmIxDqlMQD6ldC5OS+CSm9zrMmVGUOF0jYaNgM581oaKKtWFFIm8Gl0ibwaIvU8D8Uqkp4H4pVERRXLP1XuriC5haOeREliYBEdlwUIyTg431j+1VnM011HbWFwLqUCa1hUqHcHUI8s5Ody2fztWtuGzAGdVeKMgGdV2UiqCPgU6zwsZTLFGdgxwV7GXJx9ZOQMnesFzLeXK8M4ZcLcSqWQI+HYFiyagzHO+NBG/9VVPEVvmsYbuS6cxa+kiB3DDBbvYg7kkEb74xv6CDsAKkFzuPiD46KDsG2pBcdD5/wu33H0N/yn/pXO/08mWFwCLhjMFVQLSWNF8sSzNkHJ9c+ST61Xvz5cpwiIhj8Q8zw9Q7kKoLat/LacDJ/NQ7HhnE3sjdxXM7mQlekrO7MurSWG5wc77DOPX0rQyiWtIcdTCubSIBBPRW/MXLU/xF7N8L19Uto8WwOQD81MeQCAAdvGK1HIHB5be1IlXQzyu/TznQCdl/sKwHH+cLu3s7a2LSxzdFpJmbPUwZHCLk7jZTk+fFNcYW/wCFvbuLp3aZC2GZmXK6dSMGJyO4bjHr4qsYQnjrMdYURQPPst7HyGrT3Es7lhJM0iKhZQhaLpknfdtHr9/xUsci2wdHGsMkSR51ZyEBCE5BOQD5GPTOcVzrnrjs5e3uI55UjurZXEauy6SMavBxklv8VD5nF/A1vPLdOXnj1rodgE06e3GdJ+oemDvn73CjUdEv18lIUSYuunQ8gWqGIrrBijRF7s9qElAcg/STsRj70JyBaL0MBwYECKdWcoH1BTkHIDeD58jO9YvnrmW8azsJEZo454A0jISuZCFwpYbgHJIHr+1QuHyTzNbx2vEXkGtWaOaQxSAgrrVcn5ikZ2BP+aiKVQtzF3PwXBSdEkren9OrT16pIBAPUO3zerkfcSdw9qlJybAJlnzIZVC5LNnUVJKlsjzk+mPT2rnHEuPXnEeIG3imaJOs8aBWKgKhbU7acEkgE4/A+9W3DOFcSTiHRlluHhWN0E3fowY20E+mQT5JzkefFcdTeB7z7xMLhpEC5VlynzZfz38kM8OmIa//AC2XRg9vcdmz4+/kVva5B+nXF7g8QMcs8siJFPkM7EEoyjOCT9/70xacSvOL3hRbh4Y8OyhGYBVB7dlILMcjJJ9/xSrh5cdAAFJ9KXcguykV4IgCSAMnycbmuR8o8x3QuJLCWZm6nWiVmJYxyKH7lP1FTpPk+2Mb1C5Jvbq5uXgN1Ll7WcAs7kK3aFbGfIqBwhEydLqO4ImSu10Vx/kPiVweKCKSeWRVM6kM7EEqGGcE+4zVXDxyd7t/jLy4tpFLfTqKo+dlKDbRj1wcjHvmu+yGSJ6puDMSu6Uibwaxn6bx3J+IlmnWdHYaGSXqDILatv5PI7a2c3g1lqMyOyyqXNymF6ngfilUlPA/FKqCisR+p3Ks12kLwLrkiLgpkAlWxnGdsgqPJHrWPm5X4tcWsSPDiO2wscZKq5B2z5wdIGNyNvQ12eg1pZiXMaGwLK5tYtELkfEuXOKS2FpbG3GIZHOAyAgKoWLJ1YOQz5x7Dx6+nlvibcONq9v/AA5o2jAKZIPUMhJ1YOCR7fvW0X9RbMsEDP1DgBem2cmXpAY9+ptj238VBtf1DDQPqULcoGbBV9BUT9LUDgk7+ceD+Kl7U7kNZXd+eQWa4fyDeTWUkEqCJ4pRLBqKnUSrCRWKk4BGMbbH3prhEXG7dDaRR6F7sFjGSuTuVbVsMnPg+a2zfqJbJ1OqskeiaWPdSciPGtxj0GfzuPesrxyF/wDUJZ4m0yKwZZBZTTEAW421qQCuM/LHliKe1OMyAU354gKTzhyDd3UMEpMcl2kWiYKdIcZJUqT/ADDJznAOSdvFVF7y/wAW4i8KTwiIQqUDtgDBI1MQGYs2FHgAbema1dzz1Mlx8MkMUs2oIgM6ozHohyWTBZB5G/296teaucFsYoy6F5ZPpQH2A1En2GQPB8ipb+pTAkDp81LePYBIHRYXnPk+6klhht4tcFvAscZDoGOw16ssDnYenvRzBy7xK6t7PVbgyQidGCsgwuYxHnuxkqp8H+1K4TOx440htzFKUctESCdXQ/q/92xH5p/lPmWCzsrmZI5j/uEXS8gbuZdt8DAHqdyaiMU4RYWURXcItokf6Nxjo2cSJoWNGR0ZkMeFf5fVGTqBQb4Hr6VWpyVfz3SH4OO1CsmTHhYxpbJdQGY59gPYeK3fD+dpZCw+Dftt2lBV1ZWIIwisO3JB9SDsdqhWH6jv8RFFcW6oJWCq0cqyYJYKA2nb6jg75GfFBi3DQBN+eQWb45yXd2161xZfN+a0i6SupCxJdWUkZXJI29Dj0zWh4BNxppHmuBHHGIWAjYAZbGUIAJwdXks3jbHqKH4o2nGrt4YGlbTIdC+e4Ru7E+2cn9xU3mnm2G94cHMUoUThXCOoKsFJU7ghlYeNvP4qLsQXNhwB68Vw1iRBAVZyly1xCC+jkeAKHZhLl4zhXOXwA2fPjzTg5U4hw27aWzjWdBqVcEHtb+V1ypyNtwfTPrip3ELdBxfhjKD3QxHJOTsjgZPqcetN8I4t0m4rNDFKLhRlleRWCnW4YgYGdO53J2GBUji3EyQOS6a5JmAnuReRLkXXxl2NDBndUyCxd9WpmxkAdxIGfJHjG9OOU+JWN6XtYdeGcI/aVKt6MCQRgY9txV1wv9RLmKzSWe3eVS7jralUE6mwMAbY+n/41e8O55eW6it/hSDJGkhbqKdKsgJJx7E4p7U/MSQL26Jv3SSVj+BcocStr9JekG+Z3yBlKkP/ABGAyrZ3Pp5Hg02/AuLtCxuLWO6Y9vzdDyp2jujZWGBn0ydx4rsNFd9rdMwF3fnWAsH+l3K1zaiZ5xo6ugCPIJ7c5ZsbAnIH7VuZvBpdIm8Gs9Soaji4ql7i4yV6ngfilUlPA/FKqtRRRRRRFTLydZiXqiEdTrGXVlvrPlvP748Z380weQrHGOkcaWH8STwzamH1eC2/5rQUURc85qeyt5zH8OzzMVmz8S0Qy4cPglhgERbgbMSuRmqvi0fxNxmOFmeUJIFF8Y3KGAb9NT24O2ob5Hsa1X6hIvTiOoK+pgB8N8Qzdh2C4yADhiftWf4NYkXdoejkHQRIsiEHNsMPoC9QLkYGcDfer3NbuwQFMgZQV7DxNYeJqz3ESAD5qyGMMALcHLduvX6lsgbH8VoueeUTfJE0ThZYiSpPghtOdx43UEH/AL1m+HzXMV6puWUIrlZ2aaAppEB3ZfrBL6W1H0IFdIgvEcsFOdBAOxA3AIwfB2PkV3EQMvZdqwIWGtOTuIC9F48tu0pHdgNj+HpAAx+P81H4byHewwSxdW3CySIzZUsMDOsEMMYxjbbx5Fb+7v0i0ayRrcIuxO58Dbx+TSdazwnT9MisBlSPORuDg1lzCYGqoLxJA1WA4b+ntwRcsJoY0nhKqsBfptkqQxBJwCB9/qPpsYkf6b3i9FwbWN4CpGkOdWlgwZ8DuOdsDG1XicF6aLK0o6aII/pkGGGpDtjJDMcnwPztUqPk+UKB1EwDESp1YcqpB1b+uQfyKyjEVD8HisbcTVP/AD8fWqp4uWr17mW+t5rfMyuE1B90OANsbEKo39x96Qf0znFj0Fli1vMJJCdWAAhCqpxnzuSRVmvLsiS2ydZNaKpUBWGpUJ1gke4Yev7U9FyZMAfmpgqoI7sNiUsA32KnT+1cbXqn4PFcbiax/wCd+Nxy9fJQ5+Tr1rm0n6kGbeOJf5t8Z1429QTiveF8j3SyXpkkh03ccinTqyGYkqdx4Go5/arGHlsi6iIUiNV1SYzpLAkoFJJb13/5RWqrRTe505hC1UqjnzmbELn9nwj4bh0lrxGSBIWJETKSTqJZyTn1DYIwPSvf0k4QVhe5fOqXCpn0RNtvsW2/Citxd2Mco0yIrrnOGUEf5p1EAAAAAHgD0q1XJVFFFERSJvBpdIm8GiL1PA/FKpKeB+KVREUUUURFFFFEWN/UoZigXRq1SnuCzMy4jY5UQkPv4O+MGs/wpFHELQtC6sWQawIkXV8MMLgnqqAAe3GN8avQ6PnTlKSd1mgyZcBHQzyQqVAfScp6hmzv5H+WbLkm4jkhkWW3RkMYYi3DOyrGFbLsdWSRjbG2Pwb3kbtoBUyRlCq+I8ORuJ6pEeWI3OnStomCxgx3yk6mUDfGMbD2rR3nKjPI5zHoaUOFIPjpaCv/AEP7U1f/AKiQRG41RTFINYLhQQWXTlRvtu2AWwDg01L+o6KSGt5QQ06/VF5ijEjjIbH0nb3qNeg7EBoc3RRr0N+AHDRKj5NlDRsZUYp0d2DEgR5Gld9gw3P3p225LwIA7qdA0ybHvAfWmM+MHY+4pu458VneKNWVzDIyOdLKGWESaWAPkAjb/uMxLTnafIHTEpZ7RcDSmOrCXYglu7JGADpxWUbNZrl8eqyjZ1IcPH16spMvJUpC/MjJXVjKthcy68rvtt2/inG5Ql1SESR4brYyhO0hBwd8bEf5qZy7zat48iLDInTHeXKdraiug4JOrYn8Y96zMnIV7oXE3cZp2cC4kGzMDCyMVbBjXK6NIBznNG7OoyQ6xtxUTs+iDceKseXI41miVbiJ9El0oQBgcjR1FGduxsf3rWXF/HG0auwVpWKoD/MQpYgf/EE/tWBueTb5VuCrqmtr5gYnct8/SUIXCgsCvnIPcce1Q7LgN0NLmQ2uq8ZY9ckhOl7XpoEVs5xIWcB8br962U8JRpiGOt6hX0qLaQys09BdSorm8XI14yRjrKUEhLKtzMQR0emx1/Vln+YV8ArjfJNbngNrLHbQxzMGlSNVdgSQSBgnJwd/vUXsa0WdKsU+iiiqkRRRRREUibwaXSJvBoi9TwPxSqSngfilURFFFFERRRVNzJzRFZqhdWd3OFRMZPud/Tx/cVxzg0SVZSpPqvDGCSUl+a4lvHtZMRkJEVZmGHLkgKPuCP8AIpq/51towpV1kBmSNyrDs1asMfcZUjb2NZO5vba7vSHgvBK4j6kXy9OIssoYYLgBjnIIzqHoai8ImsWZFVbqNVfqM7CLEQiDsgZgpJBJIAYk5xvVe+ZzWs7NxQk5OvDT0Fs2uOGPIHIgZ7lMatAPUU7YJxg504wfOn7VS26cLhiIQxXSyXCukbCLCFnEfy+0ABfGPO2PNUVnLY64GPxscIcLHK5j0ZSQtnwdOGYg49MavG02eW0PxyCC7VkmjlcKUyCkwYdMHOlOoeqcjfJPipjEiLOUjs/Fi2U+HOPvbpxWlYcIDNlbTKsqHsTYn5ajx/8ADb8Uu2XhTFEjW21SlSoVFyxjJCkYH8hBH2xWNuZLFbZJend9OV3EeGj+SUmEmFJ23k7gGLbKfQVYcucStUuhhbxZVjm6azBO8OxkYAAassRkH1rntI0zIdn4sNLspgTxHAwePBbbg/BVtxJhmd5ZC8jvp1MxAGTpCqMAAYAHj3JqLzpDI9jcLEHMpjITRnVq/lxj71jU5nmvLO9EytlEaRXQFUUrpKoTnOrJzjO4zT/LXPSW8EETxTMGYgy47d3OcEnu05GceKr9pa50laX7IrhpOrgYgcomZ8oSZOSL+SI6ZUTW7SIhklJiyiBcMwLHuUkjAILbHzmy/wCELoyGQsmo3scuOtKQIgvegGMZLknxjf7ChL9f9Xl3udaQN2bdNgFByozk5ztt5zvXn/ilFo1i2uMBgG2XC58ZbOASdtJ3ru+aNVn/AAyu6N2JkA8onTj4qttuTJY5bSEalA1dco8pQxhy0bBjgCRiApQejHc436TXPebblXu+HTRs2mUKfJAIDqV28Z7jWk5e5rF27qsEyKme9wNJIOCoIJGftXW1QXZVGrgKjKLaouIvwi8c76K+oooq1eeiiiiiIpE3g0ukTeDRF6ngfilUlPA/FKoiKKKKIisR+pNijG2k60cUqOdHVJCndW8gHBBUedjuK29M3dlHKumRFdf6XUMP7GoVGZ2kLVg8R7PWbU5ftC5vyvPNPxOaXMUji3fLR56YYhAgBO+NvPrg1acu8nXK295b3HTVbgZDIxYhiMH22GAcfnetnZ2EUK6Yo0jX2RQo/sKfqplAD8x5+K3YjajnEik0Ae6Bz90yOi5oORL6WKC1l6KwRSSNrVyWIcktgED3OM48jPip3EOU70Xdy8HR6Vyukl2OVUqobYDyCDjyN63tZPmTjl1FcpFDpAdYwoaF31EuQ5DKQAEXDHPpUXUmMEmVfQ2hicRUyty6HUGLkEnjeRPJY7mLhUttw6GCfQG+JkZQjZJQxtqJ8eGbGw9VrQcI4BdXN1b3c5hEccaaTExbXhTpPj1LZO/oBWrbgyTRxi6jhmkUHcxgjJ86Qc4zgf2qpfm+ODC/CzRwKdAbQFUY22HttVbmMpmXmBbw5qjF7dbTpQ6A45pMW97WOXC5VHZ8q30VveW6pCUmJIYuc7lV9tuwE7+tNz8m37WkMRWHVDMxXvOCpGdzjc6s+ANq1vFObYYWRAryu6hgsYycHwf39qj2fPVvJ1O2RFjUszMox5AA2J3JOwrh3AOUu6eayn/0eV8EtmZ465Y58lWJwG+/1D4orDpMWg9x/wDTHp/zjznx6VUw8mXy2txAwgHWkjkX5h3YMuR48aR9zmtZw7nOKWREMcsZkBMZdQA34Of/AK+9ZK9suJTdLqxzMY7yKRHxBlFxLqYDPkBlGMt/1qxjKdUS0zr4qdDbj3gGnlMZRofhuOPVSbzlC9kWyVo4CtugVhrO/fuPG/Yq+25NWXJvAr21lkV+mLVyzBQxYqc9unYYGNj58D75gWtzxktBqVxhIgdosE6nE7S75B0BSmjAydxT3AbbiBuLKW4a5wYrgSqekFRsqIw6rsQVBYMMnOBkAkVYKDQcynU2pVqUzSIEGeHMza+slbuiiir15aKKKKIikTeDS6RN4NEXqeB+KVSU8D8UqiIooooiKKKKIiiiiiIrEczhfj4yZHXSIDnBwvzHyFIYdz7Z2IwhznIFbesZzJE3x8bCJTpEGH+HMh3lbIDEhEwN87nf8VTW/KvT2YYqnsfXr7LZGubS8nXjLIrRhpC+eqZfqHsF/O+SBUu95r4kr3IWBcI5CjpSkqokRRJt2ygxkvpUg7Y9DVXY8wcQt4MIjtqa8bL207HWsoMYxnUqNETjPjAGTjFX1tnb8DMfRC8PE4FmJjOdOXX5FWN5bSQ3FvLrgSdIVDRyPgYGVBB8HK/uPvUfl/hD3UV6ARl3XDD6SwZmI/Bz/kUriHGbmXrNLbq2hsLGbOVmUGRAj9QnQylSzEAZX2OCKg3fF74wYEbRqbG4Bijt5VDSrKAMacOhZNwc4xnznbM3ZLjUkuGW/iIWIbKmpJPu3tzkQr/gnLkokh6tqB0iD1DOxzjwVUEgbgHGMVt655d838SU3Gi32RJempglJwoTpOXzhupqPYACuN/BrR8o8WuJlnFwO6ObCMIniDoUVlIViT5JHn0rRTwe4ZY/byAW+hhW4dsN8vIBaCiiiivRRRRREUUUURFIm8Gl0ibwaIhHGBuPFe6x7iiiiI1j3FGse4oooiNY9xRrHuKKKIjWPcUax7iiiiI1j3FYDmxWeVRNbkapUTrdR+no6w0hVTOHZWwS+nB8HxRRVVZstK9DZ1Xd12wNbcQR9PsbLfKQAADsBjzXuse4ooq1eejWPcUax7iiiiI1j3FGse4oooiNY9xRrHuKKKIjWPcUax7iiiiI1j3FGse4oooiNY9xSZXGDuK8ooi//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7171" name="Picture 2"/>
          <p:cNvPicPr>
            <a:picLocks noChangeAspect="1" noChangeArrowheads="1"/>
          </p:cNvPicPr>
          <p:nvPr/>
        </p:nvPicPr>
        <p:blipFill>
          <a:blip r:embed="rId3" cstate="print"/>
          <a:srcRect/>
          <a:stretch>
            <a:fillRect/>
          </a:stretch>
        </p:blipFill>
        <p:spPr bwMode="auto">
          <a:xfrm>
            <a:off x="0" y="0"/>
            <a:ext cx="2339975" cy="3475038"/>
          </a:xfrm>
          <a:prstGeom prst="rect">
            <a:avLst/>
          </a:prstGeom>
          <a:noFill/>
          <a:ln w="9525">
            <a:noFill/>
            <a:miter lim="800000"/>
            <a:headEnd/>
            <a:tailEnd/>
          </a:ln>
        </p:spPr>
      </p:pic>
      <p:pic>
        <p:nvPicPr>
          <p:cNvPr id="7172" name="Picture 3"/>
          <p:cNvPicPr>
            <a:picLocks noChangeAspect="1" noChangeArrowheads="1"/>
          </p:cNvPicPr>
          <p:nvPr/>
        </p:nvPicPr>
        <p:blipFill>
          <a:blip r:embed="rId4" cstate="print"/>
          <a:srcRect/>
          <a:stretch>
            <a:fillRect/>
          </a:stretch>
        </p:blipFill>
        <p:spPr bwMode="auto">
          <a:xfrm>
            <a:off x="3419475" y="0"/>
            <a:ext cx="2316163" cy="3508375"/>
          </a:xfrm>
          <a:prstGeom prst="rect">
            <a:avLst/>
          </a:prstGeom>
          <a:noFill/>
          <a:ln w="9525">
            <a:noFill/>
            <a:miter lim="800000"/>
            <a:headEnd/>
            <a:tailEnd/>
          </a:ln>
        </p:spPr>
      </p:pic>
      <p:pic>
        <p:nvPicPr>
          <p:cNvPr id="7173" name="Picture 4"/>
          <p:cNvPicPr>
            <a:picLocks noChangeAspect="1" noChangeArrowheads="1"/>
          </p:cNvPicPr>
          <p:nvPr/>
        </p:nvPicPr>
        <p:blipFill>
          <a:blip r:embed="rId5" cstate="print"/>
          <a:srcRect/>
          <a:stretch>
            <a:fillRect/>
          </a:stretch>
        </p:blipFill>
        <p:spPr bwMode="auto">
          <a:xfrm>
            <a:off x="6804025" y="0"/>
            <a:ext cx="2339975" cy="3516313"/>
          </a:xfrm>
          <a:prstGeom prst="rect">
            <a:avLst/>
          </a:prstGeom>
          <a:noFill/>
          <a:ln w="9525">
            <a:noFill/>
            <a:miter lim="800000"/>
            <a:headEnd/>
            <a:tailEnd/>
          </a:ln>
        </p:spPr>
      </p:pic>
      <p:pic>
        <p:nvPicPr>
          <p:cNvPr id="7174" name="Picture 5"/>
          <p:cNvPicPr>
            <a:picLocks noChangeAspect="1" noChangeArrowheads="1"/>
          </p:cNvPicPr>
          <p:nvPr/>
        </p:nvPicPr>
        <p:blipFill>
          <a:blip r:embed="rId6" cstate="print"/>
          <a:srcRect/>
          <a:stretch>
            <a:fillRect/>
          </a:stretch>
        </p:blipFill>
        <p:spPr bwMode="auto">
          <a:xfrm>
            <a:off x="0" y="3429000"/>
            <a:ext cx="2324100" cy="3429000"/>
          </a:xfrm>
          <a:prstGeom prst="rect">
            <a:avLst/>
          </a:prstGeom>
          <a:noFill/>
          <a:ln w="9525">
            <a:noFill/>
            <a:miter lim="800000"/>
            <a:headEnd/>
            <a:tailEnd/>
          </a:ln>
        </p:spPr>
      </p:pic>
      <p:pic>
        <p:nvPicPr>
          <p:cNvPr id="7175" name="Picture 6"/>
          <p:cNvPicPr>
            <a:picLocks noChangeAspect="1" noChangeArrowheads="1"/>
          </p:cNvPicPr>
          <p:nvPr/>
        </p:nvPicPr>
        <p:blipFill>
          <a:blip r:embed="rId7" cstate="print"/>
          <a:srcRect/>
          <a:stretch>
            <a:fillRect/>
          </a:stretch>
        </p:blipFill>
        <p:spPr bwMode="auto">
          <a:xfrm>
            <a:off x="2484438" y="4633913"/>
            <a:ext cx="3311525" cy="2224087"/>
          </a:xfrm>
          <a:prstGeom prst="rect">
            <a:avLst/>
          </a:prstGeom>
          <a:noFill/>
          <a:ln w="9525">
            <a:noFill/>
            <a:miter lim="800000"/>
            <a:headEnd/>
            <a:tailEnd/>
          </a:ln>
        </p:spPr>
      </p:pic>
      <p:pic>
        <p:nvPicPr>
          <p:cNvPr id="7176" name="Picture 7"/>
          <p:cNvPicPr>
            <a:picLocks noChangeAspect="1" noChangeArrowheads="1"/>
          </p:cNvPicPr>
          <p:nvPr/>
        </p:nvPicPr>
        <p:blipFill>
          <a:blip r:embed="rId8" cstate="print"/>
          <a:srcRect/>
          <a:stretch>
            <a:fillRect/>
          </a:stretch>
        </p:blipFill>
        <p:spPr bwMode="auto">
          <a:xfrm>
            <a:off x="5867400" y="4633913"/>
            <a:ext cx="3276600" cy="22240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250825" y="1196975"/>
            <a:ext cx="8459788" cy="4824413"/>
          </a:xfrm>
        </p:spPr>
        <p:txBody>
          <a:bodyPr rtlCol="0">
            <a:noAutofit/>
          </a:bodyPr>
          <a:lstStyle/>
          <a:p>
            <a:pPr algn="l" eaLnBrk="1" fontAlgn="auto" hangingPunct="1">
              <a:spcAft>
                <a:spcPts val="0"/>
              </a:spcAft>
              <a:buFont typeface="Wingdings 3"/>
              <a:buNone/>
              <a:defRPr/>
            </a:pPr>
            <a:r>
              <a:rPr lang="en-GB" sz="2200" b="1">
                <a:solidFill>
                  <a:srgbClr val="002060"/>
                </a:solidFill>
                <a:latin typeface="Arial" pitchFamily="34" charset="0"/>
                <a:ea typeface="+mj-ea"/>
                <a:cs typeface="Arial" pitchFamily="34" charset="0"/>
              </a:rPr>
              <a:t>Implications</a:t>
            </a:r>
          </a:p>
          <a:p>
            <a:pPr algn="l" eaLnBrk="1" fontAlgn="auto" hangingPunct="1">
              <a:spcAft>
                <a:spcPts val="0"/>
              </a:spcAft>
              <a:buFont typeface="Wingdings 3"/>
              <a:buNone/>
              <a:defRPr/>
            </a:pPr>
            <a:endParaRPr lang="en-GB" sz="2000">
              <a:solidFill>
                <a:srgbClr val="00B050"/>
              </a:solidFill>
              <a:latin typeface="Arial" pitchFamily="34" charset="0"/>
              <a:ea typeface="+mj-ea"/>
              <a:cs typeface="Arial" pitchFamily="34" charset="0"/>
            </a:endParaRPr>
          </a:p>
          <a:p>
            <a:pPr algn="l" eaLnBrk="1" fontAlgn="auto" hangingPunct="1">
              <a:spcAft>
                <a:spcPts val="0"/>
              </a:spcAft>
              <a:buFont typeface="Wingdings 3"/>
              <a:buNone/>
              <a:defRPr/>
            </a:pPr>
            <a:endParaRPr lang="en-GB" sz="2000">
              <a:solidFill>
                <a:srgbClr val="00B050"/>
              </a:solidFill>
              <a:latin typeface="Arial" pitchFamily="34" charset="0"/>
              <a:ea typeface="+mj-ea"/>
              <a:cs typeface="Arial" pitchFamily="34" charset="0"/>
            </a:endParaRPr>
          </a:p>
          <a:p>
            <a:pPr algn="l" eaLnBrk="1" fontAlgn="auto" hangingPunct="1">
              <a:spcAft>
                <a:spcPts val="0"/>
              </a:spcAft>
              <a:buFont typeface="Wingdings 3"/>
              <a:buNone/>
              <a:defRPr/>
            </a:pPr>
            <a:endParaRPr lang="en-GB" sz="2000">
              <a:solidFill>
                <a:srgbClr val="00B050"/>
              </a:solidFill>
              <a:latin typeface="Arial" pitchFamily="34" charset="0"/>
              <a:ea typeface="+mj-ea"/>
              <a:cs typeface="Arial" pitchFamily="34" charset="0"/>
            </a:endParaRPr>
          </a:p>
          <a:p>
            <a:pPr algn="l" eaLnBrk="1" fontAlgn="auto" hangingPunct="1">
              <a:spcAft>
                <a:spcPts val="0"/>
              </a:spcAft>
              <a:buFont typeface="Wingdings 3"/>
              <a:buNone/>
              <a:defRPr/>
            </a:pPr>
            <a:endParaRPr lang="en-GB" sz="2000">
              <a:solidFill>
                <a:srgbClr val="00B050"/>
              </a:solidFill>
              <a:latin typeface="Arial" pitchFamily="34" charset="0"/>
              <a:ea typeface="+mj-ea"/>
              <a:cs typeface="Arial" pitchFamily="34" charset="0"/>
            </a:endParaRPr>
          </a:p>
          <a:p>
            <a:pPr algn="l" eaLnBrk="1" fontAlgn="auto" hangingPunct="1">
              <a:spcAft>
                <a:spcPts val="0"/>
              </a:spcAft>
              <a:buFont typeface="Wingdings 3"/>
              <a:buNone/>
              <a:defRPr/>
            </a:pPr>
            <a:endParaRPr lang="en-GB" sz="2000">
              <a:solidFill>
                <a:srgbClr val="00B050"/>
              </a:solidFill>
              <a:latin typeface="Arial" pitchFamily="34" charset="0"/>
              <a:ea typeface="+mj-ea"/>
              <a:cs typeface="Arial" pitchFamily="34" charset="0"/>
            </a:endParaRPr>
          </a:p>
          <a:p>
            <a:pPr algn="l" eaLnBrk="1" fontAlgn="auto" hangingPunct="1">
              <a:spcAft>
                <a:spcPts val="0"/>
              </a:spcAft>
              <a:buFont typeface="Wingdings 3"/>
              <a:buNone/>
              <a:defRPr/>
            </a:pPr>
            <a:endParaRPr lang="en-GB" sz="2000">
              <a:solidFill>
                <a:srgbClr val="00B050"/>
              </a:solidFill>
              <a:latin typeface="Arial" pitchFamily="34" charset="0"/>
              <a:ea typeface="+mj-ea"/>
              <a:cs typeface="Arial" pitchFamily="34" charset="0"/>
            </a:endParaRPr>
          </a:p>
          <a:p>
            <a:pPr algn="l" eaLnBrk="1" fontAlgn="auto" hangingPunct="1">
              <a:spcAft>
                <a:spcPts val="0"/>
              </a:spcAft>
              <a:buFont typeface="Wingdings 3"/>
              <a:buNone/>
              <a:defRPr/>
            </a:pPr>
            <a:endParaRPr lang="en-GB" sz="2000">
              <a:solidFill>
                <a:srgbClr val="00B050"/>
              </a:solidFill>
              <a:latin typeface="Arial" pitchFamily="34" charset="0"/>
              <a:ea typeface="+mj-ea"/>
              <a:cs typeface="Arial" pitchFamily="34" charset="0"/>
            </a:endParaRPr>
          </a:p>
          <a:p>
            <a:pPr algn="l" eaLnBrk="1" fontAlgn="auto" hangingPunct="1">
              <a:spcAft>
                <a:spcPts val="0"/>
              </a:spcAft>
              <a:buFont typeface="Wingdings 3"/>
              <a:buNone/>
              <a:defRPr/>
            </a:pPr>
            <a:endParaRPr lang="en-US" sz="2000" b="1">
              <a:latin typeface="Arial" pitchFamily="34" charset="0"/>
              <a:cs typeface="Arial" pitchFamily="34" charset="0"/>
            </a:endParaRPr>
          </a:p>
          <a:p>
            <a:pPr algn="l" eaLnBrk="1" fontAlgn="auto" hangingPunct="1">
              <a:spcAft>
                <a:spcPts val="0"/>
              </a:spcAft>
              <a:buFont typeface="Wingdings 3"/>
              <a:buNone/>
              <a:defRPr/>
            </a:pPr>
            <a:endParaRPr lang="en-US" sz="2000" b="1">
              <a:latin typeface="Arial" pitchFamily="34" charset="0"/>
              <a:cs typeface="Arial" pitchFamily="34" charset="0"/>
            </a:endParaRPr>
          </a:p>
          <a:p>
            <a:pPr algn="l" eaLnBrk="1" fontAlgn="auto" hangingPunct="1">
              <a:spcAft>
                <a:spcPts val="0"/>
              </a:spcAft>
              <a:buFont typeface="Arial" pitchFamily="34" charset="0"/>
              <a:buNone/>
              <a:defRPr/>
            </a:pPr>
            <a:r>
              <a:rPr lang="en-US" sz="2000">
                <a:solidFill>
                  <a:schemeClr val="tx1"/>
                </a:solidFill>
                <a:latin typeface="Arial" pitchFamily="34" charset="0"/>
                <a:cs typeface="Arial" pitchFamily="34" charset="0"/>
              </a:rPr>
              <a:t> </a:t>
            </a:r>
            <a:endParaRPr lang="en-US" sz="2000">
              <a:latin typeface="Arial" pitchFamily="34" charset="0"/>
              <a:cs typeface="Arial" pitchFamily="34" charset="0"/>
            </a:endParaRPr>
          </a:p>
        </p:txBody>
      </p:sp>
      <p:sp>
        <p:nvSpPr>
          <p:cNvPr id="8195" name="Text Box 7"/>
          <p:cNvSpPr txBox="1">
            <a:spLocks noChangeArrowheads="1"/>
          </p:cNvSpPr>
          <p:nvPr/>
        </p:nvSpPr>
        <p:spPr bwMode="auto">
          <a:xfrm>
            <a:off x="323850" y="1844675"/>
            <a:ext cx="7777163" cy="4862513"/>
          </a:xfrm>
          <a:prstGeom prst="rect">
            <a:avLst/>
          </a:prstGeom>
          <a:noFill/>
          <a:ln w="9525">
            <a:noFill/>
            <a:miter lim="800000"/>
            <a:headEnd/>
            <a:tailEnd/>
          </a:ln>
        </p:spPr>
        <p:txBody>
          <a:bodyPr>
            <a:spAutoFit/>
          </a:bodyPr>
          <a:lstStyle/>
          <a:p>
            <a:pPr marL="95250" indent="-95250">
              <a:spcBef>
                <a:spcPct val="50000"/>
              </a:spcBef>
              <a:buFontTx/>
              <a:buChar char="•"/>
            </a:pPr>
            <a:r>
              <a:rPr lang="en-GB" altLang="en-US" sz="2000">
                <a:solidFill>
                  <a:srgbClr val="002060"/>
                </a:solidFill>
              </a:rPr>
              <a:t> Who you spend more or less time with</a:t>
            </a:r>
          </a:p>
          <a:p>
            <a:pPr marL="95250" indent="-95250">
              <a:spcBef>
                <a:spcPct val="50000"/>
              </a:spcBef>
              <a:buFontTx/>
              <a:buChar char="•"/>
            </a:pPr>
            <a:r>
              <a:rPr lang="en-GB" altLang="en-US" sz="2000">
                <a:solidFill>
                  <a:srgbClr val="002060"/>
                </a:solidFill>
              </a:rPr>
              <a:t> Who you call on first for input/opportunities</a:t>
            </a:r>
          </a:p>
          <a:p>
            <a:pPr marL="95250" indent="-95250">
              <a:spcBef>
                <a:spcPct val="50000"/>
              </a:spcBef>
              <a:buFontTx/>
              <a:buChar char="•"/>
            </a:pPr>
            <a:r>
              <a:rPr lang="en-GB" altLang="en-US" sz="2000">
                <a:solidFill>
                  <a:srgbClr val="002060"/>
                </a:solidFill>
              </a:rPr>
              <a:t> Which customers/staff you have a ‘gut feeling’ about</a:t>
            </a:r>
          </a:p>
          <a:p>
            <a:pPr marL="95250" indent="-95250">
              <a:spcBef>
                <a:spcPct val="50000"/>
              </a:spcBef>
              <a:buFontTx/>
              <a:buChar char="•"/>
            </a:pPr>
            <a:r>
              <a:rPr lang="en-GB" altLang="en-US" sz="2000">
                <a:solidFill>
                  <a:srgbClr val="002060"/>
                </a:solidFill>
              </a:rPr>
              <a:t> Relationships with colleagues and team mates</a:t>
            </a:r>
          </a:p>
          <a:p>
            <a:pPr marL="95250" indent="-95250">
              <a:spcBef>
                <a:spcPct val="50000"/>
              </a:spcBef>
              <a:buFontTx/>
              <a:buChar char="•"/>
            </a:pPr>
            <a:r>
              <a:rPr lang="en-GB" altLang="en-US" sz="2000">
                <a:solidFill>
                  <a:srgbClr val="002060"/>
                </a:solidFill>
              </a:rPr>
              <a:t> Service provided to customers</a:t>
            </a:r>
          </a:p>
          <a:p>
            <a:pPr marL="95250" indent="-95250">
              <a:spcBef>
                <a:spcPct val="50000"/>
              </a:spcBef>
              <a:buFontTx/>
              <a:buChar char="•"/>
            </a:pPr>
            <a:r>
              <a:rPr lang="en-GB" altLang="en-US" sz="2000">
                <a:solidFill>
                  <a:srgbClr val="002060"/>
                </a:solidFill>
              </a:rPr>
              <a:t> Paying some people less attention</a:t>
            </a:r>
          </a:p>
          <a:p>
            <a:pPr marL="95250" indent="-95250">
              <a:spcBef>
                <a:spcPct val="50000"/>
              </a:spcBef>
              <a:buFontTx/>
              <a:buChar char="•"/>
            </a:pPr>
            <a:r>
              <a:rPr lang="en-GB" altLang="en-US" sz="2000">
                <a:solidFill>
                  <a:srgbClr val="002060"/>
                </a:solidFill>
              </a:rPr>
              <a:t> Talking to some people less warmly</a:t>
            </a:r>
          </a:p>
          <a:p>
            <a:pPr marL="95250" indent="-95250">
              <a:spcBef>
                <a:spcPct val="50000"/>
              </a:spcBef>
              <a:buFontTx/>
              <a:buChar char="•"/>
            </a:pPr>
            <a:r>
              <a:rPr lang="en-GB" altLang="en-US" sz="2000">
                <a:solidFill>
                  <a:srgbClr val="002060"/>
                </a:solidFill>
              </a:rPr>
              <a:t> Recruitment and promotion decisions</a:t>
            </a:r>
          </a:p>
          <a:p>
            <a:pPr marL="95250" indent="-95250">
              <a:spcBef>
                <a:spcPct val="50000"/>
              </a:spcBef>
            </a:pPr>
            <a:endParaRPr lang="en-GB" altLang="en-US" sz="2000">
              <a:solidFill>
                <a:srgbClr val="002060"/>
              </a:solidFill>
            </a:endParaRPr>
          </a:p>
          <a:p>
            <a:pPr marL="95250" indent="-95250">
              <a:spcBef>
                <a:spcPct val="50000"/>
              </a:spcBef>
              <a:buFontTx/>
              <a:buChar char="•"/>
            </a:pPr>
            <a:r>
              <a:rPr lang="en-GB" sz="2000">
                <a:solidFill>
                  <a:srgbClr val="002060"/>
                </a:solidFill>
              </a:rPr>
              <a:t> When in a majority group, remember the potential impact of unconscious bias on minority groups</a:t>
            </a:r>
            <a:endParaRPr lang="en-GB" altLang="en-US" sz="2000">
              <a:solidFill>
                <a:srgbClr val="002060"/>
              </a:solidFill>
            </a:endParaRPr>
          </a:p>
        </p:txBody>
      </p:sp>
      <p:pic>
        <p:nvPicPr>
          <p:cNvPr id="8196" name="Picture 15"/>
          <p:cNvPicPr>
            <a:picLocks noChangeAspect="1" noChangeArrowheads="1"/>
          </p:cNvPicPr>
          <p:nvPr/>
        </p:nvPicPr>
        <p:blipFill>
          <a:blip r:embed="rId3" cstate="print"/>
          <a:srcRect/>
          <a:stretch>
            <a:fillRect/>
          </a:stretch>
        </p:blipFill>
        <p:spPr bwMode="auto">
          <a:xfrm>
            <a:off x="7477125" y="0"/>
            <a:ext cx="1666875" cy="25050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1" y="3212976"/>
            <a:ext cx="5364087" cy="1938337"/>
          </a:xfrm>
          <a:prstGeom prst="rect">
            <a:avLst/>
          </a:prstGeom>
          <a:noFill/>
          <a:ln w="9525">
            <a:noFill/>
            <a:miter lim="800000"/>
            <a:headEnd/>
            <a:tailEnd/>
          </a:ln>
        </p:spPr>
        <p:txBody>
          <a:bodyPr wrap="square">
            <a:spAutoFit/>
          </a:bodyPr>
          <a:lstStyle/>
          <a:p>
            <a:pPr algn="ctr" eaLnBrk="0" hangingPunct="0">
              <a:buFont typeface="Wingdings" pitchFamily="2" charset="2"/>
              <a:buNone/>
            </a:pPr>
            <a:r>
              <a:rPr lang="en-GB" sz="6000" b="1">
                <a:solidFill>
                  <a:srgbClr val="002060"/>
                </a:solidFill>
              </a:rPr>
              <a:t>So where’s the line?</a:t>
            </a:r>
            <a:endParaRPr lang="en-GB" sz="6000">
              <a:solidFill>
                <a:srgbClr val="002060"/>
              </a:solidFill>
            </a:endParaRPr>
          </a:p>
        </p:txBody>
      </p:sp>
      <p:pic>
        <p:nvPicPr>
          <p:cNvPr id="15364" name="Picture 13" descr="https://encrypted-tbn0.gstatic.com/images?q=tbn:ANd9GcTESJ6-DxwSITPqT3vz2uCjaf2LFjlBLVtSbnS6rFEZCCwHl6pUmg"/>
          <p:cNvPicPr>
            <a:picLocks noChangeAspect="1" noChangeArrowheads="1"/>
          </p:cNvPicPr>
          <p:nvPr/>
        </p:nvPicPr>
        <p:blipFill>
          <a:blip r:embed="rId3" cstate="print"/>
          <a:srcRect/>
          <a:stretch>
            <a:fillRect/>
          </a:stretch>
        </p:blipFill>
        <p:spPr bwMode="auto">
          <a:xfrm>
            <a:off x="6444208" y="3284984"/>
            <a:ext cx="2019300" cy="2019300"/>
          </a:xfrm>
          <a:prstGeom prst="rect">
            <a:avLst/>
          </a:prstGeom>
          <a:noFill/>
          <a:ln w="9525">
            <a:noFill/>
            <a:miter lim="800000"/>
            <a:headEnd/>
            <a:tailEnd/>
          </a:ln>
        </p:spPr>
      </p:pic>
      <p:pic>
        <p:nvPicPr>
          <p:cNvPr id="15365" name="Picture 15"/>
          <p:cNvPicPr>
            <a:picLocks noChangeAspect="1" noChangeArrowheads="1"/>
          </p:cNvPicPr>
          <p:nvPr/>
        </p:nvPicPr>
        <p:blipFill>
          <a:blip r:embed="rId4" cstate="print"/>
          <a:srcRect/>
          <a:stretch>
            <a:fillRect/>
          </a:stretch>
        </p:blipFill>
        <p:spPr bwMode="auto">
          <a:xfrm>
            <a:off x="7477125" y="0"/>
            <a:ext cx="1666875" cy="2505075"/>
          </a:xfrm>
          <a:prstGeom prst="rect">
            <a:avLst/>
          </a:prstGeom>
          <a:noFill/>
          <a:ln w="9525">
            <a:noFill/>
            <a:miter lim="800000"/>
            <a:headEnd/>
            <a:tailEnd/>
          </a:ln>
        </p:spPr>
      </p:pic>
      <p:sp>
        <p:nvSpPr>
          <p:cNvPr id="6" name="Rectangle 3"/>
          <p:cNvSpPr txBox="1">
            <a:spLocks noChangeArrowheads="1"/>
          </p:cNvSpPr>
          <p:nvPr/>
        </p:nvSpPr>
        <p:spPr bwMode="auto">
          <a:xfrm>
            <a:off x="0" y="1340768"/>
            <a:ext cx="7812360" cy="2592388"/>
          </a:xfrm>
          <a:prstGeom prst="rect">
            <a:avLst/>
          </a:prstGeom>
          <a:noFill/>
          <a:ln w="9525">
            <a:noFill/>
            <a:miter lim="800000"/>
            <a:headEnd/>
            <a:tailEnd/>
          </a:ln>
        </p:spPr>
        <p:txBody>
          <a:bodyPr/>
          <a:lstStyle/>
          <a:p>
            <a:pPr marL="271463" indent="-271463" algn="ctr" eaLnBrk="0" hangingPunct="0">
              <a:lnSpc>
                <a:spcPct val="80000"/>
              </a:lnSpc>
              <a:spcBef>
                <a:spcPct val="20000"/>
              </a:spcBef>
              <a:defRPr/>
            </a:pPr>
            <a:endParaRPr lang="en-GB" sz="4800" b="1" i="1">
              <a:solidFill>
                <a:srgbClr val="002060"/>
              </a:solidFill>
              <a:cs typeface="+mn-cs"/>
            </a:endParaRPr>
          </a:p>
          <a:p>
            <a:pPr marL="271463" indent="-271463" algn="ctr" eaLnBrk="0" hangingPunct="0">
              <a:lnSpc>
                <a:spcPct val="80000"/>
              </a:lnSpc>
              <a:spcBef>
                <a:spcPct val="20000"/>
              </a:spcBef>
              <a:defRPr/>
            </a:pPr>
            <a:r>
              <a:rPr lang="en-GB" sz="4800" b="1" i="1">
                <a:solidFill>
                  <a:srgbClr val="002060"/>
                </a:solidFill>
                <a:cs typeface="+mn-cs"/>
              </a:rPr>
              <a:t>“It’s just a bit of banter”</a:t>
            </a:r>
            <a:endParaRPr lang="en-GB" sz="4800" i="1">
              <a:solidFill>
                <a:srgbClr val="002060"/>
              </a:solidFill>
              <a:cs typeface="+mn-cs"/>
            </a:endParaRPr>
          </a:p>
          <a:p>
            <a:pPr marL="271463" indent="-271463" eaLnBrk="0" hangingPunct="0">
              <a:lnSpc>
                <a:spcPct val="80000"/>
              </a:lnSpc>
              <a:spcBef>
                <a:spcPct val="20000"/>
              </a:spcBef>
              <a:buFont typeface="Arial" charset="0"/>
              <a:buChar char="•"/>
              <a:defRPr/>
            </a:pPr>
            <a:endParaRPr lang="en-GB" sz="4800" i="1">
              <a:solidFill>
                <a:srgbClr val="002060"/>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6"/>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153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5"/>
          <p:cNvPicPr>
            <a:picLocks noChangeAspect="1" noChangeArrowheads="1"/>
          </p:cNvPicPr>
          <p:nvPr/>
        </p:nvPicPr>
        <p:blipFill>
          <a:blip r:embed="rId3" cstate="print"/>
          <a:srcRect/>
          <a:stretch>
            <a:fillRect/>
          </a:stretch>
        </p:blipFill>
        <p:spPr bwMode="auto">
          <a:xfrm>
            <a:off x="7477125" y="0"/>
            <a:ext cx="1666875" cy="2505075"/>
          </a:xfrm>
          <a:prstGeom prst="rect">
            <a:avLst/>
          </a:prstGeom>
          <a:noFill/>
          <a:ln w="9525">
            <a:noFill/>
            <a:miter lim="800000"/>
            <a:headEnd/>
            <a:tailEnd/>
          </a:ln>
        </p:spPr>
      </p:pic>
      <p:grpSp>
        <p:nvGrpSpPr>
          <p:cNvPr id="17411" name="Group 9"/>
          <p:cNvGrpSpPr>
            <a:grpSpLocks noChangeAspect="1"/>
          </p:cNvGrpSpPr>
          <p:nvPr/>
        </p:nvGrpSpPr>
        <p:grpSpPr bwMode="auto">
          <a:xfrm>
            <a:off x="468313" y="1700213"/>
            <a:ext cx="8388350" cy="4535487"/>
            <a:chOff x="2362" y="7905"/>
            <a:chExt cx="15230" cy="7085"/>
          </a:xfrm>
        </p:grpSpPr>
        <p:sp>
          <p:nvSpPr>
            <p:cNvPr id="17414" name="AutoShape 10"/>
            <p:cNvSpPr>
              <a:spLocks noChangeAspect="1" noChangeArrowheads="1"/>
            </p:cNvSpPr>
            <p:nvPr/>
          </p:nvSpPr>
          <p:spPr bwMode="auto">
            <a:xfrm>
              <a:off x="2362" y="7905"/>
              <a:ext cx="15230" cy="7085"/>
            </a:xfrm>
            <a:prstGeom prst="rect">
              <a:avLst/>
            </a:prstGeom>
            <a:noFill/>
            <a:ln w="9525">
              <a:noFill/>
              <a:miter lim="800000"/>
              <a:headEnd/>
              <a:tailEnd/>
            </a:ln>
          </p:spPr>
          <p:txBody>
            <a:bodyPr/>
            <a:lstStyle/>
            <a:p>
              <a:endParaRPr lang="en-US"/>
            </a:p>
          </p:txBody>
        </p:sp>
        <p:sp>
          <p:nvSpPr>
            <p:cNvPr id="17415" name="Line 11"/>
            <p:cNvSpPr>
              <a:spLocks noChangeShapeType="1"/>
            </p:cNvSpPr>
            <p:nvPr/>
          </p:nvSpPr>
          <p:spPr bwMode="auto">
            <a:xfrm flipV="1">
              <a:off x="3352" y="8242"/>
              <a:ext cx="9861" cy="5545"/>
            </a:xfrm>
            <a:prstGeom prst="line">
              <a:avLst/>
            </a:prstGeom>
            <a:noFill/>
            <a:ln w="9525">
              <a:solidFill>
                <a:srgbClr val="000000"/>
              </a:solidFill>
              <a:round/>
              <a:headEnd/>
              <a:tailEnd type="stealth" w="lg" len="lg"/>
            </a:ln>
          </p:spPr>
          <p:txBody>
            <a:bodyPr/>
            <a:lstStyle/>
            <a:p>
              <a:endParaRPr lang="en-GB"/>
            </a:p>
          </p:txBody>
        </p:sp>
        <p:sp>
          <p:nvSpPr>
            <p:cNvPr id="17416" name="Rectangle 12"/>
            <p:cNvSpPr>
              <a:spLocks noChangeArrowheads="1"/>
            </p:cNvSpPr>
            <p:nvPr/>
          </p:nvSpPr>
          <p:spPr bwMode="auto">
            <a:xfrm>
              <a:off x="2362" y="12842"/>
              <a:ext cx="7788" cy="546"/>
            </a:xfrm>
            <a:prstGeom prst="rect">
              <a:avLst/>
            </a:prstGeom>
            <a:noFill/>
            <a:ln w="9525">
              <a:noFill/>
              <a:miter lim="800000"/>
              <a:headEnd/>
              <a:tailEnd/>
            </a:ln>
          </p:spPr>
          <p:txBody>
            <a:bodyPr lIns="42977" tIns="21488" rIns="42977" bIns="21488">
              <a:spAutoFit/>
            </a:bodyPr>
            <a:lstStyle/>
            <a:p>
              <a:pPr algn="ctr" eaLnBrk="0" hangingPunct="0">
                <a:buSzPts val="2400"/>
                <a:buFont typeface="Arial" charset="0"/>
                <a:buNone/>
              </a:pPr>
              <a:r>
                <a:rPr lang="en-GB" sz="2000" b="1">
                  <a:solidFill>
                    <a:srgbClr val="000000"/>
                  </a:solidFill>
                </a:rPr>
                <a:t>        Bad-mouthing</a:t>
              </a:r>
              <a:endParaRPr lang="en-GB" sz="2000" b="1"/>
            </a:p>
          </p:txBody>
        </p:sp>
        <p:sp>
          <p:nvSpPr>
            <p:cNvPr id="17417" name="Rectangle 13"/>
            <p:cNvSpPr>
              <a:spLocks noChangeArrowheads="1"/>
            </p:cNvSpPr>
            <p:nvPr/>
          </p:nvSpPr>
          <p:spPr bwMode="auto">
            <a:xfrm>
              <a:off x="4728" y="11838"/>
              <a:ext cx="6114" cy="546"/>
            </a:xfrm>
            <a:prstGeom prst="rect">
              <a:avLst/>
            </a:prstGeom>
            <a:noFill/>
            <a:ln w="9525">
              <a:noFill/>
              <a:miter lim="800000"/>
              <a:headEnd/>
              <a:tailEnd/>
            </a:ln>
          </p:spPr>
          <p:txBody>
            <a:bodyPr lIns="42977" tIns="21488" rIns="42977" bIns="21488">
              <a:spAutoFit/>
            </a:bodyPr>
            <a:lstStyle/>
            <a:p>
              <a:pPr algn="ctr" eaLnBrk="0" hangingPunct="0">
                <a:buSzPts val="2400"/>
                <a:buFont typeface="Arial" charset="0"/>
                <a:buNone/>
              </a:pPr>
              <a:r>
                <a:rPr lang="en-GB" sz="2000" b="1">
                  <a:solidFill>
                    <a:srgbClr val="000000"/>
                  </a:solidFill>
                </a:rPr>
                <a:t>     Avoidance</a:t>
              </a:r>
              <a:endParaRPr lang="en-GB" sz="2000" b="1"/>
            </a:p>
          </p:txBody>
        </p:sp>
        <p:sp>
          <p:nvSpPr>
            <p:cNvPr id="17418" name="Rectangle 14"/>
            <p:cNvSpPr>
              <a:spLocks noChangeArrowheads="1"/>
            </p:cNvSpPr>
            <p:nvPr/>
          </p:nvSpPr>
          <p:spPr bwMode="auto">
            <a:xfrm>
              <a:off x="6011" y="10725"/>
              <a:ext cx="8266" cy="545"/>
            </a:xfrm>
            <a:prstGeom prst="rect">
              <a:avLst/>
            </a:prstGeom>
            <a:noFill/>
            <a:ln w="9525">
              <a:noFill/>
              <a:miter lim="800000"/>
              <a:headEnd/>
              <a:tailEnd/>
            </a:ln>
          </p:spPr>
          <p:txBody>
            <a:bodyPr lIns="42977" tIns="21488" rIns="42977" bIns="21488">
              <a:spAutoFit/>
            </a:bodyPr>
            <a:lstStyle/>
            <a:p>
              <a:pPr algn="ctr" eaLnBrk="0" hangingPunct="0">
                <a:buSzPts val="2400"/>
                <a:buFont typeface="Arial" charset="0"/>
                <a:buNone/>
              </a:pPr>
              <a:r>
                <a:rPr lang="en-GB" sz="2000" b="1">
                  <a:solidFill>
                    <a:srgbClr val="000000"/>
                  </a:solidFill>
                </a:rPr>
                <a:t>     Discrimination</a:t>
              </a:r>
              <a:endParaRPr lang="en-GB" sz="2000" b="1"/>
            </a:p>
          </p:txBody>
        </p:sp>
        <p:sp>
          <p:nvSpPr>
            <p:cNvPr id="17419" name="Rectangle 15"/>
            <p:cNvSpPr>
              <a:spLocks noChangeArrowheads="1"/>
            </p:cNvSpPr>
            <p:nvPr/>
          </p:nvSpPr>
          <p:spPr bwMode="auto">
            <a:xfrm>
              <a:off x="9559" y="9517"/>
              <a:ext cx="5324" cy="545"/>
            </a:xfrm>
            <a:prstGeom prst="rect">
              <a:avLst/>
            </a:prstGeom>
            <a:noFill/>
            <a:ln w="9525">
              <a:noFill/>
              <a:miter lim="800000"/>
              <a:headEnd/>
              <a:tailEnd/>
            </a:ln>
          </p:spPr>
          <p:txBody>
            <a:bodyPr lIns="42977" tIns="21488" rIns="42977" bIns="21488">
              <a:spAutoFit/>
            </a:bodyPr>
            <a:lstStyle/>
            <a:p>
              <a:pPr algn="ctr" eaLnBrk="0" hangingPunct="0">
                <a:buSzPts val="2400"/>
                <a:buFont typeface="Arial" charset="0"/>
                <a:buNone/>
                <a:tabLst>
                  <a:tab pos="723900" algn="l"/>
                  <a:tab pos="804863" algn="l"/>
                </a:tabLst>
              </a:pPr>
              <a:r>
                <a:rPr lang="en-GB" sz="2000" b="1">
                  <a:solidFill>
                    <a:srgbClr val="000000"/>
                  </a:solidFill>
                </a:rPr>
                <a:t>        Physical Attack</a:t>
              </a:r>
              <a:endParaRPr lang="en-GB" sz="2000" b="1"/>
            </a:p>
          </p:txBody>
        </p:sp>
        <p:sp>
          <p:nvSpPr>
            <p:cNvPr id="17420" name="Rectangle 16"/>
            <p:cNvSpPr>
              <a:spLocks noChangeArrowheads="1"/>
            </p:cNvSpPr>
            <p:nvPr/>
          </p:nvSpPr>
          <p:spPr bwMode="auto">
            <a:xfrm>
              <a:off x="10842" y="8510"/>
              <a:ext cx="6750" cy="546"/>
            </a:xfrm>
            <a:prstGeom prst="rect">
              <a:avLst/>
            </a:prstGeom>
            <a:noFill/>
            <a:ln w="9525">
              <a:noFill/>
              <a:miter lim="800000"/>
              <a:headEnd/>
              <a:tailEnd/>
            </a:ln>
          </p:spPr>
          <p:txBody>
            <a:bodyPr lIns="42977" tIns="21488" rIns="42977" bIns="21488">
              <a:spAutoFit/>
            </a:bodyPr>
            <a:lstStyle/>
            <a:p>
              <a:pPr algn="ctr" eaLnBrk="0" hangingPunct="0">
                <a:buSzPts val="2400"/>
                <a:buFont typeface="Arial" charset="0"/>
                <a:buNone/>
              </a:pPr>
              <a:r>
                <a:rPr lang="en-GB" sz="2000" b="1">
                  <a:solidFill>
                    <a:srgbClr val="000000"/>
                  </a:solidFill>
                </a:rPr>
                <a:t>  Extermination</a:t>
              </a:r>
              <a:endParaRPr lang="en-GB" sz="2000" b="1"/>
            </a:p>
          </p:txBody>
        </p:sp>
      </p:grpSp>
      <p:sp>
        <p:nvSpPr>
          <p:cNvPr id="13" name="Rectangle 2"/>
          <p:cNvSpPr txBox="1">
            <a:spLocks noChangeArrowheads="1"/>
          </p:cNvSpPr>
          <p:nvPr/>
        </p:nvSpPr>
        <p:spPr bwMode="auto">
          <a:xfrm>
            <a:off x="468313" y="333375"/>
            <a:ext cx="6842125" cy="719138"/>
          </a:xfrm>
          <a:prstGeom prst="rect">
            <a:avLst/>
          </a:prstGeom>
          <a:noFill/>
          <a:ln w="9525">
            <a:noFill/>
            <a:miter lim="800000"/>
            <a:headEnd/>
            <a:tailEnd/>
          </a:ln>
        </p:spPr>
        <p:txBody>
          <a:bodyPr anchor="ctr"/>
          <a:lstStyle/>
          <a:p>
            <a:pPr eaLnBrk="0" hangingPunct="0">
              <a:defRPr/>
            </a:pPr>
            <a:r>
              <a:rPr lang="en-GB" sz="4000" b="1">
                <a:solidFill>
                  <a:srgbClr val="002060"/>
                </a:solidFill>
                <a:ea typeface="+mj-ea"/>
                <a:cs typeface="+mj-cs"/>
              </a:rPr>
              <a:t>Banter – the bigger picture </a:t>
            </a:r>
          </a:p>
        </p:txBody>
      </p:sp>
      <p:sp>
        <p:nvSpPr>
          <p:cNvPr id="17413" name="Text Box 17"/>
          <p:cNvSpPr txBox="1">
            <a:spLocks noChangeArrowheads="1"/>
          </p:cNvSpPr>
          <p:nvPr/>
        </p:nvSpPr>
        <p:spPr bwMode="auto">
          <a:xfrm>
            <a:off x="1403350" y="6092825"/>
            <a:ext cx="7489825" cy="396875"/>
          </a:xfrm>
          <a:prstGeom prst="rect">
            <a:avLst/>
          </a:prstGeom>
          <a:noFill/>
          <a:ln w="9525">
            <a:noFill/>
            <a:miter lim="800000"/>
            <a:headEnd/>
            <a:tailEnd/>
          </a:ln>
        </p:spPr>
        <p:txBody>
          <a:bodyPr>
            <a:spAutoFit/>
          </a:bodyPr>
          <a:lstStyle/>
          <a:p>
            <a:pPr algn="r">
              <a:spcBef>
                <a:spcPct val="50000"/>
              </a:spcBef>
            </a:pPr>
            <a:r>
              <a:rPr lang="en-GB" sz="2000">
                <a:solidFill>
                  <a:srgbClr val="002060"/>
                </a:solidFill>
              </a:rPr>
              <a:t>Adapted from Allport’s Scale of Prejudice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5"/>
          <p:cNvPicPr>
            <a:picLocks noChangeAspect="1" noChangeArrowheads="1"/>
          </p:cNvPicPr>
          <p:nvPr/>
        </p:nvPicPr>
        <p:blipFill>
          <a:blip r:embed="rId3" cstate="print"/>
          <a:srcRect/>
          <a:stretch>
            <a:fillRect/>
          </a:stretch>
        </p:blipFill>
        <p:spPr bwMode="auto">
          <a:xfrm>
            <a:off x="7477125" y="0"/>
            <a:ext cx="1666875" cy="2505075"/>
          </a:xfrm>
          <a:prstGeom prst="rect">
            <a:avLst/>
          </a:prstGeom>
          <a:noFill/>
          <a:ln w="9525">
            <a:noFill/>
            <a:miter lim="800000"/>
            <a:headEnd/>
            <a:tailEnd/>
          </a:ln>
        </p:spPr>
      </p:pic>
      <p:sp>
        <p:nvSpPr>
          <p:cNvPr id="13" name="Rectangle 2"/>
          <p:cNvSpPr txBox="1">
            <a:spLocks noChangeArrowheads="1"/>
          </p:cNvSpPr>
          <p:nvPr/>
        </p:nvSpPr>
        <p:spPr bwMode="auto">
          <a:xfrm>
            <a:off x="468313" y="333375"/>
            <a:ext cx="6842125" cy="719138"/>
          </a:xfrm>
          <a:prstGeom prst="rect">
            <a:avLst/>
          </a:prstGeom>
          <a:noFill/>
          <a:ln w="9525">
            <a:noFill/>
            <a:miter lim="800000"/>
            <a:headEnd/>
            <a:tailEnd/>
          </a:ln>
        </p:spPr>
        <p:txBody>
          <a:bodyPr anchor="ctr"/>
          <a:lstStyle/>
          <a:p>
            <a:pPr eaLnBrk="0" hangingPunct="0">
              <a:defRPr/>
            </a:pPr>
            <a:r>
              <a:rPr lang="en-GB" sz="4000" b="1">
                <a:solidFill>
                  <a:srgbClr val="002060"/>
                </a:solidFill>
                <a:ea typeface="+mj-ea"/>
                <a:cs typeface="+mj-cs"/>
              </a:rPr>
              <a:t>Costs and implications</a:t>
            </a:r>
          </a:p>
        </p:txBody>
      </p:sp>
      <p:pic>
        <p:nvPicPr>
          <p:cNvPr id="19460" name="Picture 2"/>
          <p:cNvPicPr>
            <a:picLocks noChangeAspect="1" noChangeArrowheads="1"/>
          </p:cNvPicPr>
          <p:nvPr/>
        </p:nvPicPr>
        <p:blipFill>
          <a:blip r:embed="rId4" cstate="print"/>
          <a:srcRect/>
          <a:stretch>
            <a:fillRect/>
          </a:stretch>
        </p:blipFill>
        <p:spPr bwMode="auto">
          <a:xfrm>
            <a:off x="468313" y="1989138"/>
            <a:ext cx="7324725" cy="40671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2D8469CBE57A459CB6DD0C382948B5" ma:contentTypeVersion="13" ma:contentTypeDescription="Create a new document." ma:contentTypeScope="" ma:versionID="5d0279ca5065a7f26febb354e214f1dc">
  <xsd:schema xmlns:xsd="http://www.w3.org/2001/XMLSchema" xmlns:xs="http://www.w3.org/2001/XMLSchema" xmlns:p="http://schemas.microsoft.com/office/2006/metadata/properties" xmlns:ns2="11cf9fb4-8ef3-4232-8e3d-92a910efd01b" xmlns:ns3="0f7088d2-0351-4312-86f9-bb7557d72d6b" targetNamespace="http://schemas.microsoft.com/office/2006/metadata/properties" ma:root="true" ma:fieldsID="164636f354c15e8ee0ca1aa34d7b3398" ns2:_="" ns3:_="">
    <xsd:import namespace="11cf9fb4-8ef3-4232-8e3d-92a910efd01b"/>
    <xsd:import namespace="0f7088d2-0351-4312-86f9-bb7557d72d6b"/>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cf9fb4-8ef3-4232-8e3d-92a910efd01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f7088d2-0351-4312-86f9-bb7557d72d6b"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D46CB4-3436-4722-96F4-E00301B8F00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F4C0C45-5855-4557-9044-3FA1FA141323}">
  <ds:schemaRefs>
    <ds:schemaRef ds:uri="http://schemas.microsoft.com/sharepoint/v3/contenttype/forms"/>
  </ds:schemaRefs>
</ds:datastoreItem>
</file>

<file path=customXml/itemProps3.xml><?xml version="1.0" encoding="utf-8"?>
<ds:datastoreItem xmlns:ds="http://schemas.openxmlformats.org/officeDocument/2006/customXml" ds:itemID="{14B0CC87-768E-4F5A-9462-9980008928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cf9fb4-8ef3-4232-8e3d-92a910efd01b"/>
    <ds:schemaRef ds:uri="0f7088d2-0351-4312-86f9-bb7557d72d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1177</Words>
  <Application>Microsoft Office PowerPoint</Application>
  <PresentationFormat>On-screen Show (4:3)</PresentationFormat>
  <Paragraphs>203</Paragraphs>
  <Slides>17</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Bradley Hand ITC</vt:lpstr>
      <vt:lpstr>Calibri</vt:lpstr>
      <vt:lpstr>Gill Sans MT</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have you thought...</vt:lpstr>
      <vt:lpstr>How people remember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Carla Olfin</cp:lastModifiedBy>
  <cp:revision>3</cp:revision>
  <dcterms:modified xsi:type="dcterms:W3CDTF">2021-03-11T19:56:04Z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0x010100CE2D8469CBE57A459CB6DD0C382948B5</vt:lpwstr>
  </property>
</Properties>
</file>