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5" r:id="rId4"/>
    <p:sldId id="259" r:id="rId5"/>
    <p:sldId id="264" r:id="rId6"/>
    <p:sldId id="260" r:id="rId7"/>
    <p:sldId id="261" r:id="rId8"/>
    <p:sldId id="267" r:id="rId9"/>
    <p:sldId id="262" r:id="rId10"/>
    <p:sldId id="263"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09" autoAdjust="0"/>
    <p:restoredTop sz="94660"/>
  </p:normalViewPr>
  <p:slideViewPr>
    <p:cSldViewPr snapToGrid="0">
      <p:cViewPr varScale="1">
        <p:scale>
          <a:sx n="81" d="100"/>
          <a:sy n="81" d="100"/>
        </p:scale>
        <p:origin x="-96" y="-5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notesMaster" Target="notesMasters/notesMaster1.xml"/><Relationship Id="rId1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3.xml"/><Relationship Id="rId12" Type="http://schemas.openxmlformats.org/officeDocument/2006/relationships/slide" Target="slides/slide11.xml"/><Relationship Id="rId17" Type="http://schemas.openxmlformats.org/officeDocument/2006/relationships/theme" Target="theme/theme1.xml"/><Relationship Id="rId7" Type="http://schemas.openxmlformats.org/officeDocument/2006/relationships/slide" Target="slides/slide6.xml"/><Relationship Id="rId16" Type="http://schemas.openxmlformats.org/officeDocument/2006/relationships/viewProps" Target="viewProps.xml"/><Relationship Id="rId2" Type="http://schemas.openxmlformats.org/officeDocument/2006/relationships/slide" Target="slides/slide1.xml"/><Relationship Id="rId20" Type="http://schemas.openxmlformats.org/officeDocument/2006/relationships/customXml" Target="../customXml/item2.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ustomXml" Target="../customXml/item1.xml"/><Relationship Id="rId14" Type="http://schemas.openxmlformats.org/officeDocument/2006/relationships/printerSettings" Target="printerSettings/printerSettings1.bin"/><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93A07-888F-4A30-AE34-D25F5B714C06}" type="datetimeFigureOut">
              <a:rPr lang="en-GB" smtClean="0"/>
              <a:t>03/06/20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04F26-D20E-43BA-84CD-56F0D98FC290}" type="slidenum">
              <a:rPr lang="en-GB" smtClean="0"/>
              <a:t>‹#›</a:t>
            </a:fld>
            <a:endParaRPr lang="en-GB"/>
          </a:p>
        </p:txBody>
      </p:sp>
    </p:spTree>
    <p:extLst>
      <p:ext uri="{BB962C8B-B14F-4D97-AF65-F5344CB8AC3E}">
        <p14:creationId xmlns:p14="http://schemas.microsoft.com/office/powerpoint/2010/main" val="3050714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So as you heard our refreshed values are;</a:t>
            </a:r>
          </a:p>
          <a:p>
            <a:pPr lvl="1"/>
            <a:r>
              <a:rPr lang="en-GB" sz="1200" b="1" kern="1200" dirty="0" smtClean="0">
                <a:solidFill>
                  <a:schemeClr val="tx1"/>
                </a:solidFill>
                <a:effectLst/>
                <a:latin typeface="+mn-lt"/>
                <a:ea typeface="+mn-ea"/>
                <a:cs typeface="+mn-cs"/>
              </a:rPr>
              <a:t>We care</a:t>
            </a:r>
            <a:r>
              <a:rPr lang="en-GB" sz="1200" kern="1200" dirty="0" smtClean="0">
                <a:solidFill>
                  <a:schemeClr val="tx1"/>
                </a:solidFill>
                <a:effectLst/>
                <a:latin typeface="+mn-lt"/>
                <a:ea typeface="+mn-ea"/>
                <a:cs typeface="+mn-cs"/>
              </a:rPr>
              <a:t> - We put our customers first every time and care passionately about people.</a:t>
            </a:r>
            <a:endParaRPr lang="en-GB" dirty="0" smtClean="0">
              <a:effectLst/>
            </a:endParaRPr>
          </a:p>
          <a:p>
            <a:pPr lvl="1"/>
            <a:r>
              <a:rPr lang="en-GB" sz="1200" b="1" kern="1200" dirty="0" smtClean="0">
                <a:solidFill>
                  <a:schemeClr val="tx1"/>
                </a:solidFill>
                <a:effectLst/>
                <a:latin typeface="+mn-lt"/>
                <a:ea typeface="+mn-ea"/>
                <a:cs typeface="+mn-cs"/>
              </a:rPr>
              <a:t>We are Courageous - </a:t>
            </a:r>
            <a:r>
              <a:rPr lang="en-GB" sz="1200" kern="1200" dirty="0" smtClean="0">
                <a:solidFill>
                  <a:schemeClr val="tx1"/>
                </a:solidFill>
                <a:effectLst/>
                <a:latin typeface="+mn-lt"/>
                <a:ea typeface="+mn-ea"/>
                <a:cs typeface="+mn-cs"/>
              </a:rPr>
              <a:t>We stand up for what we believe in, owning our actions and challenging ourselves and others to be the best we can be.</a:t>
            </a:r>
            <a:endParaRPr lang="en-GB" dirty="0" smtClean="0">
              <a:effectLst/>
            </a:endParaRPr>
          </a:p>
          <a:p>
            <a:pPr lvl="1"/>
            <a:r>
              <a:rPr lang="en-GB" sz="1200" b="1" kern="1200" dirty="0" smtClean="0">
                <a:solidFill>
                  <a:schemeClr val="tx1"/>
                </a:solidFill>
                <a:effectLst/>
                <a:latin typeface="+mn-lt"/>
                <a:ea typeface="+mn-ea"/>
                <a:cs typeface="+mn-cs"/>
              </a:rPr>
              <a:t>We are Trusted - </a:t>
            </a:r>
            <a:r>
              <a:rPr lang="en-GB" sz="1200" kern="1200" dirty="0" smtClean="0">
                <a:solidFill>
                  <a:schemeClr val="tx1"/>
                </a:solidFill>
                <a:effectLst/>
                <a:latin typeface="+mn-lt"/>
                <a:ea typeface="+mn-ea"/>
                <a:cs typeface="+mn-cs"/>
              </a:rPr>
              <a:t>We work together to build positive relationships, protecting our customers and Our Riverside.</a:t>
            </a:r>
            <a:endParaRPr lang="en-GB" dirty="0" smtClean="0">
              <a:effectLst/>
            </a:endParaRPr>
          </a:p>
          <a:p>
            <a:pPr lvl="0"/>
            <a:r>
              <a:rPr lang="en-GB" sz="1200" kern="1200" dirty="0" smtClean="0">
                <a:solidFill>
                  <a:schemeClr val="tx1"/>
                </a:solidFill>
                <a:effectLst/>
                <a:latin typeface="+mn-lt"/>
                <a:ea typeface="+mn-ea"/>
                <a:cs typeface="+mn-cs"/>
              </a:rPr>
              <a:t>I think it’s great to hear about them from our own employees and what they mean to them</a:t>
            </a:r>
          </a:p>
          <a:p>
            <a:pPr lvl="0"/>
            <a:r>
              <a:rPr lang="en-GB" sz="1200" kern="1200" dirty="0" smtClean="0">
                <a:solidFill>
                  <a:schemeClr val="tx1"/>
                </a:solidFill>
                <a:effectLst/>
                <a:latin typeface="+mn-lt"/>
                <a:ea typeface="+mn-ea"/>
                <a:cs typeface="+mn-cs"/>
              </a:rPr>
              <a:t>It made me think about what they mean to me as well, and I wanted to share that with you… [facilitator to share their personal reflection]</a:t>
            </a:r>
          </a:p>
          <a:p>
            <a:pPr lvl="0"/>
            <a:r>
              <a:rPr lang="en-GB" sz="1200" kern="1200" dirty="0" smtClean="0">
                <a:solidFill>
                  <a:schemeClr val="tx1"/>
                </a:solidFill>
                <a:effectLst/>
                <a:latin typeface="+mn-lt"/>
                <a:ea typeface="+mn-ea"/>
                <a:cs typeface="+mn-cs"/>
              </a:rPr>
              <a:t>On your tables, your Ambassador will now share with you a copy of this [HOLD UP Z CARD] which is our handy little guide to understanding Our Riverside Way… </a:t>
            </a:r>
            <a:r>
              <a:rPr lang="en-GB" sz="1200" kern="1200" dirty="0" err="1" smtClean="0">
                <a:solidFill>
                  <a:schemeClr val="tx1"/>
                </a:solidFill>
                <a:effectLst/>
                <a:latin typeface="+mn-lt"/>
                <a:ea typeface="+mn-ea"/>
                <a:cs typeface="+mn-cs"/>
              </a:rPr>
              <a:t>ie</a:t>
            </a:r>
            <a:r>
              <a:rPr lang="en-GB" sz="1200" kern="1200" dirty="0" smtClean="0">
                <a:solidFill>
                  <a:schemeClr val="tx1"/>
                </a:solidFill>
                <a:effectLst/>
                <a:latin typeface="+mn-lt"/>
                <a:ea typeface="+mn-ea"/>
                <a:cs typeface="+mn-cs"/>
              </a:rPr>
              <a:t> our values and our ways of working. </a:t>
            </a:r>
          </a:p>
          <a:p>
            <a:pPr lvl="0"/>
            <a:r>
              <a:rPr lang="en-GB" sz="1200" kern="1200" dirty="0" smtClean="0">
                <a:solidFill>
                  <a:schemeClr val="tx1"/>
                </a:solidFill>
                <a:effectLst/>
                <a:latin typeface="+mn-lt"/>
                <a:ea typeface="+mn-ea"/>
                <a:cs typeface="+mn-cs"/>
              </a:rPr>
              <a:t>If you open this up, you will find that each value has 3 behaviours or defined ways of working. This outlines how we need to be or behave in practise to really bring that value to life.  It articulates what we should expect of </a:t>
            </a:r>
            <a:r>
              <a:rPr lang="en-GB" sz="1200" kern="1200" dirty="0" err="1" smtClean="0">
                <a:solidFill>
                  <a:schemeClr val="tx1"/>
                </a:solidFill>
                <a:effectLst/>
                <a:latin typeface="+mn-lt"/>
                <a:ea typeface="+mn-ea"/>
                <a:cs typeface="+mn-cs"/>
              </a:rPr>
              <a:t>eachother</a:t>
            </a:r>
            <a:r>
              <a:rPr lang="en-GB" sz="1200" kern="1200" dirty="0" smtClean="0">
                <a:solidFill>
                  <a:schemeClr val="tx1"/>
                </a:solidFill>
                <a:effectLst/>
                <a:latin typeface="+mn-lt"/>
                <a:ea typeface="+mn-ea"/>
                <a:cs typeface="+mn-cs"/>
              </a:rPr>
              <a:t> and the people you lead,  ‘how we do things around here’</a:t>
            </a:r>
          </a:p>
          <a:p>
            <a:pPr lvl="0"/>
            <a:r>
              <a:rPr lang="en-GB" sz="1200" kern="1200" dirty="0" smtClean="0">
                <a:solidFill>
                  <a:schemeClr val="tx1"/>
                </a:solidFill>
                <a:effectLst/>
                <a:latin typeface="+mn-lt"/>
                <a:ea typeface="+mn-ea"/>
                <a:cs typeface="+mn-cs"/>
              </a:rPr>
              <a:t>After our lunch break we’ll all be taking a more detailed look at each of these, and in groups we’ll start to think about what the behaviours will mean for each of us and our teams.</a:t>
            </a:r>
          </a:p>
          <a:p>
            <a:pPr lvl="0"/>
            <a:r>
              <a:rPr lang="en-GB" sz="1200" kern="1200" dirty="0" smtClean="0">
                <a:solidFill>
                  <a:schemeClr val="tx1"/>
                </a:solidFill>
                <a:effectLst/>
                <a:latin typeface="+mn-lt"/>
                <a:ea typeface="+mn-ea"/>
                <a:cs typeface="+mn-cs"/>
              </a:rPr>
              <a:t>We’d like you to take this guide with you when you break for lunch, and take a look at the values and behaviours that our colleagues have told us (in their words) how we need to be to be a success and have  helped us to create.</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AA810E8-9E8A-5347-9FA0-016445B8BB8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85771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gi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gi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gi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gi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gi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gi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gi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gi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gi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gi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gi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gi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C58D8162-02E5-2D44-BDD3-650AF12C87A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xmlns="" id="{16072FE1-6EA7-6349-9896-6A24E7C86E13}"/>
              </a:ext>
            </a:extLst>
          </p:cNvPr>
          <p:cNvSpPr>
            <a:spLocks noGrp="1"/>
          </p:cNvSpPr>
          <p:nvPr>
            <p:ph type="subTitle" idx="1"/>
          </p:nvPr>
        </p:nvSpPr>
        <p:spPr>
          <a:xfrm>
            <a:off x="850670" y="5133314"/>
            <a:ext cx="3712277" cy="667693"/>
          </a:xfrm>
        </p:spPr>
        <p:txBody>
          <a:bodyPr>
            <a:normAutofit/>
          </a:bodyPr>
          <a:lstStyle>
            <a:lvl1pPr marL="0" indent="0" algn="l">
              <a:buNone/>
              <a:defRPr sz="1800" spc="2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13253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We Are Courageous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95EE67-3262-9C49-A8D9-E3100782449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normAutofit/>
          </a:bodyPr>
          <a:lstStyle>
            <a:lvl1pPr>
              <a:defRPr sz="3600">
                <a:solidFill>
                  <a:srgbClr val="EC5D3F"/>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E74F3E"/>
              </a:buClr>
              <a:defRPr spc="20" baseline="0"/>
            </a:lvl1pPr>
            <a:lvl2pPr>
              <a:buClr>
                <a:srgbClr val="E74F3E"/>
              </a:buClr>
              <a:defRPr sz="2000" spc="20" baseline="0"/>
            </a:lvl2pPr>
            <a:lvl3pPr>
              <a:buClr>
                <a:srgbClr val="E74F3E"/>
              </a:buClr>
              <a:defRPr sz="1800" spc="20" baseline="0"/>
            </a:lvl3pPr>
            <a:lvl4pPr>
              <a:buClr>
                <a:srgbClr val="E74F3E"/>
              </a:buClr>
              <a:defRPr sz="1800" spc="20" baseline="0"/>
            </a:lvl4pPr>
            <a:lvl5pPr>
              <a:buClr>
                <a:srgbClr val="E74F3E"/>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1439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We Are Courageous content -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F9588C08-842B-EC4E-9414-BA28D676F0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normAutofit/>
          </a:bodyPr>
          <a:lstStyle>
            <a:lvl1pPr>
              <a:defRPr sz="3600">
                <a:solidFill>
                  <a:srgbClr val="EC5D3F"/>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E74F3E"/>
              </a:buClr>
              <a:defRPr spc="20" baseline="0"/>
            </a:lvl1pPr>
            <a:lvl2pPr>
              <a:buClr>
                <a:srgbClr val="E74F3E"/>
              </a:buClr>
              <a:defRPr sz="2000" spc="20" baseline="0"/>
            </a:lvl2pPr>
            <a:lvl3pPr>
              <a:buClr>
                <a:srgbClr val="E74F3E"/>
              </a:buClr>
              <a:defRPr sz="1800" spc="20" baseline="0"/>
            </a:lvl3pPr>
            <a:lvl4pPr>
              <a:buClr>
                <a:srgbClr val="E74F3E"/>
              </a:buClr>
              <a:defRPr sz="1800" spc="20" baseline="0"/>
            </a:lvl4pPr>
            <a:lvl5pPr>
              <a:buClr>
                <a:srgbClr val="E74F3E"/>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60870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We are Trusted Head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BA94965F-3C4B-8444-8A14-428D13BC035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22B7BD6-D22D-4843-B414-C96A269D6955}"/>
              </a:ext>
            </a:extLst>
          </p:cNvPr>
          <p:cNvSpPr>
            <a:spLocks noGrp="1"/>
          </p:cNvSpPr>
          <p:nvPr>
            <p:ph type="title"/>
          </p:nvPr>
        </p:nvSpPr>
        <p:spPr>
          <a:xfrm>
            <a:off x="831850" y="1709738"/>
            <a:ext cx="5107223" cy="2852737"/>
          </a:xfrm>
        </p:spPr>
        <p:txBody>
          <a:bodyPr anchor="b">
            <a:normAutofit/>
          </a:bodyPr>
          <a:lstStyle>
            <a:lvl1pPr>
              <a:lnSpc>
                <a:spcPct val="114000"/>
              </a:lnSpc>
              <a:defRPr sz="54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E173A3AF-F91E-744A-952B-E31679A37685}"/>
              </a:ext>
            </a:extLst>
          </p:cNvPr>
          <p:cNvSpPr>
            <a:spLocks noGrp="1"/>
          </p:cNvSpPr>
          <p:nvPr>
            <p:ph type="body" idx="1"/>
          </p:nvPr>
        </p:nvSpPr>
        <p:spPr>
          <a:xfrm>
            <a:off x="831850" y="4752425"/>
            <a:ext cx="5107223" cy="1500187"/>
          </a:xfrm>
        </p:spPr>
        <p:txBody>
          <a:bodyPr>
            <a:normAutofit/>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247895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We Are Truste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8A39D1B8-503C-8845-AEB9-083897FDA7B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normAutofit/>
          </a:bodyPr>
          <a:lstStyle>
            <a:lvl1pPr>
              <a:defRPr sz="3600">
                <a:solidFill>
                  <a:srgbClr val="515047"/>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515047"/>
              </a:buClr>
              <a:defRPr spc="20" baseline="0"/>
            </a:lvl1pPr>
            <a:lvl2pPr>
              <a:buClr>
                <a:srgbClr val="515047"/>
              </a:buClr>
              <a:defRPr sz="2000" spc="20" baseline="0"/>
            </a:lvl2pPr>
            <a:lvl3pPr>
              <a:buClr>
                <a:srgbClr val="515047"/>
              </a:buClr>
              <a:defRPr sz="1800" spc="20" baseline="0"/>
            </a:lvl3pPr>
            <a:lvl4pPr>
              <a:buClr>
                <a:srgbClr val="515047"/>
              </a:buClr>
              <a:defRPr sz="1800" spc="20" baseline="0"/>
            </a:lvl4pPr>
            <a:lvl5pPr>
              <a:buClr>
                <a:srgbClr val="515047"/>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4598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We Are Trusted content - 2">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A6145DB-B4CC-EF41-A009-27A282E133D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normAutofit/>
          </a:bodyPr>
          <a:lstStyle>
            <a:lvl1pPr>
              <a:defRPr sz="3600">
                <a:solidFill>
                  <a:srgbClr val="515047"/>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515047"/>
              </a:buClr>
              <a:defRPr spc="20" baseline="0"/>
            </a:lvl1pPr>
            <a:lvl2pPr>
              <a:buClr>
                <a:srgbClr val="515047"/>
              </a:buClr>
              <a:defRPr sz="2000" spc="20" baseline="0"/>
            </a:lvl2pPr>
            <a:lvl3pPr>
              <a:buClr>
                <a:srgbClr val="515047"/>
              </a:buClr>
              <a:defRPr sz="1800" spc="20" baseline="0"/>
            </a:lvl3pPr>
            <a:lvl4pPr>
              <a:buClr>
                <a:srgbClr val="515047"/>
              </a:buClr>
              <a:defRPr sz="1800" spc="20" baseline="0"/>
            </a:lvl4pPr>
            <a:lvl5pPr>
              <a:buClr>
                <a:srgbClr val="515047"/>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xmlns="" id="{5CDF2EA8-6A42-8D46-A8D0-42FBA5CB55EF}"/>
              </a:ext>
            </a:extLst>
          </p:cNvPr>
          <p:cNvSpPr>
            <a:spLocks noGrp="1"/>
          </p:cNvSpPr>
          <p:nvPr>
            <p:ph type="sldNum" sz="quarter" idx="12"/>
          </p:nvPr>
        </p:nvSpPr>
        <p:spPr>
          <a:xfrm>
            <a:off x="836230" y="6356350"/>
            <a:ext cx="390053" cy="365125"/>
          </a:xfrm>
          <a:prstGeom prst="rect">
            <a:avLst/>
          </a:prstGeom>
        </p:spPr>
        <p:txBody>
          <a:bodyPr/>
          <a:lstStyle/>
          <a:p>
            <a:fld id="{EC7E7099-20D5-C54F-BFFD-343279057FB4}"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46914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General content head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488A5530-CE16-3547-A24C-31C56B339ED9}"/>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22B7BD6-D22D-4843-B414-C96A269D6955}"/>
              </a:ext>
            </a:extLst>
          </p:cNvPr>
          <p:cNvSpPr>
            <a:spLocks noGrp="1"/>
          </p:cNvSpPr>
          <p:nvPr>
            <p:ph type="title"/>
          </p:nvPr>
        </p:nvSpPr>
        <p:spPr>
          <a:xfrm>
            <a:off x="831850" y="1709738"/>
            <a:ext cx="5107223" cy="2852737"/>
          </a:xfrm>
        </p:spPr>
        <p:txBody>
          <a:bodyPr anchor="b">
            <a:normAutofit/>
          </a:bodyPr>
          <a:lstStyle>
            <a:lvl1pPr>
              <a:lnSpc>
                <a:spcPct val="114000"/>
              </a:lnSpc>
              <a:defRPr sz="5400">
                <a:solidFill>
                  <a:srgbClr val="515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E173A3AF-F91E-744A-952B-E31679A37685}"/>
              </a:ext>
            </a:extLst>
          </p:cNvPr>
          <p:cNvSpPr>
            <a:spLocks noGrp="1"/>
          </p:cNvSpPr>
          <p:nvPr>
            <p:ph type="body" idx="1"/>
          </p:nvPr>
        </p:nvSpPr>
        <p:spPr>
          <a:xfrm>
            <a:off x="831850" y="4752425"/>
            <a:ext cx="5107223" cy="1500187"/>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003401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44551" y="230188"/>
            <a:ext cx="10555816" cy="83820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694353591"/>
      </p:ext>
    </p:extLst>
  </p:cSld>
  <p:clrMapOvr>
    <a:masterClrMapping/>
  </p:clrMapOvr>
  <p:transition xmlns:p14="http://schemas.microsoft.com/office/powerpoint/2010/main" spd="slow">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7408" y="1844675"/>
            <a:ext cx="5088467"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06017" y="1844675"/>
            <a:ext cx="5090583"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5082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p:txBody>
          <a:bodyPr>
            <a:noAutofit/>
          </a:bodyPr>
          <a:lstStyle>
            <a:lvl1pPr>
              <a:lnSpc>
                <a:spcPct val="100000"/>
              </a:lnSpc>
              <a:spcBef>
                <a:spcPts val="1000"/>
              </a:spcBef>
              <a:spcAft>
                <a:spcPts val="0"/>
              </a:spcAft>
              <a:defRPr spc="20" baseline="0"/>
            </a:lvl1pPr>
            <a:lvl2pPr>
              <a:spcBef>
                <a:spcPts val="1100"/>
              </a:spcBef>
              <a:spcAft>
                <a:spcPts val="0"/>
              </a:spcAft>
              <a:defRPr sz="2000" spc="20" baseline="0"/>
            </a:lvl2pPr>
            <a:lvl3pPr>
              <a:spcBef>
                <a:spcPts val="1100"/>
              </a:spcBef>
              <a:spcAft>
                <a:spcPts val="0"/>
              </a:spcAft>
              <a:defRPr sz="1800" spc="20" baseline="0"/>
            </a:lvl3pPr>
            <a:lvl4pPr>
              <a:spcBef>
                <a:spcPts val="1100"/>
              </a:spcBef>
              <a:spcAft>
                <a:spcPts val="0"/>
              </a:spcAft>
              <a:defRPr sz="1800" spc="20" baseline="0"/>
            </a:lvl4pPr>
            <a:lvl5pPr>
              <a:spcBef>
                <a:spcPts val="1100"/>
              </a:spcBef>
              <a:spcAft>
                <a:spcPts val="0"/>
              </a:spcAft>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2114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 tint Car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24F049EE-4979-484A-83A8-A2586F68079E}"/>
              </a:ext>
            </a:extLst>
          </p:cNvPr>
          <p:cNvPicPr>
            <a:picLocks noChangeAspect="1"/>
          </p:cNvPicPr>
          <p:nvPr userDrawn="1"/>
        </p:nvPicPr>
        <p:blipFill rotWithShape="1">
          <a:blip r:embed="rId2"/>
          <a:srcRect l="70909" t="50424"/>
          <a:stretch/>
        </p:blipFill>
        <p:spPr>
          <a:xfrm>
            <a:off x="8645236" y="3458094"/>
            <a:ext cx="3546764" cy="3399905"/>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p:txBody>
          <a:bodyPr>
            <a:noAutofit/>
          </a:bodyPr>
          <a:lstStyle>
            <a:lvl1pPr>
              <a:lnSpc>
                <a:spcPct val="100000"/>
              </a:lnSpc>
              <a:spcBef>
                <a:spcPts val="1000"/>
              </a:spcBef>
              <a:spcAft>
                <a:spcPts val="0"/>
              </a:spcAft>
              <a:defRPr spc="20" baseline="0"/>
            </a:lvl1pPr>
            <a:lvl2pPr>
              <a:spcBef>
                <a:spcPts val="1100"/>
              </a:spcBef>
              <a:spcAft>
                <a:spcPts val="0"/>
              </a:spcAft>
              <a:defRPr sz="2000" spc="20" baseline="0"/>
            </a:lvl2pPr>
            <a:lvl3pPr>
              <a:spcBef>
                <a:spcPts val="1100"/>
              </a:spcBef>
              <a:spcAft>
                <a:spcPts val="0"/>
              </a:spcAft>
              <a:defRPr sz="1800" spc="20" baseline="0"/>
            </a:lvl3pPr>
            <a:lvl4pPr>
              <a:spcBef>
                <a:spcPts val="1100"/>
              </a:spcBef>
              <a:spcAft>
                <a:spcPts val="0"/>
              </a:spcAft>
              <a:defRPr sz="1800" spc="20" baseline="0"/>
            </a:lvl4pPr>
            <a:lvl5pPr>
              <a:spcBef>
                <a:spcPts val="1100"/>
              </a:spcBef>
              <a:spcAft>
                <a:spcPts val="0"/>
              </a:spcAft>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3602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 tint Cour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A2196C61-16D0-A848-9050-72432BF6D863}"/>
              </a:ext>
            </a:extLst>
          </p:cNvPr>
          <p:cNvPicPr>
            <a:picLocks noChangeAspect="1"/>
          </p:cNvPicPr>
          <p:nvPr userDrawn="1"/>
        </p:nvPicPr>
        <p:blipFill rotWithShape="1">
          <a:blip r:embed="rId2"/>
          <a:srcRect l="69682" t="50666"/>
          <a:stretch/>
        </p:blipFill>
        <p:spPr>
          <a:xfrm>
            <a:off x="8495606" y="3474720"/>
            <a:ext cx="3696393" cy="338328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p:txBody>
          <a:bodyPr>
            <a:noAutofit/>
          </a:bodyPr>
          <a:lstStyle>
            <a:lvl1pPr>
              <a:lnSpc>
                <a:spcPct val="100000"/>
              </a:lnSpc>
              <a:spcBef>
                <a:spcPts val="1000"/>
              </a:spcBef>
              <a:spcAft>
                <a:spcPts val="0"/>
              </a:spcAft>
              <a:defRPr spc="20" baseline="0"/>
            </a:lvl1pPr>
            <a:lvl2pPr>
              <a:spcBef>
                <a:spcPts val="1100"/>
              </a:spcBef>
              <a:spcAft>
                <a:spcPts val="0"/>
              </a:spcAft>
              <a:defRPr sz="2000" spc="20" baseline="0"/>
            </a:lvl2pPr>
            <a:lvl3pPr>
              <a:spcBef>
                <a:spcPts val="1100"/>
              </a:spcBef>
              <a:spcAft>
                <a:spcPts val="0"/>
              </a:spcAft>
              <a:defRPr sz="1800" spc="20" baseline="0"/>
            </a:lvl3pPr>
            <a:lvl4pPr>
              <a:spcBef>
                <a:spcPts val="1100"/>
              </a:spcBef>
              <a:spcAft>
                <a:spcPts val="0"/>
              </a:spcAft>
              <a:defRPr sz="1800" spc="20" baseline="0"/>
            </a:lvl4pPr>
            <a:lvl5pPr>
              <a:spcBef>
                <a:spcPts val="1100"/>
              </a:spcBef>
              <a:spcAft>
                <a:spcPts val="0"/>
              </a:spcAft>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9011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Content slide - tint Truste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5DE64C0C-B63F-4344-80EF-A1C955B4E3CE}"/>
              </a:ext>
            </a:extLst>
          </p:cNvPr>
          <p:cNvPicPr>
            <a:picLocks noChangeAspect="1"/>
          </p:cNvPicPr>
          <p:nvPr userDrawn="1"/>
        </p:nvPicPr>
        <p:blipFill rotWithShape="1">
          <a:blip r:embed="rId2"/>
          <a:srcRect l="71250" t="52848"/>
          <a:stretch/>
        </p:blipFill>
        <p:spPr>
          <a:xfrm>
            <a:off x="8686800" y="3624348"/>
            <a:ext cx="3505200" cy="3233651"/>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33624"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p:txBody>
          <a:bodyPr>
            <a:noAutofit/>
          </a:bodyPr>
          <a:lstStyle>
            <a:lvl1pPr>
              <a:lnSpc>
                <a:spcPct val="100000"/>
              </a:lnSpc>
              <a:spcBef>
                <a:spcPts val="1000"/>
              </a:spcBef>
              <a:spcAft>
                <a:spcPts val="0"/>
              </a:spcAft>
              <a:defRPr spc="20" baseline="0"/>
            </a:lvl1pPr>
            <a:lvl2pPr>
              <a:spcBef>
                <a:spcPts val="1100"/>
              </a:spcBef>
              <a:spcAft>
                <a:spcPts val="0"/>
              </a:spcAft>
              <a:defRPr sz="2000" spc="20" baseline="0"/>
            </a:lvl2pPr>
            <a:lvl3pPr>
              <a:spcBef>
                <a:spcPts val="1100"/>
              </a:spcBef>
              <a:spcAft>
                <a:spcPts val="0"/>
              </a:spcAft>
              <a:defRPr sz="1800" spc="20" baseline="0"/>
            </a:lvl3pPr>
            <a:lvl4pPr>
              <a:spcBef>
                <a:spcPts val="1100"/>
              </a:spcBef>
              <a:spcAft>
                <a:spcPts val="0"/>
              </a:spcAft>
              <a:defRPr sz="1800" spc="20" baseline="0"/>
            </a:lvl4pPr>
            <a:lvl5pPr>
              <a:spcBef>
                <a:spcPts val="1100"/>
              </a:spcBef>
              <a:spcAft>
                <a:spcPts val="0"/>
              </a:spcAft>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529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We Care section head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8591AC2-AEF6-C948-BB29-0C8B1C03121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22B7BD6-D22D-4843-B414-C96A269D6955}"/>
              </a:ext>
            </a:extLst>
          </p:cNvPr>
          <p:cNvSpPr>
            <a:spLocks noGrp="1"/>
          </p:cNvSpPr>
          <p:nvPr>
            <p:ph type="title"/>
          </p:nvPr>
        </p:nvSpPr>
        <p:spPr>
          <a:xfrm>
            <a:off x="831850" y="1709738"/>
            <a:ext cx="5107223" cy="2852737"/>
          </a:xfrm>
        </p:spPr>
        <p:txBody>
          <a:bodyPr anchor="b">
            <a:normAutofit/>
          </a:bodyPr>
          <a:lstStyle>
            <a:lvl1pPr>
              <a:lnSpc>
                <a:spcPct val="114000"/>
              </a:lnSpc>
              <a:defRPr sz="54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E173A3AF-F91E-744A-952B-E31679A37685}"/>
              </a:ext>
            </a:extLst>
          </p:cNvPr>
          <p:cNvSpPr>
            <a:spLocks noGrp="1"/>
          </p:cNvSpPr>
          <p:nvPr>
            <p:ph type="body" idx="1"/>
          </p:nvPr>
        </p:nvSpPr>
        <p:spPr>
          <a:xfrm>
            <a:off x="831850" y="4752425"/>
            <a:ext cx="5107223" cy="1500187"/>
          </a:xfrm>
        </p:spPr>
        <p:txBody>
          <a:bodyPr>
            <a:normAutofit/>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7401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We Care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F932A44-8DD0-344A-946C-6AFDF4836F2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26190" cy="1325563"/>
          </a:xfrm>
        </p:spPr>
        <p:txBody>
          <a:bodyPr>
            <a:normAutofit/>
          </a:bodyPr>
          <a:lstStyle>
            <a:lvl1pPr>
              <a:defRPr sz="3600">
                <a:solidFill>
                  <a:srgbClr val="009BA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009BA8"/>
              </a:buClr>
              <a:defRPr spc="20" baseline="0"/>
            </a:lvl1pPr>
            <a:lvl2pPr>
              <a:buClr>
                <a:srgbClr val="009BA8"/>
              </a:buClr>
              <a:defRPr sz="2000" spc="20" baseline="0"/>
            </a:lvl2pPr>
            <a:lvl3pPr>
              <a:buClr>
                <a:srgbClr val="009BA8"/>
              </a:buClr>
              <a:defRPr sz="1800" spc="20" baseline="0"/>
            </a:lvl3pPr>
            <a:lvl4pPr>
              <a:buClr>
                <a:srgbClr val="009BA8"/>
              </a:buClr>
              <a:defRPr sz="1800" spc="20" baseline="0"/>
            </a:lvl4pPr>
            <a:lvl5pPr>
              <a:buClr>
                <a:srgbClr val="009BA8"/>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867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We Care content -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BDCC2E8B-1920-7140-BD4C-8F81A399F10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316B0C-7EB3-B04E-936D-D521F9976DCC}"/>
              </a:ext>
            </a:extLst>
          </p:cNvPr>
          <p:cNvSpPr>
            <a:spLocks noGrp="1"/>
          </p:cNvSpPr>
          <p:nvPr>
            <p:ph type="title"/>
          </p:nvPr>
        </p:nvSpPr>
        <p:spPr>
          <a:xfrm>
            <a:off x="838200" y="365125"/>
            <a:ext cx="8826190" cy="1325563"/>
          </a:xfrm>
        </p:spPr>
        <p:txBody>
          <a:bodyPr>
            <a:normAutofit/>
          </a:bodyPr>
          <a:lstStyle>
            <a:lvl1pPr>
              <a:defRPr sz="3600">
                <a:solidFill>
                  <a:srgbClr val="009BA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5920E308-E6B6-1640-8266-3A8E9C7E0750}"/>
              </a:ext>
            </a:extLst>
          </p:cNvPr>
          <p:cNvSpPr>
            <a:spLocks noGrp="1"/>
          </p:cNvSpPr>
          <p:nvPr>
            <p:ph idx="1"/>
          </p:nvPr>
        </p:nvSpPr>
        <p:spPr>
          <a:xfrm>
            <a:off x="838200" y="1825625"/>
            <a:ext cx="9274521" cy="4351338"/>
          </a:xfrm>
        </p:spPr>
        <p:txBody>
          <a:bodyPr/>
          <a:lstStyle>
            <a:lvl1pPr>
              <a:buClr>
                <a:srgbClr val="009BA8"/>
              </a:buClr>
              <a:defRPr spc="20" baseline="0"/>
            </a:lvl1pPr>
            <a:lvl2pPr>
              <a:buClr>
                <a:srgbClr val="009BA8"/>
              </a:buClr>
              <a:defRPr sz="2000" spc="20" baseline="0"/>
            </a:lvl2pPr>
            <a:lvl3pPr>
              <a:buClr>
                <a:srgbClr val="009BA8"/>
              </a:buClr>
              <a:defRPr sz="1800" spc="20" baseline="0"/>
            </a:lvl3pPr>
            <a:lvl4pPr>
              <a:buClr>
                <a:srgbClr val="009BA8"/>
              </a:buClr>
              <a:defRPr sz="1800" spc="20" baseline="0"/>
            </a:lvl4pPr>
            <a:lvl5pPr>
              <a:buClr>
                <a:srgbClr val="009BA8"/>
              </a:buClr>
              <a:defRPr sz="18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xmlns="" id="{5CDF2EA8-6A42-8D46-A8D0-42FBA5CB55EF}"/>
              </a:ext>
            </a:extLst>
          </p:cNvPr>
          <p:cNvSpPr>
            <a:spLocks noGrp="1"/>
          </p:cNvSpPr>
          <p:nvPr>
            <p:ph type="sldNum" sz="quarter" idx="12"/>
          </p:nvPr>
        </p:nvSpPr>
        <p:spPr>
          <a:xfrm>
            <a:off x="836230" y="6356350"/>
            <a:ext cx="390053" cy="365125"/>
          </a:xfrm>
          <a:prstGeom prst="rect">
            <a:avLst/>
          </a:prstGeom>
        </p:spPr>
        <p:txBody>
          <a:bodyPr/>
          <a:lstStyle/>
          <a:p>
            <a:fld id="{EC7E7099-20D5-C54F-BFFD-343279057FB4}"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15162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We Are Courageous Head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9CAC5188-4EF9-6D43-8E48-7DFA0231D05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22B7BD6-D22D-4843-B414-C96A269D6955}"/>
              </a:ext>
            </a:extLst>
          </p:cNvPr>
          <p:cNvSpPr>
            <a:spLocks noGrp="1"/>
          </p:cNvSpPr>
          <p:nvPr>
            <p:ph type="title"/>
          </p:nvPr>
        </p:nvSpPr>
        <p:spPr>
          <a:xfrm>
            <a:off x="831850" y="1709738"/>
            <a:ext cx="5107223" cy="2852737"/>
          </a:xfrm>
        </p:spPr>
        <p:txBody>
          <a:bodyPr anchor="b">
            <a:normAutofit/>
          </a:bodyPr>
          <a:lstStyle>
            <a:lvl1pPr>
              <a:lnSpc>
                <a:spcPct val="114000"/>
              </a:lnSpc>
              <a:defRPr sz="54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E173A3AF-F91E-744A-952B-E31679A37685}"/>
              </a:ext>
            </a:extLst>
          </p:cNvPr>
          <p:cNvSpPr>
            <a:spLocks noGrp="1"/>
          </p:cNvSpPr>
          <p:nvPr>
            <p:ph type="body" idx="1"/>
          </p:nvPr>
        </p:nvSpPr>
        <p:spPr>
          <a:xfrm>
            <a:off x="831850" y="4752425"/>
            <a:ext cx="5107223" cy="1500187"/>
          </a:xfrm>
        </p:spPr>
        <p:txBody>
          <a:bodyPr>
            <a:normAutofit/>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5312134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gi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04B6ACFC-6EB2-F24A-9629-31390DB5FF4C}"/>
              </a:ext>
            </a:extLst>
          </p:cNvPr>
          <p:cNvPicPr>
            <a:picLocks noChangeAspect="1"/>
          </p:cNvPicPr>
          <p:nvPr userDrawn="1"/>
        </p:nvPicPr>
        <p:blipFill>
          <a:blip r:embed="rId19"/>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xmlns="" id="{7169F0C1-CB8C-8841-890D-0CF0C90349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BACAFF7-900B-E44F-8EB4-6857F6F93A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6836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dt="0"/>
  <p:txStyles>
    <p:titleStyle>
      <a:lvl1pPr algn="l" defTabSz="914400" rtl="0" eaLnBrk="1" latinLnBrk="0" hangingPunct="1">
        <a:lnSpc>
          <a:spcPct val="90000"/>
        </a:lnSpc>
        <a:spcBef>
          <a:spcPct val="0"/>
        </a:spcBef>
        <a:buNone/>
        <a:defRPr sz="3200" b="1" i="0" kern="1200">
          <a:solidFill>
            <a:srgbClr val="515047"/>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10000"/>
        </a:lnSpc>
        <a:spcBef>
          <a:spcPts val="1000"/>
        </a:spcBef>
        <a:spcAft>
          <a:spcPts val="600"/>
        </a:spcAft>
        <a:buClr>
          <a:srgbClr val="0098A9"/>
        </a:buClr>
        <a:buFont typeface="Arial" panose="020B0604020202020204" pitchFamily="34" charset="0"/>
        <a:buChar char="•"/>
        <a:defRPr sz="2400" kern="1200">
          <a:solidFill>
            <a:schemeClr val="tx1"/>
          </a:solidFill>
          <a:latin typeface="Trebuchet MS" panose="020B0703020202090204" pitchFamily="34" charset="0"/>
          <a:ea typeface="+mn-ea"/>
          <a:cs typeface="+mn-cs"/>
        </a:defRPr>
      </a:lvl1pPr>
      <a:lvl2pPr marL="685800" indent="-228600" algn="l" defTabSz="914400" rtl="0" eaLnBrk="1" latinLnBrk="0" hangingPunct="1">
        <a:lnSpc>
          <a:spcPct val="110000"/>
        </a:lnSpc>
        <a:spcBef>
          <a:spcPts val="500"/>
        </a:spcBef>
        <a:spcAft>
          <a:spcPts val="600"/>
        </a:spcAft>
        <a:buClr>
          <a:srgbClr val="0098A9"/>
        </a:buClr>
        <a:buFont typeface="Arial" panose="020B0604020202020204" pitchFamily="34" charset="0"/>
        <a:buChar char="•"/>
        <a:defRPr sz="2400" kern="1200">
          <a:solidFill>
            <a:schemeClr val="tx1"/>
          </a:solidFill>
          <a:latin typeface="Trebuchet MS" panose="020B0703020202090204" pitchFamily="34" charset="0"/>
          <a:ea typeface="+mn-ea"/>
          <a:cs typeface="+mn-cs"/>
        </a:defRPr>
      </a:lvl2pPr>
      <a:lvl3pPr marL="1143000" indent="-228600" algn="l" defTabSz="914400" rtl="0" eaLnBrk="1" latinLnBrk="0" hangingPunct="1">
        <a:lnSpc>
          <a:spcPct val="110000"/>
        </a:lnSpc>
        <a:spcBef>
          <a:spcPts val="500"/>
        </a:spcBef>
        <a:spcAft>
          <a:spcPts val="600"/>
        </a:spcAft>
        <a:buClr>
          <a:srgbClr val="0098A9"/>
        </a:buClr>
        <a:buFont typeface="Arial" panose="020B0604020202020204" pitchFamily="34" charset="0"/>
        <a:buChar char="•"/>
        <a:defRPr sz="2400" kern="1200">
          <a:solidFill>
            <a:schemeClr val="tx1"/>
          </a:solidFill>
          <a:latin typeface="Trebuchet MS" panose="020B0703020202090204" pitchFamily="34" charset="0"/>
          <a:ea typeface="+mn-ea"/>
          <a:cs typeface="+mn-cs"/>
        </a:defRPr>
      </a:lvl3pPr>
      <a:lvl4pPr marL="1600200" indent="-228600" algn="l" defTabSz="914400" rtl="0" eaLnBrk="1" latinLnBrk="0" hangingPunct="1">
        <a:lnSpc>
          <a:spcPct val="110000"/>
        </a:lnSpc>
        <a:spcBef>
          <a:spcPts val="500"/>
        </a:spcBef>
        <a:spcAft>
          <a:spcPts val="600"/>
        </a:spcAft>
        <a:buClr>
          <a:srgbClr val="0098A9"/>
        </a:buClr>
        <a:buFont typeface="Arial" panose="020B0604020202020204" pitchFamily="34" charset="0"/>
        <a:buChar char="•"/>
        <a:defRPr sz="2400" kern="1200">
          <a:solidFill>
            <a:schemeClr val="tx1"/>
          </a:solidFill>
          <a:latin typeface="Trebuchet MS" panose="020B0703020202090204" pitchFamily="34" charset="0"/>
          <a:ea typeface="+mn-ea"/>
          <a:cs typeface="+mn-cs"/>
        </a:defRPr>
      </a:lvl4pPr>
      <a:lvl5pPr marL="2057400" indent="-228600" algn="l" defTabSz="914400" rtl="0" eaLnBrk="1" latinLnBrk="0" hangingPunct="1">
        <a:lnSpc>
          <a:spcPct val="110000"/>
        </a:lnSpc>
        <a:spcBef>
          <a:spcPts val="500"/>
        </a:spcBef>
        <a:spcAft>
          <a:spcPts val="600"/>
        </a:spcAft>
        <a:buClr>
          <a:srgbClr val="0098A9"/>
        </a:buClr>
        <a:buFont typeface="Arial" panose="020B0604020202020204" pitchFamily="34" charset="0"/>
        <a:buChar char="•"/>
        <a:defRPr sz="2400" kern="1200">
          <a:solidFill>
            <a:schemeClr val="tx1"/>
          </a:solidFill>
          <a:latin typeface="Trebuchet MS" panose="020B070302020209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33158510-0B3E-3F4F-9070-C7AFC439F93F}"/>
              </a:ext>
            </a:extLst>
          </p:cNvPr>
          <p:cNvSpPr txBox="1">
            <a:spLocks/>
          </p:cNvSpPr>
          <p:nvPr/>
        </p:nvSpPr>
        <p:spPr>
          <a:xfrm>
            <a:off x="8253017" y="3660337"/>
            <a:ext cx="3285249" cy="215572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spcAft>
                <a:spcPts val="0"/>
              </a:spcAft>
              <a:buClr>
                <a:srgbClr val="0098A9"/>
              </a:buClr>
              <a:buFont typeface="Arial" panose="020B0604020202020204" pitchFamily="34" charset="0"/>
              <a:buChar char="•"/>
              <a:defRPr sz="2400" kern="1200" spc="20" baseline="0">
                <a:solidFill>
                  <a:schemeClr val="tx1"/>
                </a:solidFill>
                <a:latin typeface="Trebuchet MS" panose="020B0703020202090204" pitchFamily="34" charset="0"/>
                <a:ea typeface="+mn-ea"/>
                <a:cs typeface="+mn-cs"/>
              </a:defRPr>
            </a:lvl1pPr>
            <a:lvl2pPr marL="685800" indent="-228600" algn="l" defTabSz="914400" rtl="0" eaLnBrk="1" latinLnBrk="0" hangingPunct="1">
              <a:lnSpc>
                <a:spcPct val="110000"/>
              </a:lnSpc>
              <a:spcBef>
                <a:spcPts val="1100"/>
              </a:spcBef>
              <a:spcAft>
                <a:spcPts val="0"/>
              </a:spcAft>
              <a:buClr>
                <a:srgbClr val="0098A9"/>
              </a:buClr>
              <a:buFont typeface="Arial" panose="020B0604020202020204" pitchFamily="34" charset="0"/>
              <a:buChar char="•"/>
              <a:defRPr sz="2000" kern="1200" spc="20" baseline="0">
                <a:solidFill>
                  <a:schemeClr val="tx1"/>
                </a:solidFill>
                <a:latin typeface="Trebuchet MS" panose="020B0703020202090204" pitchFamily="34" charset="0"/>
                <a:ea typeface="+mn-ea"/>
                <a:cs typeface="+mn-cs"/>
              </a:defRPr>
            </a:lvl2pPr>
            <a:lvl3pPr marL="1143000" indent="-228600" algn="l" defTabSz="914400" rtl="0" eaLnBrk="1" latinLnBrk="0" hangingPunct="1">
              <a:lnSpc>
                <a:spcPct val="110000"/>
              </a:lnSpc>
              <a:spcBef>
                <a:spcPts val="1100"/>
              </a:spcBef>
              <a:spcAft>
                <a:spcPts val="0"/>
              </a:spcAft>
              <a:buClr>
                <a:srgbClr val="0098A9"/>
              </a:buClr>
              <a:buFont typeface="Arial" panose="020B0604020202020204" pitchFamily="34" charset="0"/>
              <a:buChar char="•"/>
              <a:defRPr sz="1800" kern="1200" spc="20" baseline="0">
                <a:solidFill>
                  <a:schemeClr val="tx1"/>
                </a:solidFill>
                <a:latin typeface="Trebuchet MS" panose="020B0703020202090204" pitchFamily="34" charset="0"/>
                <a:ea typeface="+mn-ea"/>
                <a:cs typeface="+mn-cs"/>
              </a:defRPr>
            </a:lvl3pPr>
            <a:lvl4pPr marL="1600200" indent="-228600" algn="l" defTabSz="914400" rtl="0" eaLnBrk="1" latinLnBrk="0" hangingPunct="1">
              <a:lnSpc>
                <a:spcPct val="110000"/>
              </a:lnSpc>
              <a:spcBef>
                <a:spcPts val="1100"/>
              </a:spcBef>
              <a:spcAft>
                <a:spcPts val="0"/>
              </a:spcAft>
              <a:buClr>
                <a:srgbClr val="0098A9"/>
              </a:buClr>
              <a:buFont typeface="Arial" panose="020B0604020202020204" pitchFamily="34" charset="0"/>
              <a:buChar char="•"/>
              <a:defRPr sz="1800" kern="1200" spc="20" baseline="0">
                <a:solidFill>
                  <a:schemeClr val="tx1"/>
                </a:solidFill>
                <a:latin typeface="Trebuchet MS" panose="020B0703020202090204" pitchFamily="34" charset="0"/>
                <a:ea typeface="+mn-ea"/>
                <a:cs typeface="+mn-cs"/>
              </a:defRPr>
            </a:lvl4pPr>
            <a:lvl5pPr marL="2057400" indent="-228600" algn="l" defTabSz="914400" rtl="0" eaLnBrk="1" latinLnBrk="0" hangingPunct="1">
              <a:lnSpc>
                <a:spcPct val="110000"/>
              </a:lnSpc>
              <a:spcBef>
                <a:spcPts val="1100"/>
              </a:spcBef>
              <a:spcAft>
                <a:spcPts val="0"/>
              </a:spcAft>
              <a:buClr>
                <a:srgbClr val="0098A9"/>
              </a:buClr>
              <a:buFont typeface="Arial" panose="020B0604020202020204" pitchFamily="34" charset="0"/>
              <a:buChar char="•"/>
              <a:defRPr sz="1800" kern="1200" spc="20" baseline="0">
                <a:solidFill>
                  <a:schemeClr val="tx1"/>
                </a:solidFill>
                <a:latin typeface="Trebuchet MS" panose="020B070302020209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solidFill>
                <a:prstClr val="black"/>
              </a:solidFill>
            </a:endParaRPr>
          </a:p>
        </p:txBody>
      </p:sp>
      <p:sp>
        <p:nvSpPr>
          <p:cNvPr id="8" name="Title 7"/>
          <p:cNvSpPr>
            <a:spLocks noGrp="1"/>
          </p:cNvSpPr>
          <p:nvPr>
            <p:ph type="title"/>
          </p:nvPr>
        </p:nvSpPr>
        <p:spPr/>
        <p:txBody>
          <a:bodyPr>
            <a:normAutofit fontScale="90000"/>
          </a:bodyPr>
          <a:lstStyle/>
          <a:p>
            <a:r>
              <a:rPr lang="en-GB" dirty="0" smtClean="0"/>
              <a:t>Housing Diversity Network </a:t>
            </a:r>
            <a:endParaRPr lang="en-GB" dirty="0"/>
          </a:p>
        </p:txBody>
      </p:sp>
      <p:sp>
        <p:nvSpPr>
          <p:cNvPr id="9" name="Text Placeholder 8"/>
          <p:cNvSpPr>
            <a:spLocks noGrp="1"/>
          </p:cNvSpPr>
          <p:nvPr>
            <p:ph type="body" idx="1"/>
          </p:nvPr>
        </p:nvSpPr>
        <p:spPr/>
        <p:txBody>
          <a:bodyPr/>
          <a:lstStyle/>
          <a:p>
            <a:r>
              <a:rPr lang="en-GB" dirty="0" smtClean="0"/>
              <a:t>David Fazakerley and Emily McEvoy </a:t>
            </a:r>
            <a:endParaRPr lang="en-GB" dirty="0"/>
          </a:p>
        </p:txBody>
      </p:sp>
    </p:spTree>
    <p:extLst>
      <p:ext uri="{BB962C8B-B14F-4D97-AF65-F5344CB8AC3E}">
        <p14:creationId xmlns:p14="http://schemas.microsoft.com/office/powerpoint/2010/main" val="1122452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Dealing with Nerves 	</a:t>
            </a:r>
            <a:endParaRPr lang="en-GB" dirty="0"/>
          </a:p>
        </p:txBody>
      </p:sp>
      <p:sp>
        <p:nvSpPr>
          <p:cNvPr id="3" name="Content Placeholder 2"/>
          <p:cNvSpPr>
            <a:spLocks noGrp="1"/>
          </p:cNvSpPr>
          <p:nvPr>
            <p:ph sz="half" idx="1"/>
          </p:nvPr>
        </p:nvSpPr>
        <p:spPr>
          <a:xfrm>
            <a:off x="767408" y="1844675"/>
            <a:ext cx="5551031" cy="3862812"/>
          </a:xfrm>
        </p:spPr>
        <p:txBody>
          <a:bodyPr>
            <a:normAutofit fontScale="70000" lnSpcReduction="20000"/>
          </a:bodyPr>
          <a:lstStyle/>
          <a:p>
            <a:r>
              <a:rPr lang="en-GB" dirty="0" smtClean="0"/>
              <a:t>Being nervous at interview is completely normal and expected. </a:t>
            </a:r>
          </a:p>
          <a:p>
            <a:r>
              <a:rPr lang="en-GB" dirty="0" smtClean="0"/>
              <a:t>Take a deep breath and think of all the preparation you have done. </a:t>
            </a:r>
          </a:p>
          <a:p>
            <a:r>
              <a:rPr lang="en-GB" dirty="0" smtClean="0"/>
              <a:t>Accept a glass of water if offered. </a:t>
            </a:r>
          </a:p>
          <a:p>
            <a:r>
              <a:rPr lang="en-GB" dirty="0" smtClean="0"/>
              <a:t>Take notes and you CV in with you to keep you on track. </a:t>
            </a:r>
          </a:p>
          <a:p>
            <a:r>
              <a:rPr lang="en-GB" dirty="0" smtClean="0"/>
              <a:t>Take the lead from your interviewers. </a:t>
            </a:r>
          </a:p>
          <a:p>
            <a:r>
              <a:rPr lang="en-GB" dirty="0" smtClean="0"/>
              <a:t>Come back to questions you can’t answer</a:t>
            </a:r>
          </a:p>
          <a:p>
            <a:endParaRPr lang="en-GB"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927056" y="2337594"/>
            <a:ext cx="4048125" cy="2686050"/>
          </a:xfrm>
        </p:spPr>
      </p:pic>
    </p:spTree>
    <p:extLst>
      <p:ext uri="{BB962C8B-B14F-4D97-AF65-F5344CB8AC3E}">
        <p14:creationId xmlns:p14="http://schemas.microsoft.com/office/powerpoint/2010/main" val="373184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27275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sz="half" idx="1"/>
          </p:nvPr>
        </p:nvSpPr>
        <p:spPr/>
        <p:txBody>
          <a:bodyPr>
            <a:normAutofit fontScale="70000" lnSpcReduction="20000"/>
          </a:bodyPr>
          <a:lstStyle/>
          <a:p>
            <a:pPr marL="457200" indent="-457200">
              <a:buFont typeface="Arial" panose="020B0604020202020204" pitchFamily="34" charset="0"/>
              <a:buChar char="•"/>
            </a:pPr>
            <a:r>
              <a:rPr lang="en-GB" sz="3200" dirty="0" smtClean="0"/>
              <a:t>CV Writing</a:t>
            </a:r>
          </a:p>
          <a:p>
            <a:pPr marL="457200" indent="-457200">
              <a:buFont typeface="Arial" panose="020B0604020202020204" pitchFamily="34" charset="0"/>
              <a:buChar char="•"/>
            </a:pPr>
            <a:r>
              <a:rPr lang="en-GB" sz="3200" dirty="0" smtClean="0"/>
              <a:t>Online Job Searches</a:t>
            </a:r>
          </a:p>
          <a:p>
            <a:pPr marL="457200" indent="-457200">
              <a:buFont typeface="Arial" panose="020B0604020202020204" pitchFamily="34" charset="0"/>
              <a:buChar char="•"/>
            </a:pPr>
            <a:r>
              <a:rPr lang="en-GB" sz="3200" dirty="0" smtClean="0"/>
              <a:t>Preparing for Interview</a:t>
            </a:r>
          </a:p>
          <a:p>
            <a:pPr marL="457200" indent="-457200">
              <a:buFont typeface="Arial" panose="020B0604020202020204" pitchFamily="34" charset="0"/>
              <a:buChar char="•"/>
            </a:pPr>
            <a:r>
              <a:rPr lang="en-GB" sz="3200" dirty="0" smtClean="0"/>
              <a:t>Types of Interview </a:t>
            </a:r>
          </a:p>
          <a:p>
            <a:pPr marL="457200" indent="-457200">
              <a:buFont typeface="Arial" panose="020B0604020202020204" pitchFamily="34" charset="0"/>
              <a:buChar char="•"/>
            </a:pPr>
            <a:r>
              <a:rPr lang="en-GB" sz="3200" dirty="0" smtClean="0"/>
              <a:t>STAR </a:t>
            </a:r>
          </a:p>
          <a:p>
            <a:pPr marL="457200" indent="-457200">
              <a:buFont typeface="Arial" panose="020B0604020202020204" pitchFamily="34" charset="0"/>
              <a:buChar char="•"/>
            </a:pPr>
            <a:r>
              <a:rPr lang="en-GB" sz="3200" dirty="0" smtClean="0"/>
              <a:t>Dealing with Nerves</a:t>
            </a:r>
          </a:p>
          <a:p>
            <a:pPr marL="457200" indent="-457200">
              <a:buFont typeface="Arial" panose="020B0604020202020204" pitchFamily="34" charset="0"/>
              <a:buChar char="•"/>
            </a:pPr>
            <a:r>
              <a:rPr lang="en-GB" sz="3200" dirty="0" smtClean="0"/>
              <a:t>Q&amp;A Session </a:t>
            </a:r>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p:txBody>
      </p:sp>
      <p:sp>
        <p:nvSpPr>
          <p:cNvPr id="4" name="Content Placeholder 3"/>
          <p:cNvSpPr>
            <a:spLocks noGrp="1"/>
          </p:cNvSpPr>
          <p:nvPr>
            <p:ph sz="half" idx="2"/>
          </p:nvPr>
        </p:nvSpPr>
        <p:spPr/>
        <p:txBody>
          <a:bodyPr>
            <a:normAutofit fontScale="70000" lnSpcReduction="20000"/>
          </a:bodyPr>
          <a:lstStyle/>
          <a:p>
            <a:pPr marL="0" indent="0">
              <a:buNone/>
            </a:pPr>
            <a:r>
              <a:rPr lang="en-GB" sz="3100" dirty="0"/>
              <a:t>What would you like to cover today? </a:t>
            </a:r>
          </a:p>
          <a:p>
            <a:pPr marL="0" indent="0">
              <a:buNone/>
            </a:pPr>
            <a:r>
              <a:rPr lang="en-GB" sz="3100" dirty="0" smtClean="0"/>
              <a:t>Please use the Chat Box to ask any questions you may have. </a:t>
            </a:r>
            <a:endParaRPr lang="en-GB" dirty="0"/>
          </a:p>
        </p:txBody>
      </p:sp>
    </p:spTree>
    <p:extLst>
      <p:ext uri="{BB962C8B-B14F-4D97-AF65-F5344CB8AC3E}">
        <p14:creationId xmlns:p14="http://schemas.microsoft.com/office/powerpoint/2010/main" val="4017263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Tips for CV writing </a:t>
            </a:r>
            <a:endParaRPr lang="en-GB" dirty="0"/>
          </a:p>
        </p:txBody>
      </p:sp>
      <p:sp>
        <p:nvSpPr>
          <p:cNvPr id="3" name="Content Placeholder 2"/>
          <p:cNvSpPr>
            <a:spLocks noGrp="1"/>
          </p:cNvSpPr>
          <p:nvPr>
            <p:ph sz="half" idx="1"/>
          </p:nvPr>
        </p:nvSpPr>
        <p:spPr/>
        <p:txBody>
          <a:bodyPr>
            <a:normAutofit fontScale="77500" lnSpcReduction="20000"/>
          </a:bodyPr>
          <a:lstStyle/>
          <a:p>
            <a:r>
              <a:rPr lang="en-GB" dirty="0" smtClean="0"/>
              <a:t>Stick to 2 pages </a:t>
            </a:r>
          </a:p>
          <a:p>
            <a:r>
              <a:rPr lang="en-GB" dirty="0" smtClean="0"/>
              <a:t>Keep work experience to the last 10 years or last 3 jobs. </a:t>
            </a:r>
          </a:p>
          <a:p>
            <a:r>
              <a:rPr lang="en-GB" dirty="0" smtClean="0"/>
              <a:t>Add your roles in date order starting with your most recent job</a:t>
            </a:r>
          </a:p>
          <a:p>
            <a:r>
              <a:rPr lang="en-GB" dirty="0" smtClean="0"/>
              <a:t>Use bullet points and avoid long paragraphs</a:t>
            </a:r>
          </a:p>
          <a:p>
            <a:r>
              <a:rPr lang="en-GB" dirty="0" smtClean="0"/>
              <a:t>Spell check your CV</a:t>
            </a:r>
          </a:p>
        </p:txBody>
      </p:sp>
      <p:sp>
        <p:nvSpPr>
          <p:cNvPr id="4" name="Content Placeholder 3"/>
          <p:cNvSpPr>
            <a:spLocks noGrp="1"/>
          </p:cNvSpPr>
          <p:nvPr>
            <p:ph sz="half" idx="2"/>
          </p:nvPr>
        </p:nvSpPr>
        <p:spPr/>
        <p:txBody>
          <a:bodyPr>
            <a:normAutofit fontScale="77500" lnSpcReduction="20000"/>
          </a:bodyPr>
          <a:lstStyle/>
          <a:p>
            <a:r>
              <a:rPr lang="en-GB" dirty="0" smtClean="0"/>
              <a:t>Explain any gaps in employment </a:t>
            </a:r>
          </a:p>
          <a:p>
            <a:r>
              <a:rPr lang="en-GB" dirty="0" smtClean="0"/>
              <a:t>Don’t share unnecessary details about yourself. </a:t>
            </a:r>
          </a:p>
          <a:p>
            <a:r>
              <a:rPr lang="en-GB" dirty="0" smtClean="0"/>
              <a:t>Ensure you provide up to date contact info. </a:t>
            </a:r>
          </a:p>
          <a:p>
            <a:r>
              <a:rPr lang="en-GB" dirty="0"/>
              <a:t>Cover main skills and focus on achievements. </a:t>
            </a:r>
          </a:p>
          <a:p>
            <a:endParaRPr lang="en-GB" dirty="0" smtClean="0"/>
          </a:p>
          <a:p>
            <a:endParaRPr lang="en-GB" dirty="0"/>
          </a:p>
        </p:txBody>
      </p:sp>
    </p:spTree>
    <p:extLst>
      <p:ext uri="{BB962C8B-B14F-4D97-AF65-F5344CB8AC3E}">
        <p14:creationId xmlns:p14="http://schemas.microsoft.com/office/powerpoint/2010/main" val="3092989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A CV </a:t>
            </a:r>
            <a:endParaRPr lang="en-GB" dirty="0"/>
          </a:p>
        </p:txBody>
      </p:sp>
      <p:sp>
        <p:nvSpPr>
          <p:cNvPr id="3" name="Text Placeholder 2"/>
          <p:cNvSpPr>
            <a:spLocks noGrp="1"/>
          </p:cNvSpPr>
          <p:nvPr>
            <p:ph sz="half" idx="1"/>
          </p:nvPr>
        </p:nvSpPr>
        <p:spPr/>
        <p:txBody>
          <a:bodyPr/>
          <a:lstStyle/>
          <a:p>
            <a:pPr marL="0" indent="0">
              <a:buNone/>
            </a:pPr>
            <a:endParaRPr lang="en-GB" dirty="0" smtClean="0"/>
          </a:p>
          <a:p>
            <a:pPr marL="0" indent="0">
              <a:buNone/>
            </a:pPr>
            <a:r>
              <a:rPr lang="en-GB" dirty="0" smtClean="0"/>
              <a:t>Can you tell us your thoughts on these CV’s? </a:t>
            </a:r>
            <a:endParaRPr lang="en-GB" dirty="0"/>
          </a:p>
        </p:txBody>
      </p:sp>
      <p:pic>
        <p:nvPicPr>
          <p:cNvPr id="5" name="Content Placeholder 4"/>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b="9796"/>
          <a:stretch/>
        </p:blipFill>
        <p:spPr>
          <a:xfrm>
            <a:off x="7541924" y="1844675"/>
            <a:ext cx="3224929" cy="3789984"/>
          </a:xfrm>
        </p:spPr>
      </p:pic>
    </p:spTree>
    <p:extLst>
      <p:ext uri="{BB962C8B-B14F-4D97-AF65-F5344CB8AC3E}">
        <p14:creationId xmlns:p14="http://schemas.microsoft.com/office/powerpoint/2010/main" val="3937091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703"/>
            <a:ext cx="8833624" cy="1325563"/>
          </a:xfrm>
        </p:spPr>
        <p:txBody>
          <a:bodyPr/>
          <a:lstStyle/>
          <a:p>
            <a:r>
              <a:rPr lang="en-GB" dirty="0" smtClean="0"/>
              <a:t>Online Job Searches </a:t>
            </a:r>
            <a:endParaRPr lang="en-GB" dirty="0"/>
          </a:p>
        </p:txBody>
      </p:sp>
      <p:sp>
        <p:nvSpPr>
          <p:cNvPr id="3" name="Content Placeholder 2"/>
          <p:cNvSpPr>
            <a:spLocks noGrp="1"/>
          </p:cNvSpPr>
          <p:nvPr>
            <p:ph idx="1"/>
          </p:nvPr>
        </p:nvSpPr>
        <p:spPr/>
        <p:txBody>
          <a:bodyPr>
            <a:normAutofit/>
          </a:bodyPr>
          <a:lstStyle/>
          <a:p>
            <a:pPr marL="0" indent="0">
              <a:buNone/>
            </a:pPr>
            <a:r>
              <a:rPr lang="en-GB" sz="1800" dirty="0" smtClean="0"/>
              <a:t>Where? </a:t>
            </a:r>
          </a:p>
          <a:p>
            <a:pPr marL="0" indent="0">
              <a:buNone/>
            </a:pPr>
            <a:r>
              <a:rPr lang="en-GB" sz="1800" dirty="0" smtClean="0"/>
              <a:t>LinkedIn, Indeed, Reed, Total Jobs, CV Library, Jobsite, Monster, specialist job boards (inside housing, HDN) Company websites of interest (Riverside, Magenta, </a:t>
            </a:r>
            <a:r>
              <a:rPr lang="en-GB" sz="1800" dirty="0" err="1" smtClean="0"/>
              <a:t>Regenda</a:t>
            </a:r>
            <a:r>
              <a:rPr lang="en-GB" sz="1800" dirty="0" smtClean="0"/>
              <a:t> etc.)</a:t>
            </a:r>
          </a:p>
        </p:txBody>
      </p:sp>
      <p:sp>
        <p:nvSpPr>
          <p:cNvPr id="4" name="Content Placeholder 3"/>
          <p:cNvSpPr>
            <a:spLocks noGrp="1"/>
          </p:cNvSpPr>
          <p:nvPr>
            <p:ph sz="half" idx="4294967295"/>
          </p:nvPr>
        </p:nvSpPr>
        <p:spPr>
          <a:xfrm>
            <a:off x="838200" y="3186112"/>
            <a:ext cx="10694773" cy="3671888"/>
          </a:xfrm>
        </p:spPr>
        <p:txBody>
          <a:bodyPr>
            <a:normAutofit/>
          </a:bodyPr>
          <a:lstStyle/>
          <a:p>
            <a:pPr marL="0" indent="0">
              <a:buNone/>
            </a:pPr>
            <a:r>
              <a:rPr lang="en-GB" sz="1800" dirty="0" smtClean="0"/>
              <a:t>How? </a:t>
            </a:r>
          </a:p>
          <a:p>
            <a:pPr marL="514350" indent="-514350">
              <a:buAutoNum type="arabicPeriod"/>
            </a:pPr>
            <a:r>
              <a:rPr lang="en-GB" sz="1800" dirty="0" smtClean="0"/>
              <a:t>Upload your CV to the websites you feel best fit your profile. </a:t>
            </a:r>
          </a:p>
          <a:p>
            <a:pPr marL="514350" indent="-514350">
              <a:buAutoNum type="arabicPeriod"/>
            </a:pPr>
            <a:r>
              <a:rPr lang="en-GB" sz="1800" dirty="0" smtClean="0"/>
              <a:t>Work out what device is best to use e.g. smartphone, tablet, laptop etc. </a:t>
            </a:r>
          </a:p>
          <a:p>
            <a:pPr marL="514350" indent="-514350">
              <a:buAutoNum type="arabicPeriod"/>
            </a:pPr>
            <a:r>
              <a:rPr lang="en-GB" sz="1800" dirty="0" smtClean="0"/>
              <a:t>Set yourself up for Job alerts or register with agencies. </a:t>
            </a:r>
          </a:p>
          <a:p>
            <a:pPr marL="514350" indent="-514350">
              <a:buAutoNum type="arabicPeriod"/>
            </a:pPr>
            <a:r>
              <a:rPr lang="en-GB" sz="1800" dirty="0" smtClean="0"/>
              <a:t>Do a regular search of new jobs that have been posted each week. </a:t>
            </a:r>
          </a:p>
          <a:p>
            <a:pPr marL="514350" indent="-514350">
              <a:buAutoNum type="arabicPeriod"/>
            </a:pPr>
            <a:r>
              <a:rPr lang="en-GB" sz="1800" dirty="0" smtClean="0"/>
              <a:t>Think about what your job could be called somewhere else.</a:t>
            </a:r>
            <a:endParaRPr lang="en-GB" sz="1800" dirty="0"/>
          </a:p>
        </p:txBody>
      </p:sp>
    </p:spTree>
    <p:extLst>
      <p:ext uri="{BB962C8B-B14F-4D97-AF65-F5344CB8AC3E}">
        <p14:creationId xmlns:p14="http://schemas.microsoft.com/office/powerpoint/2010/main" val="105240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Preparing for Interviews </a:t>
            </a:r>
            <a:endParaRPr lang="en-GB" dirty="0"/>
          </a:p>
        </p:txBody>
      </p:sp>
      <p:sp>
        <p:nvSpPr>
          <p:cNvPr id="3" name="Content Placeholder 2"/>
          <p:cNvSpPr>
            <a:spLocks noGrp="1"/>
          </p:cNvSpPr>
          <p:nvPr>
            <p:ph sz="half" idx="1"/>
          </p:nvPr>
        </p:nvSpPr>
        <p:spPr/>
        <p:txBody>
          <a:bodyPr>
            <a:normAutofit fontScale="55000" lnSpcReduction="20000"/>
          </a:bodyPr>
          <a:lstStyle/>
          <a:p>
            <a:pPr marL="0" indent="0">
              <a:buNone/>
            </a:pPr>
            <a:r>
              <a:rPr lang="en-GB" dirty="0" smtClean="0"/>
              <a:t>Do</a:t>
            </a:r>
          </a:p>
          <a:p>
            <a:r>
              <a:rPr lang="en-GB" dirty="0" smtClean="0"/>
              <a:t>Research the position and company.</a:t>
            </a:r>
          </a:p>
          <a:p>
            <a:r>
              <a:rPr lang="en-GB" dirty="0" smtClean="0"/>
              <a:t>Prepare more than one question for the interviewers. </a:t>
            </a:r>
          </a:p>
          <a:p>
            <a:r>
              <a:rPr lang="en-GB" dirty="0" smtClean="0"/>
              <a:t>Prepare for possible questions</a:t>
            </a:r>
            <a:r>
              <a:rPr lang="en-GB" dirty="0"/>
              <a:t> </a:t>
            </a:r>
            <a:r>
              <a:rPr lang="en-GB" dirty="0" smtClean="0"/>
              <a:t>and practice them out loud. </a:t>
            </a:r>
          </a:p>
          <a:p>
            <a:r>
              <a:rPr lang="en-GB" dirty="0" smtClean="0"/>
              <a:t>Ensure you know how to get to your interview or how to log on if remote.</a:t>
            </a:r>
          </a:p>
          <a:p>
            <a:r>
              <a:rPr lang="en-GB" dirty="0" smtClean="0"/>
              <a:t>Practice saying ‘I’ instead of ‘We’. </a:t>
            </a:r>
          </a:p>
          <a:p>
            <a:r>
              <a:rPr lang="en-GB" dirty="0" smtClean="0"/>
              <a:t>Use the STAR Method. </a:t>
            </a:r>
          </a:p>
          <a:p>
            <a:r>
              <a:rPr lang="en-GB" dirty="0" smtClean="0"/>
              <a:t>Be enthusiastic and smile.</a:t>
            </a:r>
            <a:endParaRPr lang="en-GB" dirty="0"/>
          </a:p>
        </p:txBody>
      </p:sp>
      <p:sp>
        <p:nvSpPr>
          <p:cNvPr id="4" name="Content Placeholder 3"/>
          <p:cNvSpPr>
            <a:spLocks noGrp="1"/>
          </p:cNvSpPr>
          <p:nvPr>
            <p:ph sz="half" idx="2"/>
          </p:nvPr>
        </p:nvSpPr>
        <p:spPr/>
        <p:txBody>
          <a:bodyPr>
            <a:normAutofit fontScale="55000" lnSpcReduction="20000"/>
          </a:bodyPr>
          <a:lstStyle/>
          <a:p>
            <a:pPr marL="0" indent="0">
              <a:buNone/>
            </a:pPr>
            <a:r>
              <a:rPr lang="en-GB" dirty="0" smtClean="0"/>
              <a:t>Don’t </a:t>
            </a:r>
          </a:p>
          <a:p>
            <a:r>
              <a:rPr lang="en-GB" dirty="0" smtClean="0"/>
              <a:t>Assume the interviewer knows anything about you. </a:t>
            </a:r>
          </a:p>
          <a:p>
            <a:r>
              <a:rPr lang="en-GB" dirty="0" smtClean="0"/>
              <a:t>Arrive late. </a:t>
            </a:r>
          </a:p>
          <a:p>
            <a:r>
              <a:rPr lang="en-GB" dirty="0" smtClean="0"/>
              <a:t>Answer questions with yes or no answers, ensure you provide evidence and refer back to the STAR Method. </a:t>
            </a:r>
          </a:p>
          <a:p>
            <a:r>
              <a:rPr lang="en-GB" dirty="0" smtClean="0"/>
              <a:t>Go in blind – make sure you’re aware of the structure of the day. </a:t>
            </a:r>
          </a:p>
          <a:p>
            <a:r>
              <a:rPr lang="en-GB" dirty="0" smtClean="0"/>
              <a:t>Say your nervous, practice sounding confident even when you’re not.</a:t>
            </a:r>
          </a:p>
          <a:p>
            <a:r>
              <a:rPr lang="en-GB" dirty="0" smtClean="0"/>
              <a:t>Speak negatively of past employers. </a:t>
            </a:r>
            <a:endParaRPr lang="en-GB" dirty="0"/>
          </a:p>
        </p:txBody>
      </p:sp>
    </p:spTree>
    <p:extLst>
      <p:ext uri="{BB962C8B-B14F-4D97-AF65-F5344CB8AC3E}">
        <p14:creationId xmlns:p14="http://schemas.microsoft.com/office/powerpoint/2010/main" val="271394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Assessment </a:t>
            </a:r>
            <a:endParaRPr lang="en-GB" dirty="0"/>
          </a:p>
        </p:txBody>
      </p:sp>
      <p:sp>
        <p:nvSpPr>
          <p:cNvPr id="3" name="Content Placeholder 2"/>
          <p:cNvSpPr>
            <a:spLocks noGrp="1"/>
          </p:cNvSpPr>
          <p:nvPr>
            <p:ph sz="half" idx="1"/>
          </p:nvPr>
        </p:nvSpPr>
        <p:spPr/>
        <p:txBody>
          <a:bodyPr>
            <a:normAutofit lnSpcReduction="10000"/>
          </a:bodyPr>
          <a:lstStyle/>
          <a:p>
            <a:r>
              <a:rPr lang="en-GB" dirty="0" smtClean="0"/>
              <a:t>Competency Based Interview </a:t>
            </a:r>
          </a:p>
          <a:p>
            <a:r>
              <a:rPr lang="en-GB" dirty="0" smtClean="0"/>
              <a:t>Assessment Days</a:t>
            </a:r>
          </a:p>
          <a:p>
            <a:r>
              <a:rPr lang="en-GB" dirty="0" smtClean="0"/>
              <a:t>Group Discussions</a:t>
            </a:r>
          </a:p>
          <a:p>
            <a:r>
              <a:rPr lang="en-GB" dirty="0" smtClean="0"/>
              <a:t>Work Based Assessments </a:t>
            </a:r>
          </a:p>
          <a:p>
            <a:r>
              <a:rPr lang="en-GB" dirty="0" smtClean="0"/>
              <a:t>Online Assessments </a:t>
            </a:r>
          </a:p>
          <a:p>
            <a:r>
              <a:rPr lang="en-GB" dirty="0" smtClean="0"/>
              <a:t>Scenarios</a:t>
            </a:r>
            <a:endParaRPr lang="en-GB"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60369" y="2251869"/>
            <a:ext cx="4381500" cy="2857500"/>
          </a:xfrm>
        </p:spPr>
      </p:pic>
    </p:spTree>
    <p:extLst>
      <p:ext uri="{BB962C8B-B14F-4D97-AF65-F5344CB8AC3E}">
        <p14:creationId xmlns:p14="http://schemas.microsoft.com/office/powerpoint/2010/main" val="3744175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 Example</a:t>
            </a:r>
            <a:endParaRPr lang="en-GB" dirty="0"/>
          </a:p>
        </p:txBody>
      </p:sp>
      <p:sp>
        <p:nvSpPr>
          <p:cNvPr id="4" name="Content Placeholder 3"/>
          <p:cNvSpPr>
            <a:spLocks noGrp="1"/>
          </p:cNvSpPr>
          <p:nvPr>
            <p:ph sz="half" idx="1"/>
          </p:nvPr>
        </p:nvSpPr>
        <p:spPr/>
        <p:txBody>
          <a:bodyPr anchor="ctr"/>
          <a:lstStyle/>
          <a:p>
            <a:pPr marL="1588" lvl="0" indent="-1588" fontAlgn="base">
              <a:lnSpc>
                <a:spcPct val="100000"/>
              </a:lnSpc>
              <a:spcBef>
                <a:spcPct val="0"/>
              </a:spcBef>
              <a:buClrTx/>
              <a:buNone/>
            </a:pPr>
            <a:r>
              <a:rPr lang="en-GB" b="1" kern="0" dirty="0">
                <a:solidFill>
                  <a:srgbClr val="58595B"/>
                </a:solidFill>
                <a:latin typeface="Arial"/>
              </a:rPr>
              <a:t>“Talk us through a time when you have failed to deliver on a commitment.”</a:t>
            </a:r>
            <a:endParaRPr lang="en-GB" kern="0" dirty="0">
              <a:solidFill>
                <a:srgbClr val="58595B"/>
              </a:solidFill>
              <a:latin typeface="Arial"/>
            </a:endParaRPr>
          </a:p>
          <a:p>
            <a:endParaRPr lang="en-GB" dirty="0"/>
          </a:p>
        </p:txBody>
      </p:sp>
      <p:sp>
        <p:nvSpPr>
          <p:cNvPr id="5" name="Content Placeholder 4"/>
          <p:cNvSpPr>
            <a:spLocks noGrp="1"/>
          </p:cNvSpPr>
          <p:nvPr>
            <p:ph sz="half" idx="2"/>
          </p:nvPr>
        </p:nvSpPr>
        <p:spPr/>
        <p:txBody>
          <a:bodyPr/>
          <a:lstStyle/>
          <a:p>
            <a:pPr marL="1588" lvl="0" indent="-1588" fontAlgn="base">
              <a:lnSpc>
                <a:spcPct val="100000"/>
              </a:lnSpc>
              <a:spcBef>
                <a:spcPct val="0"/>
              </a:spcBef>
              <a:buClrTx/>
              <a:buNone/>
            </a:pPr>
            <a:r>
              <a:rPr lang="en-GB" sz="1600" b="1" kern="0" dirty="0">
                <a:solidFill>
                  <a:srgbClr val="58595B"/>
                </a:solidFill>
                <a:latin typeface="Arial"/>
              </a:rPr>
              <a:t>Situation</a:t>
            </a:r>
            <a:r>
              <a:rPr lang="en-GB" sz="1600" kern="0" dirty="0">
                <a:solidFill>
                  <a:srgbClr val="58595B"/>
                </a:solidFill>
                <a:latin typeface="Arial"/>
              </a:rPr>
              <a:t> – Think of a time when something went wrong but you were able to solve the problem. </a:t>
            </a:r>
          </a:p>
          <a:p>
            <a:pPr marL="1588" lvl="0" indent="-1588" fontAlgn="base">
              <a:lnSpc>
                <a:spcPct val="100000"/>
              </a:lnSpc>
              <a:spcBef>
                <a:spcPct val="0"/>
              </a:spcBef>
              <a:buClrTx/>
              <a:buNone/>
            </a:pPr>
            <a:r>
              <a:rPr lang="en-GB" sz="1600" b="1" kern="0" dirty="0">
                <a:solidFill>
                  <a:srgbClr val="58595B"/>
                </a:solidFill>
                <a:latin typeface="Arial"/>
              </a:rPr>
              <a:t>Task</a:t>
            </a:r>
            <a:r>
              <a:rPr lang="en-GB" sz="1600" kern="0" dirty="0">
                <a:solidFill>
                  <a:srgbClr val="58595B"/>
                </a:solidFill>
                <a:latin typeface="Arial"/>
              </a:rPr>
              <a:t> – What was the aim of the task and how did the problem affect the situation? </a:t>
            </a:r>
          </a:p>
          <a:p>
            <a:pPr marL="1588" lvl="0" indent="-1588" fontAlgn="base">
              <a:lnSpc>
                <a:spcPct val="100000"/>
              </a:lnSpc>
              <a:spcBef>
                <a:spcPct val="0"/>
              </a:spcBef>
              <a:buClrTx/>
              <a:buNone/>
            </a:pPr>
            <a:r>
              <a:rPr lang="en-GB" sz="1600" b="1" kern="0" dirty="0">
                <a:solidFill>
                  <a:srgbClr val="58595B"/>
                </a:solidFill>
                <a:latin typeface="Arial"/>
              </a:rPr>
              <a:t>Action – </a:t>
            </a:r>
            <a:r>
              <a:rPr lang="en-GB" sz="1600" kern="0" dirty="0">
                <a:solidFill>
                  <a:srgbClr val="58595B"/>
                </a:solidFill>
                <a:latin typeface="Arial"/>
              </a:rPr>
              <a:t>What did you do to solve the problem? </a:t>
            </a:r>
          </a:p>
          <a:p>
            <a:pPr marL="1588" lvl="0" indent="-1588" fontAlgn="base">
              <a:lnSpc>
                <a:spcPct val="100000"/>
              </a:lnSpc>
              <a:spcBef>
                <a:spcPct val="0"/>
              </a:spcBef>
              <a:buClrTx/>
              <a:buNone/>
            </a:pPr>
            <a:r>
              <a:rPr lang="en-GB" sz="1600" b="1" kern="0" dirty="0">
                <a:solidFill>
                  <a:srgbClr val="58595B"/>
                </a:solidFill>
                <a:latin typeface="Arial"/>
              </a:rPr>
              <a:t>Result – </a:t>
            </a:r>
            <a:r>
              <a:rPr lang="en-GB" sz="1600" kern="0" dirty="0">
                <a:solidFill>
                  <a:srgbClr val="58595B"/>
                </a:solidFill>
                <a:latin typeface="Arial"/>
              </a:rPr>
              <a:t>What happened? Did the problem get resolved? What did you learn? Would you do anything differently?</a:t>
            </a:r>
          </a:p>
          <a:p>
            <a:pPr marL="1588" lvl="0" indent="-1588" fontAlgn="base">
              <a:lnSpc>
                <a:spcPct val="100000"/>
              </a:lnSpc>
              <a:spcBef>
                <a:spcPct val="0"/>
              </a:spcBef>
              <a:buClrTx/>
              <a:buNone/>
            </a:pPr>
            <a:endParaRPr lang="en-GB" sz="1600" b="1" kern="0" dirty="0">
              <a:solidFill>
                <a:srgbClr val="58595B"/>
              </a:solidFill>
              <a:latin typeface="Arial"/>
            </a:endParaRPr>
          </a:p>
          <a:p>
            <a:pPr marL="1588" lvl="0" indent="-1588" fontAlgn="base">
              <a:lnSpc>
                <a:spcPct val="100000"/>
              </a:lnSpc>
              <a:spcBef>
                <a:spcPct val="0"/>
              </a:spcBef>
              <a:buClrTx/>
              <a:buNone/>
            </a:pPr>
            <a:r>
              <a:rPr lang="en-GB" sz="1600" b="1" kern="0" dirty="0">
                <a:solidFill>
                  <a:srgbClr val="58595B"/>
                </a:solidFill>
                <a:latin typeface="Arial"/>
              </a:rPr>
              <a:t>Employers want to know how you would deal under pressure and if you have the capabilities to solve a problem. </a:t>
            </a:r>
          </a:p>
          <a:p>
            <a:endParaRPr lang="en-GB" dirty="0"/>
          </a:p>
        </p:txBody>
      </p:sp>
    </p:spTree>
    <p:extLst>
      <p:ext uri="{BB962C8B-B14F-4D97-AF65-F5344CB8AC3E}">
        <p14:creationId xmlns:p14="http://schemas.microsoft.com/office/powerpoint/2010/main" val="3732101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 Exercise </a:t>
            </a:r>
            <a:endParaRPr lang="en-GB" dirty="0"/>
          </a:p>
        </p:txBody>
      </p:sp>
      <p:sp>
        <p:nvSpPr>
          <p:cNvPr id="3" name="Content Placeholder 2"/>
          <p:cNvSpPr>
            <a:spLocks noGrp="1"/>
          </p:cNvSpPr>
          <p:nvPr>
            <p:ph sz="half" idx="1"/>
          </p:nvPr>
        </p:nvSpPr>
        <p:spPr>
          <a:xfrm>
            <a:off x="767408" y="1844675"/>
            <a:ext cx="5378019" cy="4004190"/>
          </a:xfrm>
        </p:spPr>
        <p:txBody>
          <a:bodyPr>
            <a:normAutofit fontScale="25000" lnSpcReduction="20000"/>
          </a:bodyPr>
          <a:lstStyle/>
          <a:p>
            <a:pPr marL="0" indent="0">
              <a:buNone/>
            </a:pPr>
            <a:r>
              <a:rPr lang="en-GB" sz="5600" dirty="0"/>
              <a:t>Pick a competency / behaviour from the list opposite</a:t>
            </a:r>
          </a:p>
          <a:p>
            <a:pPr marL="0" indent="0">
              <a:buNone/>
            </a:pPr>
            <a:r>
              <a:rPr lang="en-GB" sz="5600" dirty="0" smtClean="0"/>
              <a:t>Think </a:t>
            </a:r>
            <a:r>
              <a:rPr lang="en-GB" sz="5600" dirty="0"/>
              <a:t>of one achievement / example which you believe demonstrates your ability in this area</a:t>
            </a:r>
          </a:p>
          <a:p>
            <a:pPr marL="0" indent="0">
              <a:buNone/>
            </a:pPr>
            <a:r>
              <a:rPr lang="en-GB" sz="5600" u="sng" dirty="0" smtClean="0"/>
              <a:t>Fully </a:t>
            </a:r>
            <a:r>
              <a:rPr lang="en-GB" sz="5600" u="sng" dirty="0"/>
              <a:t>describe the situation using the STAR acronym below focusing on what YOU did</a:t>
            </a:r>
            <a:endParaRPr lang="en-GB" sz="5600" dirty="0"/>
          </a:p>
          <a:p>
            <a:pPr marL="0" indent="0">
              <a:buNone/>
            </a:pPr>
            <a:endParaRPr lang="en-GB" sz="5600" dirty="0"/>
          </a:p>
          <a:p>
            <a:r>
              <a:rPr lang="en-GB" sz="5600" b="1" dirty="0"/>
              <a:t>SITUATION</a:t>
            </a:r>
            <a:r>
              <a:rPr lang="en-GB" sz="5600" dirty="0"/>
              <a:t> - describe the achievement and </a:t>
            </a:r>
            <a:r>
              <a:rPr lang="en-GB" sz="5600" dirty="0" smtClean="0"/>
              <a:t>context</a:t>
            </a:r>
          </a:p>
          <a:p>
            <a:r>
              <a:rPr lang="en-GB" sz="5600" b="1" dirty="0" smtClean="0"/>
              <a:t>TASK</a:t>
            </a:r>
            <a:r>
              <a:rPr lang="en-GB" sz="5600" dirty="0" smtClean="0"/>
              <a:t> - what was your aim?</a:t>
            </a:r>
          </a:p>
          <a:p>
            <a:r>
              <a:rPr lang="en-GB" sz="5600" b="1" dirty="0" smtClean="0"/>
              <a:t>ACTION</a:t>
            </a:r>
            <a:r>
              <a:rPr lang="en-GB" sz="5600" dirty="0" smtClean="0"/>
              <a:t> </a:t>
            </a:r>
            <a:r>
              <a:rPr lang="en-GB" sz="5600" dirty="0"/>
              <a:t>- how did you carry it out</a:t>
            </a:r>
            <a:r>
              <a:rPr lang="en-GB" sz="5600" dirty="0" smtClean="0"/>
              <a:t>?</a:t>
            </a:r>
            <a:endParaRPr lang="en-GB" sz="5600" dirty="0"/>
          </a:p>
          <a:p>
            <a:r>
              <a:rPr lang="en-GB" sz="5600" b="1" dirty="0"/>
              <a:t>RESULT</a:t>
            </a:r>
            <a:r>
              <a:rPr lang="en-GB" sz="5600" dirty="0"/>
              <a:t> - what was the outcome?</a:t>
            </a:r>
          </a:p>
          <a:p>
            <a:pPr marL="0" indent="0">
              <a:buNone/>
            </a:pPr>
            <a:r>
              <a:rPr lang="en-GB" sz="5600" dirty="0"/>
              <a:t>In groups talk through this example and ask the rest of the group whether it is clear what took place and </a:t>
            </a:r>
            <a:r>
              <a:rPr lang="en-GB" sz="5600" u="sng" dirty="0"/>
              <a:t>your</a:t>
            </a:r>
            <a:r>
              <a:rPr lang="en-GB" sz="5600" dirty="0"/>
              <a:t> contribution</a:t>
            </a:r>
          </a:p>
          <a:p>
            <a:pPr marL="0" indent="0">
              <a:buNone/>
            </a:pPr>
            <a:endParaRPr lang="en-GB" dirty="0"/>
          </a:p>
        </p:txBody>
      </p:sp>
      <p:sp>
        <p:nvSpPr>
          <p:cNvPr id="6" name="Content Placeholder 5"/>
          <p:cNvSpPr>
            <a:spLocks noGrp="1"/>
          </p:cNvSpPr>
          <p:nvPr>
            <p:ph sz="half" idx="2"/>
          </p:nvPr>
        </p:nvSpPr>
        <p:spPr>
          <a:xfrm>
            <a:off x="6537823" y="1690688"/>
            <a:ext cx="5090583" cy="3671888"/>
          </a:xfrm>
        </p:spPr>
        <p:txBody>
          <a:bodyPr numCol="2">
            <a:normAutofit fontScale="25000" lnSpcReduction="20000"/>
          </a:bodyPr>
          <a:lstStyle/>
          <a:p>
            <a:r>
              <a:rPr lang="en-GB" sz="5600" b="1" dirty="0"/>
              <a:t>Competencies / behaviours</a:t>
            </a:r>
          </a:p>
          <a:p>
            <a:endParaRPr lang="en-GB" sz="5600" dirty="0"/>
          </a:p>
          <a:p>
            <a:pPr marL="361950" indent="-361950"/>
            <a:r>
              <a:rPr lang="en-GB" sz="5600" dirty="0"/>
              <a:t>Attention to Detail / Quality	</a:t>
            </a:r>
          </a:p>
          <a:p>
            <a:pPr marL="361950" indent="-361950"/>
            <a:r>
              <a:rPr lang="en-GB" sz="5600" dirty="0"/>
              <a:t>Commercial Acumen</a:t>
            </a:r>
          </a:p>
          <a:p>
            <a:pPr marL="361950" indent="-361950"/>
            <a:r>
              <a:rPr lang="en-GB" sz="5600" dirty="0"/>
              <a:t>Communication</a:t>
            </a:r>
          </a:p>
          <a:p>
            <a:pPr marL="361950" indent="-361950"/>
            <a:r>
              <a:rPr lang="en-GB" sz="5600" dirty="0"/>
              <a:t>Creativity and Innovation</a:t>
            </a:r>
          </a:p>
          <a:p>
            <a:pPr marL="361950" indent="-361950"/>
            <a:r>
              <a:rPr lang="en-GB" sz="5600" dirty="0"/>
              <a:t>Influencing</a:t>
            </a:r>
          </a:p>
          <a:p>
            <a:pPr marL="361950" indent="-361950"/>
            <a:r>
              <a:rPr lang="en-GB" sz="5600" dirty="0"/>
              <a:t>Ownership</a:t>
            </a:r>
          </a:p>
          <a:p>
            <a:pPr marL="361950" indent="-361950"/>
            <a:r>
              <a:rPr lang="en-GB" sz="5600" dirty="0"/>
              <a:t>Planning &amp; Organising</a:t>
            </a:r>
          </a:p>
          <a:p>
            <a:pPr marL="361950" indent="-361950"/>
            <a:endParaRPr lang="en-GB" sz="5600" dirty="0" smtClean="0"/>
          </a:p>
          <a:p>
            <a:pPr marL="361950" indent="-361950"/>
            <a:endParaRPr lang="en-GB" sz="5600" dirty="0"/>
          </a:p>
          <a:p>
            <a:pPr marL="361950" indent="-361950"/>
            <a:endParaRPr lang="en-GB" sz="5600" dirty="0" smtClean="0"/>
          </a:p>
          <a:p>
            <a:pPr marL="361950" indent="-361950"/>
            <a:r>
              <a:rPr lang="en-GB" sz="5600" dirty="0" smtClean="0"/>
              <a:t>Problem Solving / Analysis</a:t>
            </a:r>
          </a:p>
          <a:p>
            <a:pPr marL="361950" indent="-361950"/>
            <a:r>
              <a:rPr lang="en-GB" sz="5600" dirty="0" smtClean="0"/>
              <a:t>Relationship </a:t>
            </a:r>
            <a:r>
              <a:rPr lang="en-GB" sz="5600" dirty="0"/>
              <a:t>Building</a:t>
            </a:r>
          </a:p>
          <a:p>
            <a:pPr marL="361950" indent="-361950"/>
            <a:r>
              <a:rPr lang="en-GB" sz="5600" dirty="0"/>
              <a:t>Resilience</a:t>
            </a:r>
          </a:p>
          <a:p>
            <a:pPr marL="361950" indent="-361950"/>
            <a:r>
              <a:rPr lang="en-GB" sz="5600" dirty="0"/>
              <a:t>Results Driven</a:t>
            </a:r>
          </a:p>
          <a:p>
            <a:pPr marL="361950" indent="-361950"/>
            <a:r>
              <a:rPr lang="en-GB" sz="5600" dirty="0"/>
              <a:t>Self-Motivation</a:t>
            </a:r>
          </a:p>
          <a:p>
            <a:pPr marL="361950" indent="-361950"/>
            <a:r>
              <a:rPr lang="en-GB" sz="5600" dirty="0"/>
              <a:t>Specialist Knowledge</a:t>
            </a:r>
          </a:p>
          <a:p>
            <a:pPr marL="361950" indent="-361950"/>
            <a:r>
              <a:rPr lang="en-GB" sz="5600" dirty="0"/>
              <a:t>Team Working</a:t>
            </a:r>
          </a:p>
          <a:p>
            <a:endParaRPr lang="en-GB" dirty="0"/>
          </a:p>
        </p:txBody>
      </p:sp>
    </p:spTree>
    <p:extLst>
      <p:ext uri="{BB962C8B-B14F-4D97-AF65-F5344CB8AC3E}">
        <p14:creationId xmlns:p14="http://schemas.microsoft.com/office/powerpoint/2010/main" val="18843792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AEE7475BED4F478699D4472DAD2E48" ma:contentTypeVersion="12" ma:contentTypeDescription="Create a new document." ma:contentTypeScope="" ma:versionID="e35632d7cf1ef12067b300eb4285a04d">
  <xsd:schema xmlns:xsd="http://www.w3.org/2001/XMLSchema" xmlns:xs="http://www.w3.org/2001/XMLSchema" xmlns:p="http://schemas.microsoft.com/office/2006/metadata/properties" xmlns:ns2="1f8f253d-e716-4626-931f-4264eeb6d682" xmlns:ns3="da6d5167-2a90-4f82-8b8b-55797dd00cca" targetNamespace="http://schemas.microsoft.com/office/2006/metadata/properties" ma:root="true" ma:fieldsID="fc7e4f5ea019152e69c5dd80d4b2eff1" ns2:_="" ns3:_="">
    <xsd:import namespace="1f8f253d-e716-4626-931f-4264eeb6d682"/>
    <xsd:import namespace="da6d5167-2a90-4f82-8b8b-55797dd00c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8f253d-e716-4626-931f-4264eeb6d68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a6d5167-2a90-4f82-8b8b-55797dd00cc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63E3D2-DCC3-4287-B71D-4436C54D5150}"/>
</file>

<file path=customXml/itemProps2.xml><?xml version="1.0" encoding="utf-8"?>
<ds:datastoreItem xmlns:ds="http://schemas.openxmlformats.org/officeDocument/2006/customXml" ds:itemID="{144A24A3-AF04-48B4-AD43-BC1C9FE044C2}"/>
</file>

<file path=customXml/itemProps3.xml><?xml version="1.0" encoding="utf-8"?>
<ds:datastoreItem xmlns:ds="http://schemas.openxmlformats.org/officeDocument/2006/customXml" ds:itemID="{01C87E05-EAC9-45D7-804A-43D60F1242D6}"/>
</file>

<file path=docProps/app.xml><?xml version="1.0" encoding="utf-8"?>
<Properties xmlns="http://schemas.openxmlformats.org/officeDocument/2006/extended-properties" xmlns:vt="http://schemas.openxmlformats.org/officeDocument/2006/docPropsVTypes">
  <TotalTime>8010</TotalTime>
  <Words>985</Words>
  <Application>Microsoft Macintosh PowerPoint</Application>
  <PresentationFormat>Custom</PresentationFormat>
  <Paragraphs>113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Housing Diversity Network </vt:lpstr>
      <vt:lpstr>Agenda</vt:lpstr>
      <vt:lpstr>Tips for CV writing </vt:lpstr>
      <vt:lpstr>Writing A CV </vt:lpstr>
      <vt:lpstr>Online Job Searches </vt:lpstr>
      <vt:lpstr>Preparing for Interviews </vt:lpstr>
      <vt:lpstr>Types of Assessment </vt:lpstr>
      <vt:lpstr>STAR Example</vt:lpstr>
      <vt:lpstr>STAR Exercise </vt:lpstr>
      <vt:lpstr>Dealing with Nerves  </vt:lpstr>
      <vt:lpstr>Questions? </vt:lpstr>
    </vt:vector>
  </TitlesOfParts>
  <Company>The Riverside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Watson</dc:creator>
  <cp:lastModifiedBy>Susan Waterall</cp:lastModifiedBy>
  <cp:revision>19</cp:revision>
  <dcterms:created xsi:type="dcterms:W3CDTF">2019-04-09T09:44:07Z</dcterms:created>
  <dcterms:modified xsi:type="dcterms:W3CDTF">2020-06-03T06:10:44Z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0x01010040AEE7475BED4F478699D4472DAD2E48</vt:lpwstr>
  </property>
</Properties>
</file>